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309" r:id="rId2"/>
    <p:sldId id="306" r:id="rId3"/>
    <p:sldId id="311" r:id="rId4"/>
    <p:sldId id="300" r:id="rId5"/>
    <p:sldId id="292" r:id="rId6"/>
    <p:sldId id="299" r:id="rId7"/>
    <p:sldId id="258" r:id="rId8"/>
    <p:sldId id="312" r:id="rId9"/>
    <p:sldId id="295" r:id="rId10"/>
    <p:sldId id="293" r:id="rId11"/>
    <p:sldId id="284" r:id="rId12"/>
    <p:sldId id="296" r:id="rId13"/>
    <p:sldId id="303" r:id="rId14"/>
    <p:sldId id="289" r:id="rId15"/>
    <p:sldId id="277" r:id="rId16"/>
    <p:sldId id="294" r:id="rId17"/>
    <p:sldId id="286" r:id="rId18"/>
    <p:sldId id="267" r:id="rId19"/>
    <p:sldId id="305" r:id="rId20"/>
    <p:sldId id="276" r:id="rId21"/>
    <p:sldId id="297" r:id="rId22"/>
    <p:sldId id="298" r:id="rId23"/>
    <p:sldId id="307" r:id="rId24"/>
    <p:sldId id="301" r:id="rId25"/>
  </p:sldIdLst>
  <p:sldSz cx="6858000" cy="9144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6951"/>
    <a:srgbClr val="F3F3F3"/>
    <a:srgbClr val="A9D1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65"/>
    <p:restoredTop sz="96234"/>
  </p:normalViewPr>
  <p:slideViewPr>
    <p:cSldViewPr snapToGrid="0" snapToObjects="1">
      <p:cViewPr>
        <p:scale>
          <a:sx n="194" d="100"/>
          <a:sy n="194" d="100"/>
        </p:scale>
        <p:origin x="320" y="144"/>
      </p:cViewPr>
      <p:guideLst/>
    </p:cSldViewPr>
  </p:slideViewPr>
  <p:outlineViewPr>
    <p:cViewPr>
      <p:scale>
        <a:sx n="100" d="100"/>
        <a:sy n="100"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2E68E4-D8E7-9548-99B1-6F0E7AB8CE84}" type="datetimeFigureOut">
              <a:rPr lang="en-US" smtClean="0"/>
              <a:t>9/4/23</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60CCA1-2F44-454D-8F59-9B2B15FD8D5E}" type="slidenum">
              <a:rPr lang="en-US" smtClean="0"/>
              <a:t>‹#›</a:t>
            </a:fld>
            <a:endParaRPr lang="en-US"/>
          </a:p>
        </p:txBody>
      </p:sp>
    </p:spTree>
    <p:extLst>
      <p:ext uri="{BB962C8B-B14F-4D97-AF65-F5344CB8AC3E}">
        <p14:creationId xmlns:p14="http://schemas.microsoft.com/office/powerpoint/2010/main" val="2748812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60CCA1-2F44-454D-8F59-9B2B15FD8D5E}" type="slidenum">
              <a:rPr lang="en-US" smtClean="0"/>
              <a:t>1</a:t>
            </a:fld>
            <a:endParaRPr lang="en-US"/>
          </a:p>
        </p:txBody>
      </p:sp>
    </p:spTree>
    <p:extLst>
      <p:ext uri="{BB962C8B-B14F-4D97-AF65-F5344CB8AC3E}">
        <p14:creationId xmlns:p14="http://schemas.microsoft.com/office/powerpoint/2010/main" val="1359984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60CCA1-2F44-454D-8F59-9B2B15FD8D5E}" type="slidenum">
              <a:rPr lang="en-US" smtClean="0"/>
              <a:t>16</a:t>
            </a:fld>
            <a:endParaRPr lang="en-US"/>
          </a:p>
        </p:txBody>
      </p:sp>
    </p:spTree>
    <p:extLst>
      <p:ext uri="{BB962C8B-B14F-4D97-AF65-F5344CB8AC3E}">
        <p14:creationId xmlns:p14="http://schemas.microsoft.com/office/powerpoint/2010/main" val="1271778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60CCA1-2F44-454D-8F59-9B2B15FD8D5E}" type="slidenum">
              <a:rPr lang="en-US" smtClean="0"/>
              <a:t>17</a:t>
            </a:fld>
            <a:endParaRPr lang="en-US"/>
          </a:p>
        </p:txBody>
      </p:sp>
    </p:spTree>
    <p:extLst>
      <p:ext uri="{BB962C8B-B14F-4D97-AF65-F5344CB8AC3E}">
        <p14:creationId xmlns:p14="http://schemas.microsoft.com/office/powerpoint/2010/main" val="2362936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60CCA1-2F44-454D-8F59-9B2B15FD8D5E}" type="slidenum">
              <a:rPr lang="en-US" smtClean="0"/>
              <a:t>18</a:t>
            </a:fld>
            <a:endParaRPr lang="en-US"/>
          </a:p>
        </p:txBody>
      </p:sp>
    </p:spTree>
    <p:extLst>
      <p:ext uri="{BB962C8B-B14F-4D97-AF65-F5344CB8AC3E}">
        <p14:creationId xmlns:p14="http://schemas.microsoft.com/office/powerpoint/2010/main" val="1781707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60CCA1-2F44-454D-8F59-9B2B15FD8D5E}" type="slidenum">
              <a:rPr lang="en-US" smtClean="0"/>
              <a:t>19</a:t>
            </a:fld>
            <a:endParaRPr lang="en-US"/>
          </a:p>
        </p:txBody>
      </p:sp>
    </p:spTree>
    <p:extLst>
      <p:ext uri="{BB962C8B-B14F-4D97-AF65-F5344CB8AC3E}">
        <p14:creationId xmlns:p14="http://schemas.microsoft.com/office/powerpoint/2010/main" val="729012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60CCA1-2F44-454D-8F59-9B2B15FD8D5E}" type="slidenum">
              <a:rPr lang="en-US" smtClean="0"/>
              <a:t>20</a:t>
            </a:fld>
            <a:endParaRPr lang="en-US"/>
          </a:p>
        </p:txBody>
      </p:sp>
    </p:spTree>
    <p:extLst>
      <p:ext uri="{BB962C8B-B14F-4D97-AF65-F5344CB8AC3E}">
        <p14:creationId xmlns:p14="http://schemas.microsoft.com/office/powerpoint/2010/main" val="58199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60CCA1-2F44-454D-8F59-9B2B15FD8D5E}" type="slidenum">
              <a:rPr lang="en-US" smtClean="0"/>
              <a:t>21</a:t>
            </a:fld>
            <a:endParaRPr lang="en-US"/>
          </a:p>
        </p:txBody>
      </p:sp>
    </p:spTree>
    <p:extLst>
      <p:ext uri="{BB962C8B-B14F-4D97-AF65-F5344CB8AC3E}">
        <p14:creationId xmlns:p14="http://schemas.microsoft.com/office/powerpoint/2010/main" val="1623442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60CCA1-2F44-454D-8F59-9B2B15FD8D5E}" type="slidenum">
              <a:rPr lang="en-US" smtClean="0"/>
              <a:t>22</a:t>
            </a:fld>
            <a:endParaRPr lang="en-US"/>
          </a:p>
        </p:txBody>
      </p:sp>
    </p:spTree>
    <p:extLst>
      <p:ext uri="{BB962C8B-B14F-4D97-AF65-F5344CB8AC3E}">
        <p14:creationId xmlns:p14="http://schemas.microsoft.com/office/powerpoint/2010/main" val="387899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60CCA1-2F44-454D-8F59-9B2B15FD8D5E}" type="slidenum">
              <a:rPr lang="en-US" smtClean="0"/>
              <a:t>24</a:t>
            </a:fld>
            <a:endParaRPr lang="en-US"/>
          </a:p>
        </p:txBody>
      </p:sp>
    </p:spTree>
    <p:extLst>
      <p:ext uri="{BB962C8B-B14F-4D97-AF65-F5344CB8AC3E}">
        <p14:creationId xmlns:p14="http://schemas.microsoft.com/office/powerpoint/2010/main" val="1274792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60CCA1-2F44-454D-8F59-9B2B15FD8D5E}" type="slidenum">
              <a:rPr lang="en-US" smtClean="0"/>
              <a:t>3</a:t>
            </a:fld>
            <a:endParaRPr lang="en-US"/>
          </a:p>
        </p:txBody>
      </p:sp>
    </p:spTree>
    <p:extLst>
      <p:ext uri="{BB962C8B-B14F-4D97-AF65-F5344CB8AC3E}">
        <p14:creationId xmlns:p14="http://schemas.microsoft.com/office/powerpoint/2010/main" val="175848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60CCA1-2F44-454D-8F59-9B2B15FD8D5E}" type="slidenum">
              <a:rPr lang="en-US" smtClean="0"/>
              <a:t>4</a:t>
            </a:fld>
            <a:endParaRPr lang="en-US"/>
          </a:p>
        </p:txBody>
      </p:sp>
    </p:spTree>
    <p:extLst>
      <p:ext uri="{BB962C8B-B14F-4D97-AF65-F5344CB8AC3E}">
        <p14:creationId xmlns:p14="http://schemas.microsoft.com/office/powerpoint/2010/main" val="4280756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60CCA1-2F44-454D-8F59-9B2B15FD8D5E}" type="slidenum">
              <a:rPr lang="en-US" smtClean="0"/>
              <a:t>5</a:t>
            </a:fld>
            <a:endParaRPr lang="en-US"/>
          </a:p>
        </p:txBody>
      </p:sp>
    </p:spTree>
    <p:extLst>
      <p:ext uri="{BB962C8B-B14F-4D97-AF65-F5344CB8AC3E}">
        <p14:creationId xmlns:p14="http://schemas.microsoft.com/office/powerpoint/2010/main" val="896620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60CCA1-2F44-454D-8F59-9B2B15FD8D5E}" type="slidenum">
              <a:rPr lang="en-US" smtClean="0"/>
              <a:t>6</a:t>
            </a:fld>
            <a:endParaRPr lang="en-US"/>
          </a:p>
        </p:txBody>
      </p:sp>
    </p:spTree>
    <p:extLst>
      <p:ext uri="{BB962C8B-B14F-4D97-AF65-F5344CB8AC3E}">
        <p14:creationId xmlns:p14="http://schemas.microsoft.com/office/powerpoint/2010/main" val="315294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60CCA1-2F44-454D-8F59-9B2B15FD8D5E}" type="slidenum">
              <a:rPr lang="en-US" smtClean="0"/>
              <a:t>7</a:t>
            </a:fld>
            <a:endParaRPr lang="en-US"/>
          </a:p>
        </p:txBody>
      </p:sp>
    </p:spTree>
    <p:extLst>
      <p:ext uri="{BB962C8B-B14F-4D97-AF65-F5344CB8AC3E}">
        <p14:creationId xmlns:p14="http://schemas.microsoft.com/office/powerpoint/2010/main" val="696116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60CCA1-2F44-454D-8F59-9B2B15FD8D5E}" type="slidenum">
              <a:rPr lang="en-US" smtClean="0"/>
              <a:t>8</a:t>
            </a:fld>
            <a:endParaRPr lang="en-US"/>
          </a:p>
        </p:txBody>
      </p:sp>
    </p:spTree>
    <p:extLst>
      <p:ext uri="{BB962C8B-B14F-4D97-AF65-F5344CB8AC3E}">
        <p14:creationId xmlns:p14="http://schemas.microsoft.com/office/powerpoint/2010/main" val="4286438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60CCA1-2F44-454D-8F59-9B2B15FD8D5E}" type="slidenum">
              <a:rPr lang="en-US" smtClean="0"/>
              <a:t>9</a:t>
            </a:fld>
            <a:endParaRPr lang="en-US"/>
          </a:p>
        </p:txBody>
      </p:sp>
    </p:spTree>
    <p:extLst>
      <p:ext uri="{BB962C8B-B14F-4D97-AF65-F5344CB8AC3E}">
        <p14:creationId xmlns:p14="http://schemas.microsoft.com/office/powerpoint/2010/main" val="461834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60CCA1-2F44-454D-8F59-9B2B15FD8D5E}" type="slidenum">
              <a:rPr lang="en-US" smtClean="0"/>
              <a:t>13</a:t>
            </a:fld>
            <a:endParaRPr lang="en-US"/>
          </a:p>
        </p:txBody>
      </p:sp>
    </p:spTree>
    <p:extLst>
      <p:ext uri="{BB962C8B-B14F-4D97-AF65-F5344CB8AC3E}">
        <p14:creationId xmlns:p14="http://schemas.microsoft.com/office/powerpoint/2010/main" val="2486665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0D4D13-3B9E-1341-B045-0233019C7154}" type="datetimeFigureOut">
              <a:rPr lang="en-US" smtClean="0"/>
              <a:t>9/4/23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FC70B8-8607-3B43-905A-65D711D1D2ED}" type="slidenum">
              <a:rPr lang="en-US" smtClean="0"/>
              <a:t>‹#›</a:t>
            </a:fld>
            <a:endParaRPr lang="en-US"/>
          </a:p>
        </p:txBody>
      </p:sp>
    </p:spTree>
    <p:extLst>
      <p:ext uri="{BB962C8B-B14F-4D97-AF65-F5344CB8AC3E}">
        <p14:creationId xmlns:p14="http://schemas.microsoft.com/office/powerpoint/2010/main" val="123881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0D4D13-3B9E-1341-B045-0233019C7154}" type="datetimeFigureOut">
              <a:rPr lang="en-US" smtClean="0"/>
              <a:t>9/4/23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FC70B8-8607-3B43-905A-65D711D1D2ED}" type="slidenum">
              <a:rPr lang="en-US" smtClean="0"/>
              <a:t>‹#›</a:t>
            </a:fld>
            <a:endParaRPr lang="en-US"/>
          </a:p>
        </p:txBody>
      </p:sp>
    </p:spTree>
    <p:extLst>
      <p:ext uri="{BB962C8B-B14F-4D97-AF65-F5344CB8AC3E}">
        <p14:creationId xmlns:p14="http://schemas.microsoft.com/office/powerpoint/2010/main" val="1816382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0D4D13-3B9E-1341-B045-0233019C7154}" type="datetimeFigureOut">
              <a:rPr lang="en-US" smtClean="0"/>
              <a:t>9/4/23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FC70B8-8607-3B43-905A-65D711D1D2ED}" type="slidenum">
              <a:rPr lang="en-US" smtClean="0"/>
              <a:t>‹#›</a:t>
            </a:fld>
            <a:endParaRPr lang="en-US"/>
          </a:p>
        </p:txBody>
      </p:sp>
    </p:spTree>
    <p:extLst>
      <p:ext uri="{BB962C8B-B14F-4D97-AF65-F5344CB8AC3E}">
        <p14:creationId xmlns:p14="http://schemas.microsoft.com/office/powerpoint/2010/main" val="2371447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0D4D13-3B9E-1341-B045-0233019C7154}" type="datetimeFigureOut">
              <a:rPr lang="en-US" smtClean="0"/>
              <a:t>9/4/23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FC70B8-8607-3B43-905A-65D711D1D2ED}" type="slidenum">
              <a:rPr lang="en-US" smtClean="0"/>
              <a:t>‹#›</a:t>
            </a:fld>
            <a:endParaRPr lang="en-US"/>
          </a:p>
        </p:txBody>
      </p:sp>
    </p:spTree>
    <p:extLst>
      <p:ext uri="{BB962C8B-B14F-4D97-AF65-F5344CB8AC3E}">
        <p14:creationId xmlns:p14="http://schemas.microsoft.com/office/powerpoint/2010/main" val="2815733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0D4D13-3B9E-1341-B045-0233019C7154}" type="datetimeFigureOut">
              <a:rPr lang="en-US" smtClean="0"/>
              <a:t>9/4/23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FC70B8-8607-3B43-905A-65D711D1D2ED}" type="slidenum">
              <a:rPr lang="en-US" smtClean="0"/>
              <a:t>‹#›</a:t>
            </a:fld>
            <a:endParaRPr lang="en-US"/>
          </a:p>
        </p:txBody>
      </p:sp>
    </p:spTree>
    <p:extLst>
      <p:ext uri="{BB962C8B-B14F-4D97-AF65-F5344CB8AC3E}">
        <p14:creationId xmlns:p14="http://schemas.microsoft.com/office/powerpoint/2010/main" val="2711001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0D4D13-3B9E-1341-B045-0233019C7154}" type="datetimeFigureOut">
              <a:rPr lang="en-US" smtClean="0"/>
              <a:t>9/4/23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FC70B8-8607-3B43-905A-65D711D1D2ED}" type="slidenum">
              <a:rPr lang="en-US" smtClean="0"/>
              <a:t>‹#›</a:t>
            </a:fld>
            <a:endParaRPr lang="en-US"/>
          </a:p>
        </p:txBody>
      </p:sp>
    </p:spTree>
    <p:extLst>
      <p:ext uri="{BB962C8B-B14F-4D97-AF65-F5344CB8AC3E}">
        <p14:creationId xmlns:p14="http://schemas.microsoft.com/office/powerpoint/2010/main" val="1949559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0D4D13-3B9E-1341-B045-0233019C7154}" type="datetimeFigureOut">
              <a:rPr lang="en-US" smtClean="0"/>
              <a:t>9/4/23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FC70B8-8607-3B43-905A-65D711D1D2ED}" type="slidenum">
              <a:rPr lang="en-US" smtClean="0"/>
              <a:t>‹#›</a:t>
            </a:fld>
            <a:endParaRPr lang="en-US"/>
          </a:p>
        </p:txBody>
      </p:sp>
    </p:spTree>
    <p:extLst>
      <p:ext uri="{BB962C8B-B14F-4D97-AF65-F5344CB8AC3E}">
        <p14:creationId xmlns:p14="http://schemas.microsoft.com/office/powerpoint/2010/main" val="3699343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0D4D13-3B9E-1341-B045-0233019C7154}" type="datetimeFigureOut">
              <a:rPr lang="en-US" smtClean="0"/>
              <a:t>9/4/23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FC70B8-8607-3B43-905A-65D711D1D2ED}" type="slidenum">
              <a:rPr lang="en-US" smtClean="0"/>
              <a:t>‹#›</a:t>
            </a:fld>
            <a:endParaRPr lang="en-US"/>
          </a:p>
        </p:txBody>
      </p:sp>
    </p:spTree>
    <p:extLst>
      <p:ext uri="{BB962C8B-B14F-4D97-AF65-F5344CB8AC3E}">
        <p14:creationId xmlns:p14="http://schemas.microsoft.com/office/powerpoint/2010/main" val="2145968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0D4D13-3B9E-1341-B045-0233019C7154}" type="datetimeFigureOut">
              <a:rPr lang="en-US" smtClean="0"/>
              <a:t>9/4/23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FC70B8-8607-3B43-905A-65D711D1D2ED}" type="slidenum">
              <a:rPr lang="en-US" smtClean="0"/>
              <a:t>‹#›</a:t>
            </a:fld>
            <a:endParaRPr lang="en-US"/>
          </a:p>
        </p:txBody>
      </p:sp>
    </p:spTree>
    <p:extLst>
      <p:ext uri="{BB962C8B-B14F-4D97-AF65-F5344CB8AC3E}">
        <p14:creationId xmlns:p14="http://schemas.microsoft.com/office/powerpoint/2010/main" val="421433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20D4D13-3B9E-1341-B045-0233019C7154}" type="datetimeFigureOut">
              <a:rPr lang="en-US" smtClean="0"/>
              <a:t>9/4/23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FC70B8-8607-3B43-905A-65D711D1D2ED}" type="slidenum">
              <a:rPr lang="en-US" smtClean="0"/>
              <a:t>‹#›</a:t>
            </a:fld>
            <a:endParaRPr lang="en-US"/>
          </a:p>
        </p:txBody>
      </p:sp>
    </p:spTree>
    <p:extLst>
      <p:ext uri="{BB962C8B-B14F-4D97-AF65-F5344CB8AC3E}">
        <p14:creationId xmlns:p14="http://schemas.microsoft.com/office/powerpoint/2010/main" val="3458866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20D4D13-3B9E-1341-B045-0233019C7154}" type="datetimeFigureOut">
              <a:rPr lang="en-US" smtClean="0"/>
              <a:t>9/4/23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FC70B8-8607-3B43-905A-65D711D1D2ED}" type="slidenum">
              <a:rPr lang="en-US" smtClean="0"/>
              <a:t>‹#›</a:t>
            </a:fld>
            <a:endParaRPr lang="en-US"/>
          </a:p>
        </p:txBody>
      </p:sp>
    </p:spTree>
    <p:extLst>
      <p:ext uri="{BB962C8B-B14F-4D97-AF65-F5344CB8AC3E}">
        <p14:creationId xmlns:p14="http://schemas.microsoft.com/office/powerpoint/2010/main" val="3368616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320D4D13-3B9E-1341-B045-0233019C7154}" type="datetimeFigureOut">
              <a:rPr lang="en-US" smtClean="0"/>
              <a:t>9/4/23</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24FC70B8-8607-3B43-905A-65D711D1D2ED}" type="slidenum">
              <a:rPr lang="en-US" smtClean="0"/>
              <a:t>‹#›</a:t>
            </a:fld>
            <a:endParaRPr lang="en-US"/>
          </a:p>
        </p:txBody>
      </p:sp>
    </p:spTree>
    <p:extLst>
      <p:ext uri="{BB962C8B-B14F-4D97-AF65-F5344CB8AC3E}">
        <p14:creationId xmlns:p14="http://schemas.microsoft.com/office/powerpoint/2010/main" val="15152205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7.tif"/><Relationship Id="rId3" Type="http://schemas.openxmlformats.org/officeDocument/2006/relationships/image" Target="../media/image1.png"/><Relationship Id="rId7" Type="http://schemas.microsoft.com/office/2007/relationships/hdphoto" Target="../media/hdphoto2.wdp"/><Relationship Id="rId12" Type="http://schemas.openxmlformats.org/officeDocument/2006/relationships/image" Target="../media/image6.png"/><Relationship Id="rId17" Type="http://schemas.openxmlformats.org/officeDocument/2006/relationships/image" Target="../media/image11.emf"/><Relationship Id="rId2" Type="http://schemas.openxmlformats.org/officeDocument/2006/relationships/notesSlide" Target="../notesSlides/notesSlide1.xml"/><Relationship Id="rId16"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3.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emf"/><Relationship Id="rId10" Type="http://schemas.openxmlformats.org/officeDocument/2006/relationships/image" Target="../media/image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8.emf"/></Relationships>
</file>

<file path=ppt/slides/_rels/slide10.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56.emf"/><Relationship Id="rId7" Type="http://schemas.openxmlformats.org/officeDocument/2006/relationships/image" Target="../media/image60.emf"/><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 Id="rId9" Type="http://schemas.openxmlformats.org/officeDocument/2006/relationships/image" Target="../media/image61.emf"/></Relationships>
</file>

<file path=ppt/slides/_rels/slide11.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3.emf"/><Relationship Id="rId7" Type="http://schemas.openxmlformats.org/officeDocument/2006/relationships/image" Target="../media/image65.emf"/><Relationship Id="rId2" Type="http://schemas.openxmlformats.org/officeDocument/2006/relationships/image" Target="../media/image62.emf"/><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image" Target="../media/image36.emf"/><Relationship Id="rId4" Type="http://schemas.openxmlformats.org/officeDocument/2006/relationships/image" Target="../media/image35.emf"/></Relationships>
</file>

<file path=ppt/slides/_rels/slide12.xml.rels><?xml version="1.0" encoding="UTF-8" standalone="yes"?>
<Relationships xmlns="http://schemas.openxmlformats.org/package/2006/relationships"><Relationship Id="rId3" Type="http://schemas.openxmlformats.org/officeDocument/2006/relationships/image" Target="../media/image68.emf"/><Relationship Id="rId7" Type="http://schemas.openxmlformats.org/officeDocument/2006/relationships/image" Target="../media/image72.emf"/><Relationship Id="rId2" Type="http://schemas.openxmlformats.org/officeDocument/2006/relationships/image" Target="../media/image67.emf"/><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slides/_rels/slide13.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3.png"/><Relationship Id="rId12" Type="http://schemas.microsoft.com/office/2007/relationships/hdphoto" Target="../media/hdphoto8.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76.png"/><Relationship Id="rId5" Type="http://schemas.openxmlformats.org/officeDocument/2006/relationships/image" Target="../media/image74.png"/><Relationship Id="rId10" Type="http://schemas.microsoft.com/office/2007/relationships/hdphoto" Target="../media/hdphoto7.wdp"/><Relationship Id="rId4" Type="http://schemas.microsoft.com/office/2007/relationships/hdphoto" Target="../media/hdphoto5.wdp"/><Relationship Id="rId9" Type="http://schemas.openxmlformats.org/officeDocument/2006/relationships/image" Target="../media/image75.png"/></Relationships>
</file>

<file path=ppt/slides/_rels/slide14.xml.rels><?xml version="1.0" encoding="UTF-8" standalone="yes"?>
<Relationships xmlns="http://schemas.openxmlformats.org/package/2006/relationships"><Relationship Id="rId2" Type="http://schemas.openxmlformats.org/officeDocument/2006/relationships/image" Target="../media/image78.t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image" Target="../media/image79.tiff"/><Relationship Id="rId1" Type="http://schemas.openxmlformats.org/officeDocument/2006/relationships/slideLayout" Target="../slideLayouts/slideLayout2.xml"/><Relationship Id="rId5" Type="http://schemas.openxmlformats.org/officeDocument/2006/relationships/image" Target="../media/image82.tiff"/><Relationship Id="rId4" Type="http://schemas.openxmlformats.org/officeDocument/2006/relationships/image" Target="../media/image81.tiff"/></Relationships>
</file>

<file path=ppt/slides/_rels/slide16.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 Id="rId9" Type="http://schemas.openxmlformats.org/officeDocument/2006/relationships/image" Target="../media/image89.emf"/></Relationships>
</file>

<file path=ppt/slides/_rels/slide1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5.png"/><Relationship Id="rId18" Type="http://schemas.openxmlformats.org/officeDocument/2006/relationships/image" Target="../media/image1.png"/><Relationship Id="rId3" Type="http://schemas.openxmlformats.org/officeDocument/2006/relationships/image" Target="../media/image73.png"/><Relationship Id="rId7" Type="http://schemas.openxmlformats.org/officeDocument/2006/relationships/image" Target="../media/image6.png"/><Relationship Id="rId12" Type="http://schemas.microsoft.com/office/2007/relationships/hdphoto" Target="../media/hdphoto6.wdp"/><Relationship Id="rId17" Type="http://schemas.openxmlformats.org/officeDocument/2006/relationships/image" Target="../media/image76.png"/><Relationship Id="rId2" Type="http://schemas.openxmlformats.org/officeDocument/2006/relationships/notesSlide" Target="../notesSlides/notesSlide11.xml"/><Relationship Id="rId16" Type="http://schemas.microsoft.com/office/2007/relationships/hdphoto" Target="../media/hdphoto3.wdp"/><Relationship Id="rId20" Type="http://schemas.microsoft.com/office/2007/relationships/hdphoto" Target="../media/hdphoto8.wdp"/><Relationship Id="rId1" Type="http://schemas.openxmlformats.org/officeDocument/2006/relationships/slideLayout" Target="../slideLayouts/slideLayout2.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2.png"/><Relationship Id="rId15" Type="http://schemas.openxmlformats.org/officeDocument/2006/relationships/image" Target="../media/image4.png"/><Relationship Id="rId10" Type="http://schemas.openxmlformats.org/officeDocument/2006/relationships/image" Target="../media/image3.png"/><Relationship Id="rId19" Type="http://schemas.microsoft.com/office/2007/relationships/hdphoto" Target="../media/hdphoto4.wdp"/><Relationship Id="rId4" Type="http://schemas.microsoft.com/office/2007/relationships/hdphoto" Target="../media/hdphoto5.wdp"/><Relationship Id="rId9" Type="http://schemas.openxmlformats.org/officeDocument/2006/relationships/image" Target="../media/image5.png"/><Relationship Id="rId14" Type="http://schemas.microsoft.com/office/2007/relationships/hdphoto" Target="../media/hdphoto7.wdp"/></Relationships>
</file>

<file path=ppt/slides/_rels/slide18.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1.emf"/><Relationship Id="rId4" Type="http://schemas.openxmlformats.org/officeDocument/2006/relationships/image" Target="../media/image90.emf"/></Relationships>
</file>

<file path=ppt/slides/_rels/slide19.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73.png"/><Relationship Id="rId7" Type="http://schemas.openxmlformats.org/officeDocument/2006/relationships/image" Target="../media/image3.png"/><Relationship Id="rId12" Type="http://schemas.microsoft.com/office/2007/relationships/hdphoto" Target="../media/hdphoto8.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76.png"/><Relationship Id="rId5" Type="http://schemas.openxmlformats.org/officeDocument/2006/relationships/image" Target="../media/image74.png"/><Relationship Id="rId10" Type="http://schemas.microsoft.com/office/2007/relationships/hdphoto" Target="../media/hdphoto7.wdp"/><Relationship Id="rId4" Type="http://schemas.microsoft.com/office/2007/relationships/hdphoto" Target="../media/hdphoto5.wdp"/><Relationship Id="rId9"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0.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0.emf"/><Relationship Id="rId7" Type="http://schemas.openxmlformats.org/officeDocument/2006/relationships/image" Target="../media/image43.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2.png"/><Relationship Id="rId10" Type="http://schemas.openxmlformats.org/officeDocument/2006/relationships/image" Target="../media/image46.emf"/><Relationship Id="rId4" Type="http://schemas.openxmlformats.org/officeDocument/2006/relationships/image" Target="../media/image41.emf"/><Relationship Id="rId9" Type="http://schemas.openxmlformats.org/officeDocument/2006/relationships/image" Target="../media/image45.emf"/></Relationships>
</file>

<file path=ppt/slides/_rels/slide21.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1.emf"/><Relationship Id="rId7" Type="http://schemas.openxmlformats.org/officeDocument/2006/relationships/image" Target="../media/image44.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19.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4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6.png"/><Relationship Id="rId18" Type="http://schemas.openxmlformats.org/officeDocument/2006/relationships/image" Target="../media/image49.emf"/><Relationship Id="rId3" Type="http://schemas.openxmlformats.org/officeDocument/2006/relationships/image" Target="../media/image93.emf"/><Relationship Id="rId21" Type="http://schemas.openxmlformats.org/officeDocument/2006/relationships/image" Target="../media/image53.emf"/><Relationship Id="rId7" Type="http://schemas.openxmlformats.org/officeDocument/2006/relationships/image" Target="../media/image3.png"/><Relationship Id="rId12" Type="http://schemas.microsoft.com/office/2007/relationships/hdphoto" Target="../media/hdphoto4.wdp"/><Relationship Id="rId17" Type="http://schemas.openxmlformats.org/officeDocument/2006/relationships/image" Target="../media/image47.emf"/><Relationship Id="rId2" Type="http://schemas.openxmlformats.org/officeDocument/2006/relationships/notesSlide" Target="../notesSlides/notesSlide17.xml"/><Relationship Id="rId16" Type="http://schemas.openxmlformats.org/officeDocument/2006/relationships/image" Target="../media/image9.emf"/><Relationship Id="rId20" Type="http://schemas.openxmlformats.org/officeDocument/2006/relationships/image" Target="../media/image51.emf"/><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png"/><Relationship Id="rId5" Type="http://schemas.microsoft.com/office/2007/relationships/hdphoto" Target="../media/hdphoto1.wdp"/><Relationship Id="rId15" Type="http://schemas.openxmlformats.org/officeDocument/2006/relationships/image" Target="../media/image8.emf"/><Relationship Id="rId10" Type="http://schemas.microsoft.com/office/2007/relationships/hdphoto" Target="../media/hdphoto3.wdp"/><Relationship Id="rId19" Type="http://schemas.openxmlformats.org/officeDocument/2006/relationships/image" Target="../media/image50.emf"/><Relationship Id="rId4" Type="http://schemas.openxmlformats.org/officeDocument/2006/relationships/image" Target="../media/image2.png"/><Relationship Id="rId9" Type="http://schemas.openxmlformats.org/officeDocument/2006/relationships/image" Target="../media/image4.png"/><Relationship Id="rId14" Type="http://schemas.openxmlformats.org/officeDocument/2006/relationships/image" Target="../media/image7.tif"/></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emf"/><Relationship Id="rId3" Type="http://schemas.openxmlformats.org/officeDocument/2006/relationships/image" Target="../media/image15.emf"/><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emf"/><Relationship Id="rId11" Type="http://schemas.openxmlformats.org/officeDocument/2006/relationships/image" Target="../media/image23.emf"/><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s>
</file>

<file path=ppt/slides/_rels/slide4.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image" Target="../media/image36.emf"/><Relationship Id="rId3" Type="http://schemas.openxmlformats.org/officeDocument/2006/relationships/image" Target="../media/image26.emf"/><Relationship Id="rId7" Type="http://schemas.openxmlformats.org/officeDocument/2006/relationships/image" Target="../media/image30.emf"/><Relationship Id="rId12" Type="http://schemas.openxmlformats.org/officeDocument/2006/relationships/image" Target="../media/image35.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9.emf"/><Relationship Id="rId11" Type="http://schemas.openxmlformats.org/officeDocument/2006/relationships/image" Target="../media/image34.emf"/><Relationship Id="rId5" Type="http://schemas.openxmlformats.org/officeDocument/2006/relationships/image" Target="../media/image28.emf"/><Relationship Id="rId15" Type="http://schemas.openxmlformats.org/officeDocument/2006/relationships/image" Target="../media/image38.emf"/><Relationship Id="rId10" Type="http://schemas.openxmlformats.org/officeDocument/2006/relationships/image" Target="../media/image33.emf"/><Relationship Id="rId4" Type="http://schemas.openxmlformats.org/officeDocument/2006/relationships/image" Target="../media/image27.emf"/><Relationship Id="rId9" Type="http://schemas.openxmlformats.org/officeDocument/2006/relationships/image" Target="../media/image32.emf"/><Relationship Id="rId14" Type="http://schemas.openxmlformats.org/officeDocument/2006/relationships/image" Target="../media/image37.emf"/></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0.emf"/><Relationship Id="rId7" Type="http://schemas.openxmlformats.org/officeDocument/2006/relationships/image" Target="../media/image43.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0.png"/><Relationship Id="rId5" Type="http://schemas.openxmlformats.org/officeDocument/2006/relationships/image" Target="../media/image42.png"/><Relationship Id="rId10" Type="http://schemas.openxmlformats.org/officeDocument/2006/relationships/image" Target="../media/image46.emf"/><Relationship Id="rId4" Type="http://schemas.openxmlformats.org/officeDocument/2006/relationships/image" Target="../media/image41.emf"/><Relationship Id="rId9" Type="http://schemas.openxmlformats.org/officeDocument/2006/relationships/image" Target="../media/image45.emf"/></Relationships>
</file>

<file path=ppt/slides/_rels/slide7.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7.emf"/><Relationship Id="rId7" Type="http://schemas.openxmlformats.org/officeDocument/2006/relationships/image" Target="../media/image51.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 Id="rId9" Type="http://schemas.openxmlformats.org/officeDocument/2006/relationships/image" Target="../media/image53.emf"/></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 name="Group 154">
            <a:extLst>
              <a:ext uri="{FF2B5EF4-FFF2-40B4-BE49-F238E27FC236}">
                <a16:creationId xmlns:a16="http://schemas.microsoft.com/office/drawing/2014/main" id="{2203C4A6-CFC7-6BF2-9941-70808145C178}"/>
              </a:ext>
            </a:extLst>
          </p:cNvPr>
          <p:cNvGrpSpPr/>
          <p:nvPr/>
        </p:nvGrpSpPr>
        <p:grpSpPr>
          <a:xfrm>
            <a:off x="150674" y="2139893"/>
            <a:ext cx="1740864" cy="1896141"/>
            <a:chOff x="-144141" y="2131039"/>
            <a:chExt cx="1740864" cy="1896141"/>
          </a:xfrm>
        </p:grpSpPr>
        <p:pic>
          <p:nvPicPr>
            <p:cNvPr id="118" name="Picture 117">
              <a:extLst>
                <a:ext uri="{FF2B5EF4-FFF2-40B4-BE49-F238E27FC236}">
                  <a16:creationId xmlns:a16="http://schemas.microsoft.com/office/drawing/2014/main" id="{89DEA2C0-674B-766E-5696-9AF774D0E0E1}"/>
                </a:ext>
              </a:extLst>
            </p:cNvPr>
            <p:cNvPicPr>
              <a:picLocks noChangeAspect="1"/>
            </p:cNvPicPr>
            <p:nvPr/>
          </p:nvPicPr>
          <p:blipFill>
            <a:blip r:embed="rId3"/>
            <a:stretch>
              <a:fillRect/>
            </a:stretch>
          </p:blipFill>
          <p:spPr>
            <a:xfrm rot="18000000">
              <a:off x="-330089" y="2316987"/>
              <a:ext cx="1896141" cy="1524246"/>
            </a:xfrm>
            <a:prstGeom prst="rect">
              <a:avLst/>
            </a:prstGeom>
          </p:spPr>
        </p:pic>
        <p:sp>
          <p:nvSpPr>
            <p:cNvPr id="119" name="Oval 118">
              <a:extLst>
                <a:ext uri="{FF2B5EF4-FFF2-40B4-BE49-F238E27FC236}">
                  <a16:creationId xmlns:a16="http://schemas.microsoft.com/office/drawing/2014/main" id="{3CF49351-DB72-ED72-B336-96A60C7124E9}"/>
                </a:ext>
              </a:extLst>
            </p:cNvPr>
            <p:cNvSpPr/>
            <p:nvPr/>
          </p:nvSpPr>
          <p:spPr>
            <a:xfrm rot="18000000">
              <a:off x="876498" y="2935392"/>
              <a:ext cx="332458" cy="339523"/>
            </a:xfrm>
            <a:prstGeom prst="ellipse">
              <a:avLst/>
            </a:prstGeom>
            <a:solidFill>
              <a:schemeClr val="accent6">
                <a:lumMod val="60000"/>
                <a:lumOff val="40000"/>
                <a:alpha val="3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1" name="Straight Arrow Connector 120">
              <a:extLst>
                <a:ext uri="{FF2B5EF4-FFF2-40B4-BE49-F238E27FC236}">
                  <a16:creationId xmlns:a16="http://schemas.microsoft.com/office/drawing/2014/main" id="{714F3B32-5676-6855-7812-E41842C20CC8}"/>
                </a:ext>
              </a:extLst>
            </p:cNvPr>
            <p:cNvCxnSpPr>
              <a:cxnSpLocks/>
            </p:cNvCxnSpPr>
            <p:nvPr/>
          </p:nvCxnSpPr>
          <p:spPr>
            <a:xfrm flipV="1">
              <a:off x="1025023" y="3279123"/>
              <a:ext cx="0" cy="37595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0" name="TextBox 119">
              <a:extLst>
                <a:ext uri="{FF2B5EF4-FFF2-40B4-BE49-F238E27FC236}">
                  <a16:creationId xmlns:a16="http://schemas.microsoft.com/office/drawing/2014/main" id="{9B23E17D-73EC-45FC-1481-9B30D46C3ADE}"/>
                </a:ext>
              </a:extLst>
            </p:cNvPr>
            <p:cNvSpPr txBox="1"/>
            <p:nvPr/>
          </p:nvSpPr>
          <p:spPr>
            <a:xfrm>
              <a:off x="845841" y="3625748"/>
              <a:ext cx="750882" cy="215444"/>
            </a:xfrm>
            <a:prstGeom prst="rect">
              <a:avLst/>
            </a:prstGeom>
            <a:noFill/>
          </p:spPr>
          <p:txBody>
            <a:bodyPr wrap="square" rtlCol="0">
              <a:spAutoFit/>
            </a:bodyPr>
            <a:lstStyle/>
            <a:p>
              <a:r>
                <a:rPr lang="en-US" sz="800" b="1" dirty="0">
                  <a:latin typeface="Helvetica" pitchFamily="2" charset="0"/>
                </a:rPr>
                <a:t>Tudor</a:t>
              </a:r>
            </a:p>
          </p:txBody>
        </p:sp>
      </p:grpSp>
      <p:sp>
        <p:nvSpPr>
          <p:cNvPr id="76" name="Freeform 75">
            <a:extLst>
              <a:ext uri="{FF2B5EF4-FFF2-40B4-BE49-F238E27FC236}">
                <a16:creationId xmlns:a16="http://schemas.microsoft.com/office/drawing/2014/main" id="{984E964F-223F-FDAD-66DD-46C35DBDB5F7}"/>
              </a:ext>
            </a:extLst>
          </p:cNvPr>
          <p:cNvSpPr/>
          <p:nvPr/>
        </p:nvSpPr>
        <p:spPr>
          <a:xfrm>
            <a:off x="34920" y="26056"/>
            <a:ext cx="6778240" cy="3922069"/>
          </a:xfrm>
          <a:custGeom>
            <a:avLst/>
            <a:gdLst>
              <a:gd name="connsiteX0" fmla="*/ 0 w 6778240"/>
              <a:gd name="connsiteY0" fmla="*/ 0 h 3922069"/>
              <a:gd name="connsiteX1" fmla="*/ 3319097 w 6778240"/>
              <a:gd name="connsiteY1" fmla="*/ 0 h 3922069"/>
              <a:gd name="connsiteX2" fmla="*/ 3564851 w 6778240"/>
              <a:gd name="connsiteY2" fmla="*/ 0 h 3922069"/>
              <a:gd name="connsiteX3" fmla="*/ 6778240 w 6778240"/>
              <a:gd name="connsiteY3" fmla="*/ 0 h 3922069"/>
              <a:gd name="connsiteX4" fmla="*/ 6778240 w 6778240"/>
              <a:gd name="connsiteY4" fmla="*/ 3922069 h 3922069"/>
              <a:gd name="connsiteX5" fmla="*/ 3319097 w 6778240"/>
              <a:gd name="connsiteY5" fmla="*/ 3922069 h 3922069"/>
              <a:gd name="connsiteX6" fmla="*/ 3319097 w 6778240"/>
              <a:gd name="connsiteY6" fmla="*/ 1992305 h 3922069"/>
              <a:gd name="connsiteX7" fmla="*/ 0 w 6778240"/>
              <a:gd name="connsiteY7" fmla="*/ 1992305 h 392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8240" h="3922069">
                <a:moveTo>
                  <a:pt x="0" y="0"/>
                </a:moveTo>
                <a:lnTo>
                  <a:pt x="3319097" y="0"/>
                </a:lnTo>
                <a:lnTo>
                  <a:pt x="3564851" y="0"/>
                </a:lnTo>
                <a:lnTo>
                  <a:pt x="6778240" y="0"/>
                </a:lnTo>
                <a:lnTo>
                  <a:pt x="6778240" y="3922069"/>
                </a:lnTo>
                <a:lnTo>
                  <a:pt x="3319097" y="3922069"/>
                </a:lnTo>
                <a:lnTo>
                  <a:pt x="3319097" y="1992305"/>
                </a:lnTo>
                <a:lnTo>
                  <a:pt x="0" y="1992305"/>
                </a:lnTo>
                <a:close/>
              </a:path>
            </a:pathLst>
          </a:custGeom>
          <a:solidFill>
            <a:srgbClr val="F3F3F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7" name="Picture 86">
            <a:extLst>
              <a:ext uri="{FF2B5EF4-FFF2-40B4-BE49-F238E27FC236}">
                <a16:creationId xmlns:a16="http://schemas.microsoft.com/office/drawing/2014/main" id="{96855A2A-9208-9141-810F-CD359F7E58CA}"/>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2300333" y="322579"/>
            <a:ext cx="1001876" cy="1001876"/>
          </a:xfrm>
          <a:prstGeom prst="rect">
            <a:avLst/>
          </a:prstGeom>
          <a:ln>
            <a:solidFill>
              <a:schemeClr val="tx1"/>
            </a:solidFill>
          </a:ln>
        </p:spPr>
      </p:pic>
      <p:grpSp>
        <p:nvGrpSpPr>
          <p:cNvPr id="88" name="Group 87">
            <a:extLst>
              <a:ext uri="{FF2B5EF4-FFF2-40B4-BE49-F238E27FC236}">
                <a16:creationId xmlns:a16="http://schemas.microsoft.com/office/drawing/2014/main" id="{6DE07370-59D1-9F12-3244-EDB66AF96E09}"/>
              </a:ext>
            </a:extLst>
          </p:cNvPr>
          <p:cNvGrpSpPr/>
          <p:nvPr/>
        </p:nvGrpSpPr>
        <p:grpSpPr>
          <a:xfrm>
            <a:off x="89168" y="1003376"/>
            <a:ext cx="999154" cy="512908"/>
            <a:chOff x="-342823" y="4152032"/>
            <a:chExt cx="3159783" cy="1588296"/>
          </a:xfrm>
        </p:grpSpPr>
        <p:sp>
          <p:nvSpPr>
            <p:cNvPr id="89" name="TextBox 88">
              <a:extLst>
                <a:ext uri="{FF2B5EF4-FFF2-40B4-BE49-F238E27FC236}">
                  <a16:creationId xmlns:a16="http://schemas.microsoft.com/office/drawing/2014/main" id="{30D500CE-9F2D-C3E9-B295-E5413AD43068}"/>
                </a:ext>
              </a:extLst>
            </p:cNvPr>
            <p:cNvSpPr txBox="1"/>
            <p:nvPr/>
          </p:nvSpPr>
          <p:spPr>
            <a:xfrm>
              <a:off x="-342823" y="4310714"/>
              <a:ext cx="2374633" cy="1429614"/>
            </a:xfrm>
            <a:prstGeom prst="rect">
              <a:avLst/>
            </a:prstGeom>
            <a:noFill/>
          </p:spPr>
          <p:txBody>
            <a:bodyPr wrap="square" rtlCol="0">
              <a:spAutoFit/>
            </a:bodyPr>
            <a:lstStyle/>
            <a:p>
              <a:r>
                <a:rPr lang="en-US" sz="600" b="1" dirty="0">
                  <a:latin typeface="Helvetica" pitchFamily="2" charset="0"/>
                </a:rPr>
                <a:t>Tudor</a:t>
              </a:r>
            </a:p>
            <a:p>
              <a:r>
                <a:rPr lang="en-US" sz="600" b="1" dirty="0">
                  <a:latin typeface="Helvetica" pitchFamily="2" charset="0"/>
                </a:rPr>
                <a:t>(Confirmed H3K4me1 binding)</a:t>
              </a:r>
            </a:p>
          </p:txBody>
        </p:sp>
        <p:sp>
          <p:nvSpPr>
            <p:cNvPr id="90" name="Oval 89">
              <a:extLst>
                <a:ext uri="{FF2B5EF4-FFF2-40B4-BE49-F238E27FC236}">
                  <a16:creationId xmlns:a16="http://schemas.microsoft.com/office/drawing/2014/main" id="{D9DC81A4-9CA7-C4E2-0249-0BAE9FA281D4}"/>
                </a:ext>
              </a:extLst>
            </p:cNvPr>
            <p:cNvSpPr/>
            <p:nvPr/>
          </p:nvSpPr>
          <p:spPr>
            <a:xfrm>
              <a:off x="1904863" y="4152032"/>
              <a:ext cx="912097" cy="912096"/>
            </a:xfrm>
            <a:prstGeom prst="ellipse">
              <a:avLst/>
            </a:prstGeom>
            <a:solidFill>
              <a:schemeClr val="accent6">
                <a:lumMod val="60000"/>
                <a:lumOff val="40000"/>
                <a:alpha val="3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TextBox 90">
            <a:extLst>
              <a:ext uri="{FF2B5EF4-FFF2-40B4-BE49-F238E27FC236}">
                <a16:creationId xmlns:a16="http://schemas.microsoft.com/office/drawing/2014/main" id="{88F82A78-52EE-5C9E-226D-6B4E101347F4}"/>
              </a:ext>
            </a:extLst>
          </p:cNvPr>
          <p:cNvSpPr txBox="1"/>
          <p:nvPr/>
        </p:nvSpPr>
        <p:spPr>
          <a:xfrm>
            <a:off x="1094810" y="115559"/>
            <a:ext cx="1173397" cy="338554"/>
          </a:xfrm>
          <a:prstGeom prst="rect">
            <a:avLst/>
          </a:prstGeom>
          <a:noFill/>
        </p:spPr>
        <p:txBody>
          <a:bodyPr wrap="square" rtlCol="0">
            <a:spAutoFit/>
          </a:bodyPr>
          <a:lstStyle/>
          <a:p>
            <a:r>
              <a:rPr lang="en-US" sz="800" b="1" i="1" dirty="0">
                <a:latin typeface="Helvetica" pitchFamily="2" charset="0"/>
              </a:rPr>
              <a:t>A. thaliana </a:t>
            </a:r>
            <a:r>
              <a:rPr lang="en-US" sz="800" b="1" dirty="0">
                <a:latin typeface="Helvetica" pitchFamily="2" charset="0"/>
              </a:rPr>
              <a:t>PDS5C</a:t>
            </a:r>
          </a:p>
          <a:p>
            <a:r>
              <a:rPr lang="en-US" sz="800" b="1" dirty="0">
                <a:latin typeface="Helvetica" pitchFamily="2" charset="0"/>
              </a:rPr>
              <a:t> </a:t>
            </a:r>
          </a:p>
        </p:txBody>
      </p:sp>
      <p:grpSp>
        <p:nvGrpSpPr>
          <p:cNvPr id="92" name="Group 91">
            <a:extLst>
              <a:ext uri="{FF2B5EF4-FFF2-40B4-BE49-F238E27FC236}">
                <a16:creationId xmlns:a16="http://schemas.microsoft.com/office/drawing/2014/main" id="{807DBA4A-3A71-E0AC-F428-5D69F37A5E0C}"/>
              </a:ext>
            </a:extLst>
          </p:cNvPr>
          <p:cNvGrpSpPr/>
          <p:nvPr/>
        </p:nvGrpSpPr>
        <p:grpSpPr>
          <a:xfrm>
            <a:off x="1982478" y="233991"/>
            <a:ext cx="1467041" cy="1682732"/>
            <a:chOff x="2142447" y="1344830"/>
            <a:chExt cx="1251512" cy="1435515"/>
          </a:xfrm>
        </p:grpSpPr>
        <p:sp>
          <p:nvSpPr>
            <p:cNvPr id="93" name="Rectangle 92">
              <a:extLst>
                <a:ext uri="{FF2B5EF4-FFF2-40B4-BE49-F238E27FC236}">
                  <a16:creationId xmlns:a16="http://schemas.microsoft.com/office/drawing/2014/main" id="{3EE8B05D-0803-D330-C4A0-7778C1769C88}"/>
                </a:ext>
              </a:extLst>
            </p:cNvPr>
            <p:cNvSpPr/>
            <p:nvPr/>
          </p:nvSpPr>
          <p:spPr>
            <a:xfrm rot="5400000">
              <a:off x="2734651" y="1987264"/>
              <a:ext cx="109730" cy="1088288"/>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B636E814-A41C-CC92-8FB7-796C5F9715C5}"/>
                </a:ext>
              </a:extLst>
            </p:cNvPr>
            <p:cNvSpPr/>
            <p:nvPr/>
          </p:nvSpPr>
          <p:spPr>
            <a:xfrm rot="5400000">
              <a:off x="2794950" y="1795290"/>
              <a:ext cx="109730" cy="1088288"/>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CD9CF65A-0CBA-8119-F509-6E7024B1672B}"/>
                </a:ext>
              </a:extLst>
            </p:cNvPr>
            <p:cNvSpPr/>
            <p:nvPr/>
          </p:nvSpPr>
          <p:spPr>
            <a:xfrm>
              <a:off x="2214660" y="1344830"/>
              <a:ext cx="181700" cy="1088288"/>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A7600920-59D2-21C5-0ABB-7F0B790A7518}"/>
                </a:ext>
              </a:extLst>
            </p:cNvPr>
            <p:cNvSpPr txBox="1"/>
            <p:nvPr/>
          </p:nvSpPr>
          <p:spPr>
            <a:xfrm>
              <a:off x="2199060" y="1737779"/>
              <a:ext cx="314510" cy="184666"/>
            </a:xfrm>
            <a:prstGeom prst="rect">
              <a:avLst/>
            </a:prstGeom>
            <a:noFill/>
          </p:spPr>
          <p:txBody>
            <a:bodyPr wrap="none" rtlCol="0">
              <a:spAutoFit/>
            </a:bodyPr>
            <a:lstStyle/>
            <a:p>
              <a:r>
                <a:rPr lang="en-US" sz="600" dirty="0">
                  <a:latin typeface="Helvetica" pitchFamily="2" charset="0"/>
                </a:rPr>
                <a:t>400</a:t>
              </a:r>
            </a:p>
          </p:txBody>
        </p:sp>
        <p:sp>
          <p:nvSpPr>
            <p:cNvPr id="97" name="TextBox 96">
              <a:extLst>
                <a:ext uri="{FF2B5EF4-FFF2-40B4-BE49-F238E27FC236}">
                  <a16:creationId xmlns:a16="http://schemas.microsoft.com/office/drawing/2014/main" id="{0CD002DC-E754-8F93-C77B-D05CF08B45F7}"/>
                </a:ext>
              </a:extLst>
            </p:cNvPr>
            <p:cNvSpPr txBox="1"/>
            <p:nvPr/>
          </p:nvSpPr>
          <p:spPr>
            <a:xfrm>
              <a:off x="2190206" y="2115235"/>
              <a:ext cx="314510" cy="184666"/>
            </a:xfrm>
            <a:prstGeom prst="rect">
              <a:avLst/>
            </a:prstGeom>
            <a:noFill/>
          </p:spPr>
          <p:txBody>
            <a:bodyPr wrap="none" rtlCol="0">
              <a:spAutoFit/>
            </a:bodyPr>
            <a:lstStyle/>
            <a:p>
              <a:r>
                <a:rPr lang="en-US" sz="600" dirty="0">
                  <a:latin typeface="Helvetica" pitchFamily="2" charset="0"/>
                </a:rPr>
                <a:t>800</a:t>
              </a:r>
            </a:p>
          </p:txBody>
        </p:sp>
        <p:sp>
          <p:nvSpPr>
            <p:cNvPr id="98" name="TextBox 97">
              <a:extLst>
                <a:ext uri="{FF2B5EF4-FFF2-40B4-BE49-F238E27FC236}">
                  <a16:creationId xmlns:a16="http://schemas.microsoft.com/office/drawing/2014/main" id="{75EB7577-D529-BA0E-FC16-D7F2B31CB4EC}"/>
                </a:ext>
              </a:extLst>
            </p:cNvPr>
            <p:cNvSpPr txBox="1"/>
            <p:nvPr/>
          </p:nvSpPr>
          <p:spPr>
            <a:xfrm>
              <a:off x="2245372" y="1362280"/>
              <a:ext cx="227948" cy="184666"/>
            </a:xfrm>
            <a:prstGeom prst="rect">
              <a:avLst/>
            </a:prstGeom>
            <a:noFill/>
          </p:spPr>
          <p:txBody>
            <a:bodyPr wrap="none" rtlCol="0">
              <a:spAutoFit/>
            </a:bodyPr>
            <a:lstStyle/>
            <a:p>
              <a:r>
                <a:rPr lang="en-US" sz="600" dirty="0">
                  <a:latin typeface="Helvetica" pitchFamily="2" charset="0"/>
                </a:rPr>
                <a:t>0</a:t>
              </a:r>
            </a:p>
          </p:txBody>
        </p:sp>
        <p:sp>
          <p:nvSpPr>
            <p:cNvPr id="99" name="TextBox 98">
              <a:extLst>
                <a:ext uri="{FF2B5EF4-FFF2-40B4-BE49-F238E27FC236}">
                  <a16:creationId xmlns:a16="http://schemas.microsoft.com/office/drawing/2014/main" id="{C783CFB1-0E19-7E8A-0698-FF23166F7219}"/>
                </a:ext>
              </a:extLst>
            </p:cNvPr>
            <p:cNvSpPr txBox="1"/>
            <p:nvPr/>
          </p:nvSpPr>
          <p:spPr>
            <a:xfrm>
              <a:off x="2630525" y="2243274"/>
              <a:ext cx="314510" cy="184666"/>
            </a:xfrm>
            <a:prstGeom prst="rect">
              <a:avLst/>
            </a:prstGeom>
            <a:noFill/>
          </p:spPr>
          <p:txBody>
            <a:bodyPr wrap="none" rtlCol="0">
              <a:spAutoFit/>
            </a:bodyPr>
            <a:lstStyle/>
            <a:p>
              <a:r>
                <a:rPr lang="en-US" sz="600" dirty="0">
                  <a:latin typeface="Helvetica" pitchFamily="2" charset="0"/>
                </a:rPr>
                <a:t>400</a:t>
              </a:r>
            </a:p>
          </p:txBody>
        </p:sp>
        <p:sp>
          <p:nvSpPr>
            <p:cNvPr id="100" name="TextBox 99">
              <a:extLst>
                <a:ext uri="{FF2B5EF4-FFF2-40B4-BE49-F238E27FC236}">
                  <a16:creationId xmlns:a16="http://schemas.microsoft.com/office/drawing/2014/main" id="{55CDC50E-F369-6998-AA33-3C29092ED555}"/>
                </a:ext>
              </a:extLst>
            </p:cNvPr>
            <p:cNvSpPr txBox="1"/>
            <p:nvPr/>
          </p:nvSpPr>
          <p:spPr>
            <a:xfrm>
              <a:off x="3050491" y="2250367"/>
              <a:ext cx="314510" cy="184666"/>
            </a:xfrm>
            <a:prstGeom prst="rect">
              <a:avLst/>
            </a:prstGeom>
            <a:noFill/>
          </p:spPr>
          <p:txBody>
            <a:bodyPr wrap="none" rtlCol="0">
              <a:spAutoFit/>
            </a:bodyPr>
            <a:lstStyle/>
            <a:p>
              <a:r>
                <a:rPr lang="en-US" sz="600" dirty="0">
                  <a:latin typeface="Helvetica" pitchFamily="2" charset="0"/>
                </a:rPr>
                <a:t>800</a:t>
              </a:r>
            </a:p>
          </p:txBody>
        </p:sp>
        <p:sp>
          <p:nvSpPr>
            <p:cNvPr id="101" name="TextBox 100">
              <a:extLst>
                <a:ext uri="{FF2B5EF4-FFF2-40B4-BE49-F238E27FC236}">
                  <a16:creationId xmlns:a16="http://schemas.microsoft.com/office/drawing/2014/main" id="{B9A667EA-8869-2A85-509B-8473B5FB12E7}"/>
                </a:ext>
              </a:extLst>
            </p:cNvPr>
            <p:cNvSpPr txBox="1"/>
            <p:nvPr/>
          </p:nvSpPr>
          <p:spPr>
            <a:xfrm>
              <a:off x="2295366" y="2250751"/>
              <a:ext cx="227948" cy="184666"/>
            </a:xfrm>
            <a:prstGeom prst="rect">
              <a:avLst/>
            </a:prstGeom>
            <a:noFill/>
          </p:spPr>
          <p:txBody>
            <a:bodyPr wrap="none" rtlCol="0">
              <a:spAutoFit/>
            </a:bodyPr>
            <a:lstStyle/>
            <a:p>
              <a:r>
                <a:rPr lang="en-US" sz="600" dirty="0">
                  <a:latin typeface="Helvetica" pitchFamily="2" charset="0"/>
                </a:rPr>
                <a:t>0</a:t>
              </a:r>
            </a:p>
          </p:txBody>
        </p:sp>
        <p:sp>
          <p:nvSpPr>
            <p:cNvPr id="102" name="TextBox 101">
              <a:extLst>
                <a:ext uri="{FF2B5EF4-FFF2-40B4-BE49-F238E27FC236}">
                  <a16:creationId xmlns:a16="http://schemas.microsoft.com/office/drawing/2014/main" id="{948A585E-0379-D57B-851B-FE905C84767D}"/>
                </a:ext>
              </a:extLst>
            </p:cNvPr>
            <p:cNvSpPr txBox="1"/>
            <p:nvPr/>
          </p:nvSpPr>
          <p:spPr>
            <a:xfrm rot="16200000">
              <a:off x="1874745" y="1742714"/>
              <a:ext cx="720069" cy="184666"/>
            </a:xfrm>
            <a:prstGeom prst="rect">
              <a:avLst/>
            </a:prstGeom>
            <a:noFill/>
          </p:spPr>
          <p:txBody>
            <a:bodyPr wrap="none" rtlCol="0">
              <a:spAutoFit/>
            </a:bodyPr>
            <a:lstStyle/>
            <a:p>
              <a:r>
                <a:rPr lang="en-US" sz="600" dirty="0">
                  <a:latin typeface="Helvetica" pitchFamily="2" charset="0"/>
                </a:rPr>
                <a:t>Aligned residue</a:t>
              </a:r>
            </a:p>
          </p:txBody>
        </p:sp>
        <p:sp>
          <p:nvSpPr>
            <p:cNvPr id="103" name="TextBox 102">
              <a:extLst>
                <a:ext uri="{FF2B5EF4-FFF2-40B4-BE49-F238E27FC236}">
                  <a16:creationId xmlns:a16="http://schemas.microsoft.com/office/drawing/2014/main" id="{0C069A37-AB4B-F479-730A-DC01E421DC3C}"/>
                </a:ext>
              </a:extLst>
            </p:cNvPr>
            <p:cNvSpPr txBox="1"/>
            <p:nvPr/>
          </p:nvSpPr>
          <p:spPr>
            <a:xfrm>
              <a:off x="2488404" y="2299401"/>
              <a:ext cx="705642" cy="184666"/>
            </a:xfrm>
            <a:prstGeom prst="rect">
              <a:avLst/>
            </a:prstGeom>
            <a:noFill/>
          </p:spPr>
          <p:txBody>
            <a:bodyPr wrap="none" rtlCol="0">
              <a:spAutoFit/>
            </a:bodyPr>
            <a:lstStyle/>
            <a:p>
              <a:r>
                <a:rPr lang="en-US" sz="600" dirty="0">
                  <a:latin typeface="Helvetica" pitchFamily="2" charset="0"/>
                </a:rPr>
                <a:t>Scored residue</a:t>
              </a:r>
            </a:p>
          </p:txBody>
        </p:sp>
        <p:sp>
          <p:nvSpPr>
            <p:cNvPr id="104" name="TextBox 103">
              <a:extLst>
                <a:ext uri="{FF2B5EF4-FFF2-40B4-BE49-F238E27FC236}">
                  <a16:creationId xmlns:a16="http://schemas.microsoft.com/office/drawing/2014/main" id="{535F892F-3A4B-026C-6F3E-6F2600AEAD30}"/>
                </a:ext>
              </a:extLst>
            </p:cNvPr>
            <p:cNvSpPr txBox="1"/>
            <p:nvPr/>
          </p:nvSpPr>
          <p:spPr>
            <a:xfrm>
              <a:off x="2303294" y="2433133"/>
              <a:ext cx="227948" cy="184666"/>
            </a:xfrm>
            <a:prstGeom prst="rect">
              <a:avLst/>
            </a:prstGeom>
            <a:noFill/>
          </p:spPr>
          <p:txBody>
            <a:bodyPr wrap="none" rtlCol="0">
              <a:spAutoFit/>
            </a:bodyPr>
            <a:lstStyle/>
            <a:p>
              <a:r>
                <a:rPr lang="en-US" sz="600" dirty="0">
                  <a:latin typeface="Helvetica" pitchFamily="2" charset="0"/>
                </a:rPr>
                <a:t>0</a:t>
              </a:r>
            </a:p>
          </p:txBody>
        </p:sp>
        <p:sp>
          <p:nvSpPr>
            <p:cNvPr id="105" name="TextBox 104">
              <a:extLst>
                <a:ext uri="{FF2B5EF4-FFF2-40B4-BE49-F238E27FC236}">
                  <a16:creationId xmlns:a16="http://schemas.microsoft.com/office/drawing/2014/main" id="{503F0E58-3759-D8AA-914F-1779B08DC1F1}"/>
                </a:ext>
              </a:extLst>
            </p:cNvPr>
            <p:cNvSpPr txBox="1"/>
            <p:nvPr/>
          </p:nvSpPr>
          <p:spPr>
            <a:xfrm>
              <a:off x="2667132" y="2431173"/>
              <a:ext cx="271228" cy="184666"/>
            </a:xfrm>
            <a:prstGeom prst="rect">
              <a:avLst/>
            </a:prstGeom>
            <a:noFill/>
          </p:spPr>
          <p:txBody>
            <a:bodyPr wrap="none" rtlCol="0">
              <a:spAutoFit/>
            </a:bodyPr>
            <a:lstStyle/>
            <a:p>
              <a:r>
                <a:rPr lang="en-US" sz="600" dirty="0">
                  <a:latin typeface="Helvetica" pitchFamily="2" charset="0"/>
                </a:rPr>
                <a:t>15</a:t>
              </a:r>
            </a:p>
          </p:txBody>
        </p:sp>
        <p:sp>
          <p:nvSpPr>
            <p:cNvPr id="106" name="TextBox 105">
              <a:extLst>
                <a:ext uri="{FF2B5EF4-FFF2-40B4-BE49-F238E27FC236}">
                  <a16:creationId xmlns:a16="http://schemas.microsoft.com/office/drawing/2014/main" id="{4C8528AF-57F4-825F-B059-83A32DB900EC}"/>
                </a:ext>
              </a:extLst>
            </p:cNvPr>
            <p:cNvSpPr txBox="1"/>
            <p:nvPr/>
          </p:nvSpPr>
          <p:spPr>
            <a:xfrm>
              <a:off x="3044319" y="2439036"/>
              <a:ext cx="271228" cy="184666"/>
            </a:xfrm>
            <a:prstGeom prst="rect">
              <a:avLst/>
            </a:prstGeom>
            <a:noFill/>
          </p:spPr>
          <p:txBody>
            <a:bodyPr wrap="none" rtlCol="0">
              <a:spAutoFit/>
            </a:bodyPr>
            <a:lstStyle/>
            <a:p>
              <a:r>
                <a:rPr lang="en-US" sz="600" dirty="0">
                  <a:latin typeface="Helvetica" pitchFamily="2" charset="0"/>
                </a:rPr>
                <a:t>30</a:t>
              </a:r>
            </a:p>
          </p:txBody>
        </p:sp>
        <p:sp>
          <p:nvSpPr>
            <p:cNvPr id="107" name="TextBox 106">
              <a:extLst>
                <a:ext uri="{FF2B5EF4-FFF2-40B4-BE49-F238E27FC236}">
                  <a16:creationId xmlns:a16="http://schemas.microsoft.com/office/drawing/2014/main" id="{23586177-8BDD-7451-3DCD-BF2A17294D46}"/>
                </a:ext>
              </a:extLst>
            </p:cNvPr>
            <p:cNvSpPr txBox="1"/>
            <p:nvPr/>
          </p:nvSpPr>
          <p:spPr>
            <a:xfrm>
              <a:off x="2314820" y="2503346"/>
              <a:ext cx="979755" cy="276999"/>
            </a:xfrm>
            <a:prstGeom prst="rect">
              <a:avLst/>
            </a:prstGeom>
            <a:noFill/>
          </p:spPr>
          <p:txBody>
            <a:bodyPr wrap="none" rtlCol="0">
              <a:spAutoFit/>
            </a:bodyPr>
            <a:lstStyle/>
            <a:p>
              <a:pPr algn="ctr"/>
              <a:r>
                <a:rPr lang="en-US" sz="600" dirty="0">
                  <a:latin typeface="Helvetica" pitchFamily="2" charset="0"/>
                </a:rPr>
                <a:t>Expected position error</a:t>
              </a:r>
            </a:p>
            <a:p>
              <a:pPr algn="ctr"/>
              <a:r>
                <a:rPr lang="en-US" sz="600" dirty="0">
                  <a:latin typeface="Helvetica" pitchFamily="2" charset="0"/>
                </a:rPr>
                <a:t>(Ångströms)</a:t>
              </a:r>
            </a:p>
          </p:txBody>
        </p:sp>
      </p:grpSp>
      <p:sp>
        <p:nvSpPr>
          <p:cNvPr id="108" name="TextBox 107">
            <a:extLst>
              <a:ext uri="{FF2B5EF4-FFF2-40B4-BE49-F238E27FC236}">
                <a16:creationId xmlns:a16="http://schemas.microsoft.com/office/drawing/2014/main" id="{CF97EF19-C547-3BD2-26EE-92D8363D1636}"/>
              </a:ext>
            </a:extLst>
          </p:cNvPr>
          <p:cNvSpPr txBox="1"/>
          <p:nvPr/>
        </p:nvSpPr>
        <p:spPr>
          <a:xfrm>
            <a:off x="2593112" y="1030895"/>
            <a:ext cx="216406" cy="92333"/>
          </a:xfrm>
          <a:prstGeom prst="rect">
            <a:avLst/>
          </a:prstGeom>
          <a:noFill/>
          <a:ln>
            <a:noFill/>
          </a:ln>
        </p:spPr>
        <p:txBody>
          <a:bodyPr wrap="none" lIns="0" tIns="0" rIns="0" bIns="0" rtlCol="0">
            <a:spAutoFit/>
          </a:bodyPr>
          <a:lstStyle/>
          <a:p>
            <a:r>
              <a:rPr lang="en-US" sz="600" b="1" dirty="0">
                <a:latin typeface="Helvetica" pitchFamily="2" charset="0"/>
              </a:rPr>
              <a:t>Tudor</a:t>
            </a:r>
          </a:p>
        </p:txBody>
      </p:sp>
      <p:sp>
        <p:nvSpPr>
          <p:cNvPr id="109" name="TextBox 108">
            <a:extLst>
              <a:ext uri="{FF2B5EF4-FFF2-40B4-BE49-F238E27FC236}">
                <a16:creationId xmlns:a16="http://schemas.microsoft.com/office/drawing/2014/main" id="{E83D936B-5401-03B0-8B34-F3FE6E8362D3}"/>
              </a:ext>
            </a:extLst>
          </p:cNvPr>
          <p:cNvSpPr txBox="1"/>
          <p:nvPr/>
        </p:nvSpPr>
        <p:spPr>
          <a:xfrm>
            <a:off x="15933" y="68852"/>
            <a:ext cx="268022" cy="230832"/>
          </a:xfrm>
          <a:prstGeom prst="rect">
            <a:avLst/>
          </a:prstGeom>
          <a:noFill/>
        </p:spPr>
        <p:txBody>
          <a:bodyPr wrap="none" rtlCol="0">
            <a:spAutoFit/>
          </a:bodyPr>
          <a:lstStyle/>
          <a:p>
            <a:r>
              <a:rPr lang="en-US" sz="900" b="1" dirty="0">
                <a:latin typeface="Helvetica" pitchFamily="2" charset="0"/>
              </a:rPr>
              <a:t>A</a:t>
            </a:r>
          </a:p>
        </p:txBody>
      </p:sp>
      <p:cxnSp>
        <p:nvCxnSpPr>
          <p:cNvPr id="111" name="Straight Arrow Connector 110">
            <a:extLst>
              <a:ext uri="{FF2B5EF4-FFF2-40B4-BE49-F238E27FC236}">
                <a16:creationId xmlns:a16="http://schemas.microsoft.com/office/drawing/2014/main" id="{B37424E1-0B6D-BD3E-0FE3-573BBBDDC1F1}"/>
              </a:ext>
            </a:extLst>
          </p:cNvPr>
          <p:cNvCxnSpPr>
            <a:cxnSpLocks/>
          </p:cNvCxnSpPr>
          <p:nvPr/>
        </p:nvCxnSpPr>
        <p:spPr>
          <a:xfrm flipV="1">
            <a:off x="2810585" y="1061693"/>
            <a:ext cx="122630" cy="1025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60E63CBC-6DDA-2488-CDB0-914897CAC8D9}"/>
              </a:ext>
            </a:extLst>
          </p:cNvPr>
          <p:cNvCxnSpPr>
            <a:cxnSpLocks/>
            <a:endCxn id="90" idx="2"/>
          </p:cNvCxnSpPr>
          <p:nvPr/>
        </p:nvCxnSpPr>
        <p:spPr>
          <a:xfrm flipV="1">
            <a:off x="600966" y="1150648"/>
            <a:ext cx="198942" cy="8615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14" name="Picture 113">
            <a:extLst>
              <a:ext uri="{FF2B5EF4-FFF2-40B4-BE49-F238E27FC236}">
                <a16:creationId xmlns:a16="http://schemas.microsoft.com/office/drawing/2014/main" id="{A2FE0F62-D181-115B-969B-514DB5EFFCF0}"/>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66000"/>
                    </a14:imgEffect>
                  </a14:imgLayer>
                </a14:imgProps>
              </a:ext>
            </a:extLst>
          </a:blip>
          <a:srcRect l="1" r="22346"/>
          <a:stretch/>
        </p:blipFill>
        <p:spPr>
          <a:xfrm rot="5400000" flipH="1">
            <a:off x="2708505" y="1069743"/>
            <a:ext cx="45719" cy="908135"/>
          </a:xfrm>
          <a:prstGeom prst="rect">
            <a:avLst/>
          </a:prstGeom>
          <a:ln>
            <a:solidFill>
              <a:schemeClr val="tx1"/>
            </a:solidFill>
          </a:ln>
        </p:spPr>
      </p:pic>
      <p:pic>
        <p:nvPicPr>
          <p:cNvPr id="115" name="Picture 114">
            <a:extLst>
              <a:ext uri="{FF2B5EF4-FFF2-40B4-BE49-F238E27FC236}">
                <a16:creationId xmlns:a16="http://schemas.microsoft.com/office/drawing/2014/main" id="{1AE558BE-EBA9-2DE7-D4E9-5E7A5267C0A1}"/>
              </a:ext>
            </a:extLst>
          </p:cNvPr>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Layer>
                </a14:imgProps>
              </a:ext>
            </a:extLst>
          </a:blip>
          <a:stretch>
            <a:fillRect/>
          </a:stretch>
        </p:blipFill>
        <p:spPr>
          <a:xfrm>
            <a:off x="2186785" y="2443454"/>
            <a:ext cx="1005090" cy="1002626"/>
          </a:xfrm>
          <a:prstGeom prst="rect">
            <a:avLst/>
          </a:prstGeom>
          <a:ln>
            <a:solidFill>
              <a:schemeClr val="tx1"/>
            </a:solidFill>
          </a:ln>
        </p:spPr>
      </p:pic>
      <p:sp>
        <p:nvSpPr>
          <p:cNvPr id="116" name="TextBox 115">
            <a:extLst>
              <a:ext uri="{FF2B5EF4-FFF2-40B4-BE49-F238E27FC236}">
                <a16:creationId xmlns:a16="http://schemas.microsoft.com/office/drawing/2014/main" id="{0A47663B-4782-6EE2-4A9D-964A75535831}"/>
              </a:ext>
            </a:extLst>
          </p:cNvPr>
          <p:cNvSpPr txBox="1"/>
          <p:nvPr/>
        </p:nvSpPr>
        <p:spPr>
          <a:xfrm>
            <a:off x="932643" y="2090919"/>
            <a:ext cx="1456352" cy="215444"/>
          </a:xfrm>
          <a:prstGeom prst="rect">
            <a:avLst/>
          </a:prstGeom>
          <a:noFill/>
        </p:spPr>
        <p:txBody>
          <a:bodyPr wrap="square" rtlCol="0">
            <a:spAutoFit/>
          </a:bodyPr>
          <a:lstStyle/>
          <a:p>
            <a:pPr algn="ctr"/>
            <a:r>
              <a:rPr lang="en-US" sz="800" b="1" i="1" dirty="0">
                <a:latin typeface="Helvetica" pitchFamily="2" charset="0"/>
              </a:rPr>
              <a:t>A. thaliana </a:t>
            </a:r>
            <a:r>
              <a:rPr lang="en-US" sz="800" b="1" dirty="0">
                <a:latin typeface="Helvetica" pitchFamily="2" charset="0"/>
              </a:rPr>
              <a:t>MSH6</a:t>
            </a:r>
          </a:p>
        </p:txBody>
      </p:sp>
      <p:grpSp>
        <p:nvGrpSpPr>
          <p:cNvPr id="122" name="Group 121">
            <a:extLst>
              <a:ext uri="{FF2B5EF4-FFF2-40B4-BE49-F238E27FC236}">
                <a16:creationId xmlns:a16="http://schemas.microsoft.com/office/drawing/2014/main" id="{EC7CB5AE-398F-8E1F-A6D4-09E631A4A3DB}"/>
              </a:ext>
            </a:extLst>
          </p:cNvPr>
          <p:cNvGrpSpPr/>
          <p:nvPr/>
        </p:nvGrpSpPr>
        <p:grpSpPr>
          <a:xfrm>
            <a:off x="1864636" y="2372436"/>
            <a:ext cx="1467041" cy="1682732"/>
            <a:chOff x="2142447" y="1344830"/>
            <a:chExt cx="1251512" cy="1435515"/>
          </a:xfrm>
        </p:grpSpPr>
        <p:sp>
          <p:nvSpPr>
            <p:cNvPr id="123" name="Rectangle 122">
              <a:extLst>
                <a:ext uri="{FF2B5EF4-FFF2-40B4-BE49-F238E27FC236}">
                  <a16:creationId xmlns:a16="http://schemas.microsoft.com/office/drawing/2014/main" id="{F357D47B-9CEE-2FB6-3691-EAF5715DD96C}"/>
                </a:ext>
              </a:extLst>
            </p:cNvPr>
            <p:cNvSpPr/>
            <p:nvPr/>
          </p:nvSpPr>
          <p:spPr>
            <a:xfrm rot="5400000">
              <a:off x="2734651" y="1987264"/>
              <a:ext cx="109730"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FCAC7765-B4B8-05D7-AC47-A1E3107CBBB5}"/>
                </a:ext>
              </a:extLst>
            </p:cNvPr>
            <p:cNvSpPr/>
            <p:nvPr/>
          </p:nvSpPr>
          <p:spPr>
            <a:xfrm rot="5400000">
              <a:off x="2794950" y="1795290"/>
              <a:ext cx="109730"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DFFD0627-B444-5D66-9F0A-294F69CA9812}"/>
                </a:ext>
              </a:extLst>
            </p:cNvPr>
            <p:cNvSpPr/>
            <p:nvPr/>
          </p:nvSpPr>
          <p:spPr>
            <a:xfrm>
              <a:off x="2217368" y="1344830"/>
              <a:ext cx="181700"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06B21D1E-BF45-3B51-FA3A-097B2F691E3D}"/>
                </a:ext>
              </a:extLst>
            </p:cNvPr>
            <p:cNvSpPr txBox="1"/>
            <p:nvPr/>
          </p:nvSpPr>
          <p:spPr>
            <a:xfrm>
              <a:off x="2199060" y="1737779"/>
              <a:ext cx="268304" cy="157536"/>
            </a:xfrm>
            <a:prstGeom prst="rect">
              <a:avLst/>
            </a:prstGeom>
            <a:noFill/>
          </p:spPr>
          <p:txBody>
            <a:bodyPr wrap="none" rtlCol="0">
              <a:spAutoFit/>
            </a:bodyPr>
            <a:lstStyle/>
            <a:p>
              <a:r>
                <a:rPr lang="en-US" sz="600" dirty="0">
                  <a:latin typeface="Helvetica" pitchFamily="2" charset="0"/>
                </a:rPr>
                <a:t>600</a:t>
              </a:r>
            </a:p>
          </p:txBody>
        </p:sp>
        <p:sp>
          <p:nvSpPr>
            <p:cNvPr id="127" name="TextBox 126">
              <a:extLst>
                <a:ext uri="{FF2B5EF4-FFF2-40B4-BE49-F238E27FC236}">
                  <a16:creationId xmlns:a16="http://schemas.microsoft.com/office/drawing/2014/main" id="{CC2D364A-078F-D15B-BF6E-9A0C8626DE4D}"/>
                </a:ext>
              </a:extLst>
            </p:cNvPr>
            <p:cNvSpPr txBox="1"/>
            <p:nvPr/>
          </p:nvSpPr>
          <p:spPr>
            <a:xfrm>
              <a:off x="2190206" y="2115235"/>
              <a:ext cx="281979" cy="157536"/>
            </a:xfrm>
            <a:prstGeom prst="rect">
              <a:avLst/>
            </a:prstGeom>
            <a:noFill/>
          </p:spPr>
          <p:txBody>
            <a:bodyPr wrap="none" rtlCol="0">
              <a:spAutoFit/>
            </a:bodyPr>
            <a:lstStyle/>
            <a:p>
              <a:r>
                <a:rPr lang="en-US" sz="600" dirty="0">
                  <a:latin typeface="Helvetica" pitchFamily="2" charset="0"/>
                </a:rPr>
                <a:t>1.2k</a:t>
              </a:r>
            </a:p>
          </p:txBody>
        </p:sp>
        <p:sp>
          <p:nvSpPr>
            <p:cNvPr id="128" name="TextBox 127">
              <a:extLst>
                <a:ext uri="{FF2B5EF4-FFF2-40B4-BE49-F238E27FC236}">
                  <a16:creationId xmlns:a16="http://schemas.microsoft.com/office/drawing/2014/main" id="{D67EE3F2-DA6A-4258-8707-645ED07986AB}"/>
                </a:ext>
              </a:extLst>
            </p:cNvPr>
            <p:cNvSpPr txBox="1"/>
            <p:nvPr/>
          </p:nvSpPr>
          <p:spPr>
            <a:xfrm>
              <a:off x="2245372" y="1362280"/>
              <a:ext cx="227948" cy="184666"/>
            </a:xfrm>
            <a:prstGeom prst="rect">
              <a:avLst/>
            </a:prstGeom>
            <a:noFill/>
          </p:spPr>
          <p:txBody>
            <a:bodyPr wrap="none" rtlCol="0">
              <a:spAutoFit/>
            </a:bodyPr>
            <a:lstStyle/>
            <a:p>
              <a:r>
                <a:rPr lang="en-US" sz="600" dirty="0">
                  <a:latin typeface="Helvetica" pitchFamily="2" charset="0"/>
                </a:rPr>
                <a:t>0</a:t>
              </a:r>
            </a:p>
          </p:txBody>
        </p:sp>
        <p:sp>
          <p:nvSpPr>
            <p:cNvPr id="129" name="TextBox 128">
              <a:extLst>
                <a:ext uri="{FF2B5EF4-FFF2-40B4-BE49-F238E27FC236}">
                  <a16:creationId xmlns:a16="http://schemas.microsoft.com/office/drawing/2014/main" id="{2F4DD95E-01F7-4D87-E506-0AFF6AA3AF99}"/>
                </a:ext>
              </a:extLst>
            </p:cNvPr>
            <p:cNvSpPr txBox="1"/>
            <p:nvPr/>
          </p:nvSpPr>
          <p:spPr>
            <a:xfrm>
              <a:off x="2630525" y="2243274"/>
              <a:ext cx="268304" cy="157536"/>
            </a:xfrm>
            <a:prstGeom prst="rect">
              <a:avLst/>
            </a:prstGeom>
            <a:noFill/>
          </p:spPr>
          <p:txBody>
            <a:bodyPr wrap="none" rtlCol="0">
              <a:spAutoFit/>
            </a:bodyPr>
            <a:lstStyle/>
            <a:p>
              <a:r>
                <a:rPr lang="en-US" sz="600" dirty="0">
                  <a:latin typeface="Helvetica" pitchFamily="2" charset="0"/>
                </a:rPr>
                <a:t>600</a:t>
              </a:r>
            </a:p>
          </p:txBody>
        </p:sp>
        <p:sp>
          <p:nvSpPr>
            <p:cNvPr id="130" name="TextBox 129">
              <a:extLst>
                <a:ext uri="{FF2B5EF4-FFF2-40B4-BE49-F238E27FC236}">
                  <a16:creationId xmlns:a16="http://schemas.microsoft.com/office/drawing/2014/main" id="{74D26AD0-3971-F06C-5EBC-FDC83A9AE50A}"/>
                </a:ext>
              </a:extLst>
            </p:cNvPr>
            <p:cNvSpPr txBox="1"/>
            <p:nvPr/>
          </p:nvSpPr>
          <p:spPr>
            <a:xfrm>
              <a:off x="3050491" y="2250367"/>
              <a:ext cx="281979" cy="157536"/>
            </a:xfrm>
            <a:prstGeom prst="rect">
              <a:avLst/>
            </a:prstGeom>
            <a:noFill/>
          </p:spPr>
          <p:txBody>
            <a:bodyPr wrap="none" rtlCol="0">
              <a:spAutoFit/>
            </a:bodyPr>
            <a:lstStyle/>
            <a:p>
              <a:r>
                <a:rPr lang="en-US" sz="600" dirty="0">
                  <a:latin typeface="Helvetica" pitchFamily="2" charset="0"/>
                </a:rPr>
                <a:t>1.2k</a:t>
              </a:r>
            </a:p>
          </p:txBody>
        </p:sp>
        <p:sp>
          <p:nvSpPr>
            <p:cNvPr id="131" name="TextBox 130">
              <a:extLst>
                <a:ext uri="{FF2B5EF4-FFF2-40B4-BE49-F238E27FC236}">
                  <a16:creationId xmlns:a16="http://schemas.microsoft.com/office/drawing/2014/main" id="{F1D76C1C-93FE-3F24-D224-A09DD308C0A0}"/>
                </a:ext>
              </a:extLst>
            </p:cNvPr>
            <p:cNvSpPr txBox="1"/>
            <p:nvPr/>
          </p:nvSpPr>
          <p:spPr>
            <a:xfrm>
              <a:off x="2295366" y="2250751"/>
              <a:ext cx="227948" cy="184666"/>
            </a:xfrm>
            <a:prstGeom prst="rect">
              <a:avLst/>
            </a:prstGeom>
            <a:noFill/>
          </p:spPr>
          <p:txBody>
            <a:bodyPr wrap="none" rtlCol="0">
              <a:spAutoFit/>
            </a:bodyPr>
            <a:lstStyle/>
            <a:p>
              <a:r>
                <a:rPr lang="en-US" sz="600" dirty="0">
                  <a:latin typeface="Helvetica" pitchFamily="2" charset="0"/>
                </a:rPr>
                <a:t>0</a:t>
              </a:r>
            </a:p>
          </p:txBody>
        </p:sp>
        <p:sp>
          <p:nvSpPr>
            <p:cNvPr id="132" name="TextBox 131">
              <a:extLst>
                <a:ext uri="{FF2B5EF4-FFF2-40B4-BE49-F238E27FC236}">
                  <a16:creationId xmlns:a16="http://schemas.microsoft.com/office/drawing/2014/main" id="{58572FD5-12C4-2108-0510-E87FA1A5D162}"/>
                </a:ext>
              </a:extLst>
            </p:cNvPr>
            <p:cNvSpPr txBox="1"/>
            <p:nvPr/>
          </p:nvSpPr>
          <p:spPr>
            <a:xfrm rot="16200000">
              <a:off x="1874745" y="1742714"/>
              <a:ext cx="720069" cy="184666"/>
            </a:xfrm>
            <a:prstGeom prst="rect">
              <a:avLst/>
            </a:prstGeom>
            <a:noFill/>
          </p:spPr>
          <p:txBody>
            <a:bodyPr wrap="none" rtlCol="0">
              <a:spAutoFit/>
            </a:bodyPr>
            <a:lstStyle/>
            <a:p>
              <a:r>
                <a:rPr lang="en-US" sz="600" dirty="0">
                  <a:latin typeface="Helvetica" pitchFamily="2" charset="0"/>
                </a:rPr>
                <a:t>Aligned residue</a:t>
              </a:r>
            </a:p>
          </p:txBody>
        </p:sp>
        <p:sp>
          <p:nvSpPr>
            <p:cNvPr id="133" name="TextBox 132">
              <a:extLst>
                <a:ext uri="{FF2B5EF4-FFF2-40B4-BE49-F238E27FC236}">
                  <a16:creationId xmlns:a16="http://schemas.microsoft.com/office/drawing/2014/main" id="{631BC4BE-794B-BAE2-2DD1-8B9BF123664D}"/>
                </a:ext>
              </a:extLst>
            </p:cNvPr>
            <p:cNvSpPr txBox="1"/>
            <p:nvPr/>
          </p:nvSpPr>
          <p:spPr>
            <a:xfrm>
              <a:off x="2441430" y="2301863"/>
              <a:ext cx="705642" cy="184666"/>
            </a:xfrm>
            <a:prstGeom prst="rect">
              <a:avLst/>
            </a:prstGeom>
            <a:noFill/>
          </p:spPr>
          <p:txBody>
            <a:bodyPr wrap="none" rtlCol="0">
              <a:spAutoFit/>
            </a:bodyPr>
            <a:lstStyle/>
            <a:p>
              <a:r>
                <a:rPr lang="en-US" sz="600" dirty="0">
                  <a:latin typeface="Helvetica" pitchFamily="2" charset="0"/>
                </a:rPr>
                <a:t>Scored residue</a:t>
              </a:r>
            </a:p>
          </p:txBody>
        </p:sp>
        <p:sp>
          <p:nvSpPr>
            <p:cNvPr id="134" name="TextBox 133">
              <a:extLst>
                <a:ext uri="{FF2B5EF4-FFF2-40B4-BE49-F238E27FC236}">
                  <a16:creationId xmlns:a16="http://schemas.microsoft.com/office/drawing/2014/main" id="{03523032-F3C9-33F0-7D61-029C987AF8E3}"/>
                </a:ext>
              </a:extLst>
            </p:cNvPr>
            <p:cNvSpPr txBox="1"/>
            <p:nvPr/>
          </p:nvSpPr>
          <p:spPr>
            <a:xfrm>
              <a:off x="2303294" y="2433133"/>
              <a:ext cx="227948" cy="184666"/>
            </a:xfrm>
            <a:prstGeom prst="rect">
              <a:avLst/>
            </a:prstGeom>
            <a:noFill/>
          </p:spPr>
          <p:txBody>
            <a:bodyPr wrap="none" rtlCol="0">
              <a:spAutoFit/>
            </a:bodyPr>
            <a:lstStyle/>
            <a:p>
              <a:r>
                <a:rPr lang="en-US" sz="600" dirty="0">
                  <a:latin typeface="Helvetica" pitchFamily="2" charset="0"/>
                </a:rPr>
                <a:t>0</a:t>
              </a:r>
            </a:p>
          </p:txBody>
        </p:sp>
        <p:sp>
          <p:nvSpPr>
            <p:cNvPr id="135" name="TextBox 134">
              <a:extLst>
                <a:ext uri="{FF2B5EF4-FFF2-40B4-BE49-F238E27FC236}">
                  <a16:creationId xmlns:a16="http://schemas.microsoft.com/office/drawing/2014/main" id="{39226185-E334-9697-7B7A-044003E5BC4C}"/>
                </a:ext>
              </a:extLst>
            </p:cNvPr>
            <p:cNvSpPr txBox="1"/>
            <p:nvPr/>
          </p:nvSpPr>
          <p:spPr>
            <a:xfrm>
              <a:off x="2667132" y="2431173"/>
              <a:ext cx="271228" cy="184666"/>
            </a:xfrm>
            <a:prstGeom prst="rect">
              <a:avLst/>
            </a:prstGeom>
            <a:noFill/>
          </p:spPr>
          <p:txBody>
            <a:bodyPr wrap="none" rtlCol="0">
              <a:spAutoFit/>
            </a:bodyPr>
            <a:lstStyle/>
            <a:p>
              <a:r>
                <a:rPr lang="en-US" sz="600" dirty="0">
                  <a:latin typeface="Helvetica" pitchFamily="2" charset="0"/>
                </a:rPr>
                <a:t>15</a:t>
              </a:r>
            </a:p>
          </p:txBody>
        </p:sp>
        <p:sp>
          <p:nvSpPr>
            <p:cNvPr id="136" name="TextBox 135">
              <a:extLst>
                <a:ext uri="{FF2B5EF4-FFF2-40B4-BE49-F238E27FC236}">
                  <a16:creationId xmlns:a16="http://schemas.microsoft.com/office/drawing/2014/main" id="{3139E1B3-94D8-99B3-9F44-FEB76CE0330D}"/>
                </a:ext>
              </a:extLst>
            </p:cNvPr>
            <p:cNvSpPr txBox="1"/>
            <p:nvPr/>
          </p:nvSpPr>
          <p:spPr>
            <a:xfrm>
              <a:off x="3044319" y="2439036"/>
              <a:ext cx="271228" cy="184666"/>
            </a:xfrm>
            <a:prstGeom prst="rect">
              <a:avLst/>
            </a:prstGeom>
            <a:noFill/>
          </p:spPr>
          <p:txBody>
            <a:bodyPr wrap="none" rtlCol="0">
              <a:spAutoFit/>
            </a:bodyPr>
            <a:lstStyle/>
            <a:p>
              <a:r>
                <a:rPr lang="en-US" sz="600" dirty="0">
                  <a:latin typeface="Helvetica" pitchFamily="2" charset="0"/>
                </a:rPr>
                <a:t>30</a:t>
              </a:r>
            </a:p>
          </p:txBody>
        </p:sp>
        <p:sp>
          <p:nvSpPr>
            <p:cNvPr id="137" name="TextBox 136">
              <a:extLst>
                <a:ext uri="{FF2B5EF4-FFF2-40B4-BE49-F238E27FC236}">
                  <a16:creationId xmlns:a16="http://schemas.microsoft.com/office/drawing/2014/main" id="{DA464F69-739C-C6E8-4DD5-29100733ABFC}"/>
                </a:ext>
              </a:extLst>
            </p:cNvPr>
            <p:cNvSpPr txBox="1"/>
            <p:nvPr/>
          </p:nvSpPr>
          <p:spPr>
            <a:xfrm>
              <a:off x="2314820" y="2503346"/>
              <a:ext cx="979755" cy="276999"/>
            </a:xfrm>
            <a:prstGeom prst="rect">
              <a:avLst/>
            </a:prstGeom>
            <a:noFill/>
          </p:spPr>
          <p:txBody>
            <a:bodyPr wrap="none" rtlCol="0">
              <a:spAutoFit/>
            </a:bodyPr>
            <a:lstStyle/>
            <a:p>
              <a:pPr algn="ctr"/>
              <a:r>
                <a:rPr lang="en-US" sz="600" dirty="0">
                  <a:latin typeface="Helvetica" pitchFamily="2" charset="0"/>
                </a:rPr>
                <a:t>Expected position error</a:t>
              </a:r>
            </a:p>
            <a:p>
              <a:pPr algn="ctr"/>
              <a:r>
                <a:rPr lang="en-US" sz="600" dirty="0">
                  <a:latin typeface="Helvetica" pitchFamily="2" charset="0"/>
                </a:rPr>
                <a:t>(Ångströms)</a:t>
              </a:r>
            </a:p>
          </p:txBody>
        </p:sp>
      </p:grpSp>
      <p:cxnSp>
        <p:nvCxnSpPr>
          <p:cNvPr id="138" name="Straight Arrow Connector 137">
            <a:extLst>
              <a:ext uri="{FF2B5EF4-FFF2-40B4-BE49-F238E27FC236}">
                <a16:creationId xmlns:a16="http://schemas.microsoft.com/office/drawing/2014/main" id="{F1B0D1DD-555D-B73B-9004-65A266F5F4AC}"/>
              </a:ext>
            </a:extLst>
          </p:cNvPr>
          <p:cNvCxnSpPr>
            <a:cxnSpLocks/>
          </p:cNvCxnSpPr>
          <p:nvPr/>
        </p:nvCxnSpPr>
        <p:spPr>
          <a:xfrm flipH="1" flipV="1">
            <a:off x="2351586" y="2558057"/>
            <a:ext cx="184655" cy="1122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39" name="Picture 138">
            <a:extLst>
              <a:ext uri="{FF2B5EF4-FFF2-40B4-BE49-F238E27FC236}">
                <a16:creationId xmlns:a16="http://schemas.microsoft.com/office/drawing/2014/main" id="{F21F3B71-8357-A85B-FBDD-863C2ED34406}"/>
              </a:ext>
            </a:extLst>
          </p:cNvPr>
          <p:cNvPicPr>
            <a:picLocks noChangeAspect="1"/>
          </p:cNvPicPr>
          <p:nvPr/>
        </p:nvPicPr>
        <p:blipFill rotWithShape="1">
          <a:blip r:embed="rId10"/>
          <a:srcRect l="82977" r="13496"/>
          <a:stretch/>
        </p:blipFill>
        <p:spPr>
          <a:xfrm rot="5400000">
            <a:off x="2547763" y="3118824"/>
            <a:ext cx="45719" cy="1085546"/>
          </a:xfrm>
          <a:prstGeom prst="rect">
            <a:avLst/>
          </a:prstGeom>
        </p:spPr>
      </p:pic>
      <p:sp>
        <p:nvSpPr>
          <p:cNvPr id="140" name="TextBox 139">
            <a:extLst>
              <a:ext uri="{FF2B5EF4-FFF2-40B4-BE49-F238E27FC236}">
                <a16:creationId xmlns:a16="http://schemas.microsoft.com/office/drawing/2014/main" id="{5D518AE6-C5C9-1D10-F6F7-A51286DE8C6A}"/>
              </a:ext>
            </a:extLst>
          </p:cNvPr>
          <p:cNvSpPr txBox="1"/>
          <p:nvPr/>
        </p:nvSpPr>
        <p:spPr>
          <a:xfrm>
            <a:off x="2544122" y="2525037"/>
            <a:ext cx="216406" cy="92333"/>
          </a:xfrm>
          <a:prstGeom prst="rect">
            <a:avLst/>
          </a:prstGeom>
          <a:noFill/>
          <a:ln>
            <a:noFill/>
          </a:ln>
        </p:spPr>
        <p:txBody>
          <a:bodyPr wrap="none" lIns="0" tIns="0" rIns="0" bIns="0" rtlCol="0">
            <a:spAutoFit/>
          </a:bodyPr>
          <a:lstStyle/>
          <a:p>
            <a:r>
              <a:rPr lang="en-US" sz="600" b="1" dirty="0">
                <a:latin typeface="Helvetica" pitchFamily="2" charset="0"/>
              </a:rPr>
              <a:t>Tudor</a:t>
            </a:r>
          </a:p>
        </p:txBody>
      </p:sp>
      <p:pic>
        <p:nvPicPr>
          <p:cNvPr id="141" name="Picture 140">
            <a:extLst>
              <a:ext uri="{FF2B5EF4-FFF2-40B4-BE49-F238E27FC236}">
                <a16:creationId xmlns:a16="http://schemas.microsoft.com/office/drawing/2014/main" id="{D87765BB-D924-76B9-9E20-EE8F55F2A11E}"/>
              </a:ext>
            </a:extLst>
          </p:cNvPr>
          <p:cNvPicPr>
            <a:picLocks noChangeAspect="1"/>
          </p:cNvPicPr>
          <p:nvPr/>
        </p:nvPicPr>
        <p:blipFill rotWithShape="1">
          <a:blip r:embed="rId6">
            <a:extLst>
              <a:ext uri="{BEBA8EAE-BF5A-486C-A8C5-ECC9F3942E4B}">
                <a14:imgProps xmlns:a14="http://schemas.microsoft.com/office/drawing/2010/main">
                  <a14:imgLayer r:embed="rId11">
                    <a14:imgEffect>
                      <a14:saturation sat="66000"/>
                    </a14:imgEffect>
                  </a14:imgLayer>
                </a14:imgProps>
              </a:ext>
            </a:extLst>
          </a:blip>
          <a:srcRect l="1" r="22346"/>
          <a:stretch/>
        </p:blipFill>
        <p:spPr>
          <a:xfrm rot="5400000" flipH="1">
            <a:off x="2588263" y="3208964"/>
            <a:ext cx="45719" cy="908135"/>
          </a:xfrm>
          <a:prstGeom prst="rect">
            <a:avLst/>
          </a:prstGeom>
          <a:ln>
            <a:solidFill>
              <a:schemeClr val="tx1"/>
            </a:solidFill>
          </a:ln>
        </p:spPr>
      </p:pic>
      <p:sp>
        <p:nvSpPr>
          <p:cNvPr id="142" name="TextBox 141">
            <a:extLst>
              <a:ext uri="{FF2B5EF4-FFF2-40B4-BE49-F238E27FC236}">
                <a16:creationId xmlns:a16="http://schemas.microsoft.com/office/drawing/2014/main" id="{12894477-5BC1-D0DA-5680-C249CB455C35}"/>
              </a:ext>
            </a:extLst>
          </p:cNvPr>
          <p:cNvSpPr txBox="1"/>
          <p:nvPr/>
        </p:nvSpPr>
        <p:spPr>
          <a:xfrm>
            <a:off x="0" y="2230119"/>
            <a:ext cx="270799" cy="230832"/>
          </a:xfrm>
          <a:prstGeom prst="rect">
            <a:avLst/>
          </a:prstGeom>
          <a:noFill/>
        </p:spPr>
        <p:txBody>
          <a:bodyPr wrap="square" rtlCol="0">
            <a:spAutoFit/>
          </a:bodyPr>
          <a:lstStyle/>
          <a:p>
            <a:r>
              <a:rPr lang="en-US" sz="900" b="1" dirty="0">
                <a:latin typeface="Helvetica" pitchFamily="2" charset="0"/>
              </a:rPr>
              <a:t>C</a:t>
            </a:r>
          </a:p>
        </p:txBody>
      </p:sp>
      <p:pic>
        <p:nvPicPr>
          <p:cNvPr id="143" name="Picture 142">
            <a:extLst>
              <a:ext uri="{FF2B5EF4-FFF2-40B4-BE49-F238E27FC236}">
                <a16:creationId xmlns:a16="http://schemas.microsoft.com/office/drawing/2014/main" id="{3955068B-C5C7-DE6B-27BE-BB4ADED704AF}"/>
              </a:ext>
            </a:extLst>
          </p:cNvPr>
          <p:cNvPicPr>
            <a:picLocks noChangeAspect="1"/>
          </p:cNvPicPr>
          <p:nvPr/>
        </p:nvPicPr>
        <p:blipFill>
          <a:blip r:embed="rId12">
            <a:clrChange>
              <a:clrFrom>
                <a:srgbClr val="FFFFFF"/>
              </a:clrFrom>
              <a:clrTo>
                <a:srgbClr val="FFFFFF">
                  <a:alpha val="0"/>
                </a:srgbClr>
              </a:clrTo>
            </a:clrChange>
          </a:blip>
          <a:stretch>
            <a:fillRect/>
          </a:stretch>
        </p:blipFill>
        <p:spPr>
          <a:xfrm rot="9000000">
            <a:off x="308453" y="15641"/>
            <a:ext cx="1663509" cy="1708469"/>
          </a:xfrm>
          <a:prstGeom prst="rect">
            <a:avLst/>
          </a:prstGeom>
        </p:spPr>
      </p:pic>
      <p:grpSp>
        <p:nvGrpSpPr>
          <p:cNvPr id="5" name="Group 4">
            <a:extLst>
              <a:ext uri="{FF2B5EF4-FFF2-40B4-BE49-F238E27FC236}">
                <a16:creationId xmlns:a16="http://schemas.microsoft.com/office/drawing/2014/main" id="{633A249D-E9F7-7A7B-11AD-BF9743BF5868}"/>
              </a:ext>
            </a:extLst>
          </p:cNvPr>
          <p:cNvGrpSpPr/>
          <p:nvPr/>
        </p:nvGrpSpPr>
        <p:grpSpPr>
          <a:xfrm>
            <a:off x="-32858" y="4008189"/>
            <a:ext cx="6913795" cy="3876117"/>
            <a:chOff x="-35523" y="1758506"/>
            <a:chExt cx="6913795" cy="3876117"/>
          </a:xfrm>
        </p:grpSpPr>
        <p:pic>
          <p:nvPicPr>
            <p:cNvPr id="6" name="Picture 5">
              <a:extLst>
                <a:ext uri="{FF2B5EF4-FFF2-40B4-BE49-F238E27FC236}">
                  <a16:creationId xmlns:a16="http://schemas.microsoft.com/office/drawing/2014/main" id="{98987CDA-0377-E0AE-F893-582CCEA4706B}"/>
                </a:ext>
              </a:extLst>
            </p:cNvPr>
            <p:cNvPicPr>
              <a:picLocks noChangeAspect="1"/>
            </p:cNvPicPr>
            <p:nvPr/>
          </p:nvPicPr>
          <p:blipFill rotWithShape="1">
            <a:blip r:embed="rId13"/>
            <a:srcRect l="5534" t="3952" b="59830"/>
            <a:stretch/>
          </p:blipFill>
          <p:spPr>
            <a:xfrm>
              <a:off x="7426" y="1961407"/>
              <a:ext cx="3762628" cy="1796142"/>
            </a:xfrm>
            <a:prstGeom prst="rect">
              <a:avLst/>
            </a:prstGeom>
          </p:spPr>
        </p:pic>
        <p:pic>
          <p:nvPicPr>
            <p:cNvPr id="7" name="Picture 6">
              <a:extLst>
                <a:ext uri="{FF2B5EF4-FFF2-40B4-BE49-F238E27FC236}">
                  <a16:creationId xmlns:a16="http://schemas.microsoft.com/office/drawing/2014/main" id="{24454138-36BB-878A-C878-E1A9DD81110C}"/>
                </a:ext>
              </a:extLst>
            </p:cNvPr>
            <p:cNvPicPr>
              <a:picLocks noChangeAspect="1"/>
            </p:cNvPicPr>
            <p:nvPr/>
          </p:nvPicPr>
          <p:blipFill rotWithShape="1">
            <a:blip r:embed="rId13"/>
            <a:srcRect l="5634" t="39894" r="4086" b="6488"/>
            <a:stretch/>
          </p:blipFill>
          <p:spPr>
            <a:xfrm>
              <a:off x="3799256" y="1844302"/>
              <a:ext cx="3079016" cy="2276856"/>
            </a:xfrm>
            <a:prstGeom prst="rect">
              <a:avLst/>
            </a:prstGeom>
          </p:spPr>
        </p:pic>
        <p:sp>
          <p:nvSpPr>
            <p:cNvPr id="8" name="TextBox 7">
              <a:extLst>
                <a:ext uri="{FF2B5EF4-FFF2-40B4-BE49-F238E27FC236}">
                  <a16:creationId xmlns:a16="http://schemas.microsoft.com/office/drawing/2014/main" id="{9E654E48-8F1E-C068-BA0C-97556D381267}"/>
                </a:ext>
              </a:extLst>
            </p:cNvPr>
            <p:cNvSpPr txBox="1"/>
            <p:nvPr/>
          </p:nvSpPr>
          <p:spPr>
            <a:xfrm>
              <a:off x="-35523" y="1941334"/>
              <a:ext cx="268022" cy="230832"/>
            </a:xfrm>
            <a:prstGeom prst="rect">
              <a:avLst/>
            </a:prstGeom>
            <a:solidFill>
              <a:schemeClr val="bg1"/>
            </a:solidFill>
          </p:spPr>
          <p:txBody>
            <a:bodyPr wrap="none" rtlCol="0">
              <a:spAutoFit/>
            </a:bodyPr>
            <a:lstStyle/>
            <a:p>
              <a:r>
                <a:rPr lang="en-US" sz="900" b="1" dirty="0">
                  <a:latin typeface="Helvetica" pitchFamily="2" charset="0"/>
                </a:rPr>
                <a:t>D</a:t>
              </a:r>
            </a:p>
          </p:txBody>
        </p:sp>
        <p:sp>
          <p:nvSpPr>
            <p:cNvPr id="4" name="TextBox 3">
              <a:extLst>
                <a:ext uri="{FF2B5EF4-FFF2-40B4-BE49-F238E27FC236}">
                  <a16:creationId xmlns:a16="http://schemas.microsoft.com/office/drawing/2014/main" id="{EE4593C4-84CA-7E3F-AABA-4B66603284D0}"/>
                </a:ext>
              </a:extLst>
            </p:cNvPr>
            <p:cNvSpPr txBox="1"/>
            <p:nvPr/>
          </p:nvSpPr>
          <p:spPr>
            <a:xfrm>
              <a:off x="-20957" y="4188073"/>
              <a:ext cx="6878957" cy="1446550"/>
            </a:xfrm>
            <a:prstGeom prst="rect">
              <a:avLst/>
            </a:prstGeom>
            <a:noFill/>
          </p:spPr>
          <p:txBody>
            <a:bodyPr wrap="square" rtlCol="0">
              <a:spAutoFit/>
            </a:bodyPr>
            <a:lstStyle/>
            <a:p>
              <a:pPr algn="just"/>
              <a:r>
                <a:rPr lang="en-US" sz="800" b="1" dirty="0">
                  <a:latin typeface="Helvetica" pitchFamily="2" charset="0"/>
                </a:rPr>
                <a:t>Figure 1. </a:t>
              </a:r>
              <a:r>
                <a:rPr lang="en-US" sz="800" b="1" i="1" dirty="0">
                  <a:latin typeface="Helvetica" pitchFamily="2" charset="0"/>
                </a:rPr>
                <a:t>Arabidopsis thaliana </a:t>
              </a:r>
              <a:r>
                <a:rPr lang="en-US" sz="800" b="1" dirty="0">
                  <a:latin typeface="Helvetica" pitchFamily="2" charset="0"/>
                </a:rPr>
                <a:t>and </a:t>
              </a:r>
              <a:r>
                <a:rPr lang="en-US" sz="800" b="1" i="1" dirty="0">
                  <a:latin typeface="Helvetica" pitchFamily="2" charset="0"/>
                </a:rPr>
                <a:t>Oryza sativa </a:t>
              </a:r>
              <a:r>
                <a:rPr lang="en-US" sz="800" b="1" dirty="0">
                  <a:latin typeface="Helvetica" pitchFamily="2" charset="0"/>
                </a:rPr>
                <a:t>PDS5C and MSH6 Tudor domains affinity to H3K4 methylation. A-B</a:t>
              </a:r>
              <a:r>
                <a:rPr lang="en-US" sz="800" dirty="0">
                  <a:latin typeface="Helvetica" pitchFamily="2" charset="0"/>
                </a:rPr>
                <a:t>, Alphafold2  structure of PDS5C and MSH6 protein from </a:t>
              </a:r>
              <a:r>
                <a:rPr lang="en-US" sz="800" i="1" dirty="0">
                  <a:latin typeface="Helvetica" pitchFamily="2" charset="0"/>
                </a:rPr>
                <a:t>A. thaliana </a:t>
              </a:r>
              <a:r>
                <a:rPr lang="en-US" sz="800" dirty="0">
                  <a:latin typeface="Helvetica" pitchFamily="2" charset="0"/>
                </a:rPr>
                <a:t>indicates Tudor domain is tethered to active domains </a:t>
              </a:r>
              <a:r>
                <a:rPr lang="en-US" sz="800" b="1" dirty="0">
                  <a:latin typeface="Helvetica" pitchFamily="2" charset="0"/>
                </a:rPr>
                <a:t>C, </a:t>
              </a:r>
              <a:r>
                <a:rPr lang="en-US" sz="800" dirty="0">
                  <a:latin typeface="Helvetica" pitchFamily="2" charset="0"/>
                </a:rPr>
                <a:t>ClustalW alignment of Tudor domains. Red arrows mark residues shown to be important for H3K4me1 specific binding, and yellow arrows mark residues important to interact with H3R2 (Niu et al. 2021) </a:t>
              </a:r>
              <a:r>
                <a:rPr lang="en-US" sz="800" b="1" dirty="0">
                  <a:latin typeface="Helvetica" pitchFamily="2" charset="0"/>
                </a:rPr>
                <a:t>D, </a:t>
              </a:r>
              <a:r>
                <a:rPr lang="en-US" sz="800" dirty="0">
                  <a:latin typeface="Helvetica" pitchFamily="2" charset="0"/>
                </a:rPr>
                <a:t>Aromatic cage and H3K4me1in experimental structure of At_PDS5C (PDB: 7DE9) (Niu et al. 2021) highlighting in yellow the distances to the center of the three aromatic rings. </a:t>
              </a:r>
              <a:r>
                <a:rPr lang="en-US" sz="800" b="1" dirty="0">
                  <a:latin typeface="Helvetica" pitchFamily="2" charset="0"/>
                </a:rPr>
                <a:t>E, </a:t>
              </a:r>
              <a:r>
                <a:rPr lang="en-US" sz="800" dirty="0">
                  <a:latin typeface="Helvetica" pitchFamily="2" charset="0"/>
                </a:rPr>
                <a:t>% of models generated with an average distance &lt; 6Å. Docking benchmarking in relation to ITC experimental results from </a:t>
              </a:r>
              <a:r>
                <a:rPr lang="en-US" sz="800" i="1" dirty="0">
                  <a:latin typeface="Helvetica" pitchFamily="2" charset="0"/>
                </a:rPr>
                <a:t>A. thal </a:t>
              </a:r>
              <a:r>
                <a:rPr lang="en-US" sz="800" dirty="0">
                  <a:latin typeface="Helvetica" pitchFamily="2" charset="0"/>
                </a:rPr>
                <a:t>PDS5C. Average distance from the side chain nitrogen of H3K4 to the center of aromatic rings forming the aromatic cage (see B) of top 1,000 models (10%) based on Rosetta total score after docking H3 tail peptides in different methylation states to the Tudor domains of PDS5C and MSH6 from both </a:t>
              </a:r>
              <a:r>
                <a:rPr lang="en-US" sz="800" i="1" dirty="0">
                  <a:latin typeface="Helvetica" pitchFamily="2" charset="0"/>
                </a:rPr>
                <a:t>A. thaliana </a:t>
              </a:r>
              <a:r>
                <a:rPr lang="en-US" sz="800" dirty="0">
                  <a:latin typeface="Helvetica" pitchFamily="2" charset="0"/>
                </a:rPr>
                <a:t>and </a:t>
              </a:r>
              <a:r>
                <a:rPr lang="en-US" sz="800" i="1" dirty="0">
                  <a:latin typeface="Helvetica" pitchFamily="2" charset="0"/>
                </a:rPr>
                <a:t>O. sativa</a:t>
              </a:r>
              <a:r>
                <a:rPr lang="en-US" sz="800" dirty="0">
                  <a:latin typeface="Helvetica" pitchFamily="2" charset="0"/>
                </a:rPr>
                <a:t>. The dashed line marks the average distance in the experimental structure as a reference.</a:t>
              </a:r>
              <a:r>
                <a:rPr lang="en-US" sz="800" b="1" dirty="0">
                  <a:latin typeface="Helvetica" pitchFamily="2" charset="0"/>
                </a:rPr>
                <a:t> F-I, </a:t>
              </a:r>
              <a:r>
                <a:rPr lang="en-US" sz="800" dirty="0">
                  <a:latin typeface="Helvetica" pitchFamily="2" charset="0"/>
                </a:rPr>
                <a:t>FlexPepDock models of the H3K4me1 peptide in the aromatic cage of Tudor domains of  At_PDS5C, At_MSH6, Os_PDS5C and OS_MSH6. Residues interacting with H3K4me1 are amplified in the left boxes. Residues interacting with H3R2 are highlighted in the right boxes.</a:t>
              </a:r>
            </a:p>
          </p:txBody>
        </p:sp>
        <p:sp>
          <p:nvSpPr>
            <p:cNvPr id="16" name="Rectangle 15">
              <a:extLst>
                <a:ext uri="{FF2B5EF4-FFF2-40B4-BE49-F238E27FC236}">
                  <a16:creationId xmlns:a16="http://schemas.microsoft.com/office/drawing/2014/main" id="{30F45DAD-3DF0-53C7-0FBF-23B18DB99FC3}"/>
                </a:ext>
              </a:extLst>
            </p:cNvPr>
            <p:cNvSpPr/>
            <p:nvPr/>
          </p:nvSpPr>
          <p:spPr>
            <a:xfrm>
              <a:off x="3402123" y="3370327"/>
              <a:ext cx="280893" cy="4055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95D8C36-03A3-2683-6287-32CD765F06BB}"/>
                </a:ext>
              </a:extLst>
            </p:cNvPr>
            <p:cNvPicPr>
              <a:picLocks noChangeAspect="1"/>
            </p:cNvPicPr>
            <p:nvPr/>
          </p:nvPicPr>
          <p:blipFill rotWithShape="1">
            <a:blip r:embed="rId13"/>
            <a:srcRect l="87598" t="26235" r="3826" b="67019"/>
            <a:stretch/>
          </p:blipFill>
          <p:spPr>
            <a:xfrm>
              <a:off x="3307140" y="2973894"/>
              <a:ext cx="414148" cy="405580"/>
            </a:xfrm>
            <a:prstGeom prst="rect">
              <a:avLst/>
            </a:prstGeom>
            <a:ln w="3175">
              <a:solidFill>
                <a:schemeClr val="tx1"/>
              </a:solidFill>
            </a:ln>
          </p:spPr>
        </p:pic>
        <p:sp>
          <p:nvSpPr>
            <p:cNvPr id="19" name="Arc 18">
              <a:extLst>
                <a:ext uri="{FF2B5EF4-FFF2-40B4-BE49-F238E27FC236}">
                  <a16:creationId xmlns:a16="http://schemas.microsoft.com/office/drawing/2014/main" id="{75B55D06-ADF6-EC29-8FAA-84EB2AD79932}"/>
                </a:ext>
              </a:extLst>
            </p:cNvPr>
            <p:cNvSpPr/>
            <p:nvPr/>
          </p:nvSpPr>
          <p:spPr>
            <a:xfrm rot="5400000">
              <a:off x="3268680" y="3260342"/>
              <a:ext cx="260648" cy="260648"/>
            </a:xfrm>
            <a:prstGeom prst="arc">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999C6F82-39AA-A3C8-D81C-F327A0E7F9EA}"/>
                </a:ext>
              </a:extLst>
            </p:cNvPr>
            <p:cNvSpPr txBox="1"/>
            <p:nvPr/>
          </p:nvSpPr>
          <p:spPr>
            <a:xfrm>
              <a:off x="1575568" y="3112838"/>
              <a:ext cx="335348" cy="184666"/>
            </a:xfrm>
            <a:prstGeom prst="rect">
              <a:avLst/>
            </a:prstGeom>
            <a:noFill/>
          </p:spPr>
          <p:txBody>
            <a:bodyPr wrap="none" rtlCol="0">
              <a:spAutoFit/>
            </a:bodyPr>
            <a:lstStyle/>
            <a:p>
              <a:r>
                <a:rPr lang="en-US" sz="600" dirty="0">
                  <a:latin typeface="Helvetica" pitchFamily="2" charset="0"/>
                </a:rPr>
                <a:t>me2</a:t>
              </a:r>
            </a:p>
          </p:txBody>
        </p:sp>
        <p:sp>
          <p:nvSpPr>
            <p:cNvPr id="24" name="TextBox 23">
              <a:extLst>
                <a:ext uri="{FF2B5EF4-FFF2-40B4-BE49-F238E27FC236}">
                  <a16:creationId xmlns:a16="http://schemas.microsoft.com/office/drawing/2014/main" id="{ADBF6186-47BC-725B-FAF7-0ACFA5C84610}"/>
                </a:ext>
              </a:extLst>
            </p:cNvPr>
            <p:cNvSpPr txBox="1"/>
            <p:nvPr/>
          </p:nvSpPr>
          <p:spPr>
            <a:xfrm>
              <a:off x="1668543" y="3410217"/>
              <a:ext cx="335348" cy="184666"/>
            </a:xfrm>
            <a:prstGeom prst="rect">
              <a:avLst/>
            </a:prstGeom>
            <a:noFill/>
          </p:spPr>
          <p:txBody>
            <a:bodyPr wrap="none" rtlCol="0">
              <a:spAutoFit/>
            </a:bodyPr>
            <a:lstStyle/>
            <a:p>
              <a:r>
                <a:rPr lang="en-US" sz="600" dirty="0">
                  <a:latin typeface="Helvetica" pitchFamily="2" charset="0"/>
                </a:rPr>
                <a:t>me3</a:t>
              </a:r>
            </a:p>
          </p:txBody>
        </p:sp>
        <p:sp>
          <p:nvSpPr>
            <p:cNvPr id="31" name="Rectangle 30">
              <a:extLst>
                <a:ext uri="{FF2B5EF4-FFF2-40B4-BE49-F238E27FC236}">
                  <a16:creationId xmlns:a16="http://schemas.microsoft.com/office/drawing/2014/main" id="{BE25E493-E3E5-1064-2E7B-D88A8D26796B}"/>
                </a:ext>
              </a:extLst>
            </p:cNvPr>
            <p:cNvSpPr/>
            <p:nvPr/>
          </p:nvSpPr>
          <p:spPr>
            <a:xfrm>
              <a:off x="930791" y="2619219"/>
              <a:ext cx="2723338" cy="1163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6808BA2-C7EF-9ED9-0D91-97253EFCE92F}"/>
                </a:ext>
              </a:extLst>
            </p:cNvPr>
            <p:cNvSpPr txBox="1"/>
            <p:nvPr/>
          </p:nvSpPr>
          <p:spPr>
            <a:xfrm>
              <a:off x="1024697" y="2616288"/>
              <a:ext cx="115416" cy="138499"/>
            </a:xfrm>
            <a:prstGeom prst="rect">
              <a:avLst/>
            </a:prstGeom>
            <a:solidFill>
              <a:schemeClr val="bg1"/>
            </a:solidFill>
          </p:spPr>
          <p:txBody>
            <a:bodyPr wrap="none" lIns="0" tIns="0" rIns="0" bIns="0" rtlCol="0">
              <a:spAutoFit/>
            </a:bodyPr>
            <a:lstStyle/>
            <a:p>
              <a:r>
                <a:rPr lang="en-US" sz="900" b="1" dirty="0">
                  <a:latin typeface="Helvetica" pitchFamily="2" charset="0"/>
                </a:rPr>
                <a:t>C </a:t>
              </a:r>
            </a:p>
          </p:txBody>
        </p:sp>
        <p:sp>
          <p:nvSpPr>
            <p:cNvPr id="32" name="Rectangle 31">
              <a:extLst>
                <a:ext uri="{FF2B5EF4-FFF2-40B4-BE49-F238E27FC236}">
                  <a16:creationId xmlns:a16="http://schemas.microsoft.com/office/drawing/2014/main" id="{CFACB6B7-C578-BA67-D52C-E4FBC75A24A0}"/>
                </a:ext>
              </a:extLst>
            </p:cNvPr>
            <p:cNvSpPr/>
            <p:nvPr/>
          </p:nvSpPr>
          <p:spPr>
            <a:xfrm>
              <a:off x="3573352" y="2879802"/>
              <a:ext cx="231764" cy="511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92EA6E3-4209-AED8-C247-45E8B8D22F9E}"/>
                </a:ext>
              </a:extLst>
            </p:cNvPr>
            <p:cNvSpPr txBox="1"/>
            <p:nvPr/>
          </p:nvSpPr>
          <p:spPr>
            <a:xfrm>
              <a:off x="1572627" y="2579064"/>
              <a:ext cx="720069" cy="184666"/>
            </a:xfrm>
            <a:prstGeom prst="rect">
              <a:avLst/>
            </a:prstGeom>
            <a:noFill/>
          </p:spPr>
          <p:txBody>
            <a:bodyPr wrap="none" rtlCol="0">
              <a:spAutoFit/>
            </a:bodyPr>
            <a:lstStyle/>
            <a:p>
              <a:pPr algn="ctr"/>
              <a:r>
                <a:rPr lang="en-US" sz="600" b="1" dirty="0">
                  <a:latin typeface="Helvetica" pitchFamily="2" charset="0"/>
                </a:rPr>
                <a:t>Benchmarking</a:t>
              </a:r>
            </a:p>
          </p:txBody>
        </p:sp>
        <p:sp>
          <p:nvSpPr>
            <p:cNvPr id="45" name="Right Bracket 44">
              <a:extLst>
                <a:ext uri="{FF2B5EF4-FFF2-40B4-BE49-F238E27FC236}">
                  <a16:creationId xmlns:a16="http://schemas.microsoft.com/office/drawing/2014/main" id="{D4D1B4CD-85AD-01C9-28F7-4A484517E8C6}"/>
                </a:ext>
              </a:extLst>
            </p:cNvPr>
            <p:cNvSpPr/>
            <p:nvPr/>
          </p:nvSpPr>
          <p:spPr>
            <a:xfrm rot="16200000">
              <a:off x="1910667" y="2366153"/>
              <a:ext cx="78549" cy="855892"/>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52" name="Picture 151">
              <a:extLst>
                <a:ext uri="{FF2B5EF4-FFF2-40B4-BE49-F238E27FC236}">
                  <a16:creationId xmlns:a16="http://schemas.microsoft.com/office/drawing/2014/main" id="{A85B200F-D2DA-5147-7C88-09836EC26BC0}"/>
                </a:ext>
              </a:extLst>
            </p:cNvPr>
            <p:cNvPicPr>
              <a:picLocks noChangeAspect="1"/>
            </p:cNvPicPr>
            <p:nvPr/>
          </p:nvPicPr>
          <p:blipFill>
            <a:blip r:embed="rId14"/>
            <a:stretch>
              <a:fillRect/>
            </a:stretch>
          </p:blipFill>
          <p:spPr>
            <a:xfrm>
              <a:off x="1035079" y="2845927"/>
              <a:ext cx="723900" cy="1092200"/>
            </a:xfrm>
            <a:prstGeom prst="rect">
              <a:avLst/>
            </a:prstGeom>
          </p:spPr>
        </p:pic>
        <p:sp>
          <p:nvSpPr>
            <p:cNvPr id="145" name="TextBox 144">
              <a:extLst>
                <a:ext uri="{FF2B5EF4-FFF2-40B4-BE49-F238E27FC236}">
                  <a16:creationId xmlns:a16="http://schemas.microsoft.com/office/drawing/2014/main" id="{778269A0-62C5-A359-C50A-913414A9EBA5}"/>
                </a:ext>
              </a:extLst>
            </p:cNvPr>
            <p:cNvSpPr txBox="1"/>
            <p:nvPr/>
          </p:nvSpPr>
          <p:spPr>
            <a:xfrm>
              <a:off x="-25925" y="2541982"/>
              <a:ext cx="261610" cy="230832"/>
            </a:xfrm>
            <a:prstGeom prst="rect">
              <a:avLst/>
            </a:prstGeom>
            <a:solidFill>
              <a:schemeClr val="bg1"/>
            </a:solidFill>
          </p:spPr>
          <p:txBody>
            <a:bodyPr wrap="none" rtlCol="0">
              <a:spAutoFit/>
            </a:bodyPr>
            <a:lstStyle/>
            <a:p>
              <a:r>
                <a:rPr lang="en-US" sz="900" b="1" dirty="0">
                  <a:latin typeface="Helvetica" pitchFamily="2" charset="0"/>
                </a:rPr>
                <a:t>E</a:t>
              </a:r>
            </a:p>
          </p:txBody>
        </p:sp>
        <p:sp>
          <p:nvSpPr>
            <p:cNvPr id="146" name="TextBox 145">
              <a:extLst>
                <a:ext uri="{FF2B5EF4-FFF2-40B4-BE49-F238E27FC236}">
                  <a16:creationId xmlns:a16="http://schemas.microsoft.com/office/drawing/2014/main" id="{1675C1F7-61EC-1BCE-7450-A5857B88A070}"/>
                </a:ext>
              </a:extLst>
            </p:cNvPr>
            <p:cNvSpPr txBox="1"/>
            <p:nvPr/>
          </p:nvSpPr>
          <p:spPr>
            <a:xfrm>
              <a:off x="933346" y="2546369"/>
              <a:ext cx="255198" cy="230832"/>
            </a:xfrm>
            <a:prstGeom prst="rect">
              <a:avLst/>
            </a:prstGeom>
            <a:solidFill>
              <a:schemeClr val="bg1"/>
            </a:solidFill>
          </p:spPr>
          <p:txBody>
            <a:bodyPr wrap="none" rtlCol="0">
              <a:spAutoFit/>
            </a:bodyPr>
            <a:lstStyle/>
            <a:p>
              <a:r>
                <a:rPr lang="en-US" sz="900" b="1" dirty="0">
                  <a:latin typeface="Helvetica" pitchFamily="2" charset="0"/>
                </a:rPr>
                <a:t>F</a:t>
              </a:r>
            </a:p>
          </p:txBody>
        </p:sp>
        <p:sp>
          <p:nvSpPr>
            <p:cNvPr id="147" name="TextBox 146">
              <a:extLst>
                <a:ext uri="{FF2B5EF4-FFF2-40B4-BE49-F238E27FC236}">
                  <a16:creationId xmlns:a16="http://schemas.microsoft.com/office/drawing/2014/main" id="{99ADA0D1-668B-4008-9797-7FB1E9103BFB}"/>
                </a:ext>
              </a:extLst>
            </p:cNvPr>
            <p:cNvSpPr txBox="1"/>
            <p:nvPr/>
          </p:nvSpPr>
          <p:spPr>
            <a:xfrm>
              <a:off x="3745536" y="1790388"/>
              <a:ext cx="274434" cy="230832"/>
            </a:xfrm>
            <a:prstGeom prst="rect">
              <a:avLst/>
            </a:prstGeom>
            <a:solidFill>
              <a:schemeClr val="bg1"/>
            </a:solidFill>
          </p:spPr>
          <p:txBody>
            <a:bodyPr wrap="none" rtlCol="0">
              <a:spAutoFit/>
            </a:bodyPr>
            <a:lstStyle/>
            <a:p>
              <a:r>
                <a:rPr lang="en-US" sz="900" b="1" dirty="0">
                  <a:latin typeface="Helvetica" pitchFamily="2" charset="0"/>
                </a:rPr>
                <a:t>G</a:t>
              </a:r>
            </a:p>
          </p:txBody>
        </p:sp>
        <p:sp>
          <p:nvSpPr>
            <p:cNvPr id="148" name="TextBox 147">
              <a:extLst>
                <a:ext uri="{FF2B5EF4-FFF2-40B4-BE49-F238E27FC236}">
                  <a16:creationId xmlns:a16="http://schemas.microsoft.com/office/drawing/2014/main" id="{EE893766-677B-2893-EDB5-4DD96705A188}"/>
                </a:ext>
              </a:extLst>
            </p:cNvPr>
            <p:cNvSpPr txBox="1"/>
            <p:nvPr/>
          </p:nvSpPr>
          <p:spPr>
            <a:xfrm>
              <a:off x="5260413" y="1758506"/>
              <a:ext cx="268022" cy="230832"/>
            </a:xfrm>
            <a:prstGeom prst="rect">
              <a:avLst/>
            </a:prstGeom>
            <a:solidFill>
              <a:schemeClr val="bg1"/>
            </a:solidFill>
          </p:spPr>
          <p:txBody>
            <a:bodyPr wrap="none" rtlCol="0">
              <a:spAutoFit/>
            </a:bodyPr>
            <a:lstStyle/>
            <a:p>
              <a:r>
                <a:rPr lang="en-US" sz="900" b="1" dirty="0">
                  <a:latin typeface="Helvetica" pitchFamily="2" charset="0"/>
                </a:rPr>
                <a:t>H</a:t>
              </a:r>
            </a:p>
          </p:txBody>
        </p:sp>
        <p:sp>
          <p:nvSpPr>
            <p:cNvPr id="149" name="TextBox 148">
              <a:extLst>
                <a:ext uri="{FF2B5EF4-FFF2-40B4-BE49-F238E27FC236}">
                  <a16:creationId xmlns:a16="http://schemas.microsoft.com/office/drawing/2014/main" id="{9B9115EF-387F-689D-9F02-536611780517}"/>
                </a:ext>
              </a:extLst>
            </p:cNvPr>
            <p:cNvSpPr txBox="1"/>
            <p:nvPr/>
          </p:nvSpPr>
          <p:spPr>
            <a:xfrm>
              <a:off x="3785206" y="2951383"/>
              <a:ext cx="216726" cy="230832"/>
            </a:xfrm>
            <a:prstGeom prst="rect">
              <a:avLst/>
            </a:prstGeom>
            <a:solidFill>
              <a:schemeClr val="bg1"/>
            </a:solidFill>
          </p:spPr>
          <p:txBody>
            <a:bodyPr wrap="none" rtlCol="0">
              <a:spAutoFit/>
            </a:bodyPr>
            <a:lstStyle/>
            <a:p>
              <a:r>
                <a:rPr lang="en-US" sz="900" b="1" dirty="0">
                  <a:latin typeface="Helvetica" pitchFamily="2" charset="0"/>
                </a:rPr>
                <a:t>I</a:t>
              </a:r>
            </a:p>
          </p:txBody>
        </p:sp>
        <p:sp>
          <p:nvSpPr>
            <p:cNvPr id="150" name="TextBox 149">
              <a:extLst>
                <a:ext uri="{FF2B5EF4-FFF2-40B4-BE49-F238E27FC236}">
                  <a16:creationId xmlns:a16="http://schemas.microsoft.com/office/drawing/2014/main" id="{C0FA4ED3-691C-A484-D3D4-24237A069467}"/>
                </a:ext>
              </a:extLst>
            </p:cNvPr>
            <p:cNvSpPr txBox="1"/>
            <p:nvPr/>
          </p:nvSpPr>
          <p:spPr>
            <a:xfrm>
              <a:off x="5291496" y="2933401"/>
              <a:ext cx="248786" cy="230832"/>
            </a:xfrm>
            <a:prstGeom prst="rect">
              <a:avLst/>
            </a:prstGeom>
            <a:solidFill>
              <a:schemeClr val="bg1"/>
            </a:solidFill>
          </p:spPr>
          <p:txBody>
            <a:bodyPr wrap="none" rtlCol="0">
              <a:spAutoFit/>
            </a:bodyPr>
            <a:lstStyle/>
            <a:p>
              <a:r>
                <a:rPr lang="en-US" sz="900" b="1" dirty="0">
                  <a:latin typeface="Helvetica" pitchFamily="2" charset="0"/>
                </a:rPr>
                <a:t>J</a:t>
              </a:r>
            </a:p>
          </p:txBody>
        </p:sp>
        <p:pic>
          <p:nvPicPr>
            <p:cNvPr id="154" name="Picture 153">
              <a:extLst>
                <a:ext uri="{FF2B5EF4-FFF2-40B4-BE49-F238E27FC236}">
                  <a16:creationId xmlns:a16="http://schemas.microsoft.com/office/drawing/2014/main" id="{4E53022E-58F6-8802-2C37-4740A1D39ACC}"/>
                </a:ext>
              </a:extLst>
            </p:cNvPr>
            <p:cNvPicPr>
              <a:picLocks noChangeAspect="1"/>
            </p:cNvPicPr>
            <p:nvPr/>
          </p:nvPicPr>
          <p:blipFill>
            <a:blip r:embed="rId15"/>
            <a:stretch>
              <a:fillRect/>
            </a:stretch>
          </p:blipFill>
          <p:spPr>
            <a:xfrm>
              <a:off x="1804117" y="2926611"/>
              <a:ext cx="2006600" cy="1092200"/>
            </a:xfrm>
            <a:prstGeom prst="rect">
              <a:avLst/>
            </a:prstGeom>
          </p:spPr>
        </p:pic>
        <p:sp>
          <p:nvSpPr>
            <p:cNvPr id="47" name="Rectangle 46">
              <a:extLst>
                <a:ext uri="{FF2B5EF4-FFF2-40B4-BE49-F238E27FC236}">
                  <a16:creationId xmlns:a16="http://schemas.microsoft.com/office/drawing/2014/main" id="{8AC01BB5-5036-0650-5972-E01EF1F6F640}"/>
                </a:ext>
              </a:extLst>
            </p:cNvPr>
            <p:cNvSpPr/>
            <p:nvPr/>
          </p:nvSpPr>
          <p:spPr>
            <a:xfrm>
              <a:off x="1020427" y="2834147"/>
              <a:ext cx="767931" cy="1074115"/>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0CFEDDB3-35C4-17C1-0410-5983F4E6E1CB}"/>
                </a:ext>
              </a:extLst>
            </p:cNvPr>
            <p:cNvSpPr txBox="1"/>
            <p:nvPr/>
          </p:nvSpPr>
          <p:spPr>
            <a:xfrm>
              <a:off x="1362591" y="2820475"/>
              <a:ext cx="335348" cy="184666"/>
            </a:xfrm>
            <a:prstGeom prst="rect">
              <a:avLst/>
            </a:prstGeom>
            <a:noFill/>
          </p:spPr>
          <p:txBody>
            <a:bodyPr wrap="none" rtlCol="0">
              <a:spAutoFit/>
            </a:bodyPr>
            <a:lstStyle/>
            <a:p>
              <a:r>
                <a:rPr lang="en-US" sz="600" dirty="0">
                  <a:latin typeface="Helvetica" pitchFamily="2" charset="0"/>
                </a:rPr>
                <a:t>me1</a:t>
              </a:r>
            </a:p>
          </p:txBody>
        </p:sp>
        <p:sp>
          <p:nvSpPr>
            <p:cNvPr id="53" name="TextBox 52">
              <a:extLst>
                <a:ext uri="{FF2B5EF4-FFF2-40B4-BE49-F238E27FC236}">
                  <a16:creationId xmlns:a16="http://schemas.microsoft.com/office/drawing/2014/main" id="{7A1FC1E8-CD35-463E-A477-11314F3E3068}"/>
                </a:ext>
              </a:extLst>
            </p:cNvPr>
            <p:cNvSpPr txBox="1"/>
            <p:nvPr/>
          </p:nvSpPr>
          <p:spPr>
            <a:xfrm>
              <a:off x="1486361" y="3125528"/>
              <a:ext cx="335348" cy="184666"/>
            </a:xfrm>
            <a:prstGeom prst="rect">
              <a:avLst/>
            </a:prstGeom>
            <a:noFill/>
          </p:spPr>
          <p:txBody>
            <a:bodyPr wrap="none" rtlCol="0">
              <a:spAutoFit/>
            </a:bodyPr>
            <a:lstStyle/>
            <a:p>
              <a:r>
                <a:rPr lang="en-US" sz="600" dirty="0">
                  <a:latin typeface="Helvetica" pitchFamily="2" charset="0"/>
                </a:rPr>
                <a:t>me2</a:t>
              </a:r>
            </a:p>
          </p:txBody>
        </p:sp>
        <p:sp>
          <p:nvSpPr>
            <p:cNvPr id="54" name="TextBox 53">
              <a:extLst>
                <a:ext uri="{FF2B5EF4-FFF2-40B4-BE49-F238E27FC236}">
                  <a16:creationId xmlns:a16="http://schemas.microsoft.com/office/drawing/2014/main" id="{3AFB808B-9AEB-042F-0248-C082EDDA968A}"/>
                </a:ext>
              </a:extLst>
            </p:cNvPr>
            <p:cNvSpPr txBox="1"/>
            <p:nvPr/>
          </p:nvSpPr>
          <p:spPr>
            <a:xfrm>
              <a:off x="1530265" y="3498833"/>
              <a:ext cx="335348" cy="184666"/>
            </a:xfrm>
            <a:prstGeom prst="rect">
              <a:avLst/>
            </a:prstGeom>
            <a:noFill/>
          </p:spPr>
          <p:txBody>
            <a:bodyPr wrap="none" rtlCol="0">
              <a:spAutoFit/>
            </a:bodyPr>
            <a:lstStyle/>
            <a:p>
              <a:r>
                <a:rPr lang="en-US" sz="600" dirty="0">
                  <a:latin typeface="Helvetica" pitchFamily="2" charset="0"/>
                </a:rPr>
                <a:t>me3</a:t>
              </a:r>
            </a:p>
          </p:txBody>
        </p:sp>
        <p:sp>
          <p:nvSpPr>
            <p:cNvPr id="37" name="TextBox 36">
              <a:extLst>
                <a:ext uri="{FF2B5EF4-FFF2-40B4-BE49-F238E27FC236}">
                  <a16:creationId xmlns:a16="http://schemas.microsoft.com/office/drawing/2014/main" id="{1E5E38D6-67C5-5DDF-508A-811AFCEEF01C}"/>
                </a:ext>
              </a:extLst>
            </p:cNvPr>
            <p:cNvSpPr txBox="1"/>
            <p:nvPr/>
          </p:nvSpPr>
          <p:spPr>
            <a:xfrm>
              <a:off x="2138357" y="2816850"/>
              <a:ext cx="442750" cy="276999"/>
            </a:xfrm>
            <a:prstGeom prst="rect">
              <a:avLst/>
            </a:prstGeom>
            <a:noFill/>
          </p:spPr>
          <p:txBody>
            <a:bodyPr wrap="none" rtlCol="0">
              <a:spAutoFit/>
            </a:bodyPr>
            <a:lstStyle/>
            <a:p>
              <a:pPr algn="ctr"/>
              <a:r>
                <a:rPr lang="en-US" sz="600" i="1" dirty="0">
                  <a:latin typeface="Helvetica" pitchFamily="2" charset="0"/>
                </a:rPr>
                <a:t>A. thal.</a:t>
              </a:r>
            </a:p>
            <a:p>
              <a:pPr algn="ctr"/>
              <a:r>
                <a:rPr lang="en-US" sz="600" dirty="0">
                  <a:latin typeface="Helvetica" pitchFamily="2" charset="0"/>
                </a:rPr>
                <a:t>PDS5C</a:t>
              </a:r>
            </a:p>
          </p:txBody>
        </p:sp>
        <p:sp>
          <p:nvSpPr>
            <p:cNvPr id="38" name="TextBox 37">
              <a:extLst>
                <a:ext uri="{FF2B5EF4-FFF2-40B4-BE49-F238E27FC236}">
                  <a16:creationId xmlns:a16="http://schemas.microsoft.com/office/drawing/2014/main" id="{1CAD37BB-39F7-52BB-1C53-C858FD1B8316}"/>
                </a:ext>
              </a:extLst>
            </p:cNvPr>
            <p:cNvSpPr txBox="1"/>
            <p:nvPr/>
          </p:nvSpPr>
          <p:spPr>
            <a:xfrm>
              <a:off x="2523456" y="2760160"/>
              <a:ext cx="423514" cy="276999"/>
            </a:xfrm>
            <a:prstGeom prst="rect">
              <a:avLst/>
            </a:prstGeom>
            <a:noFill/>
          </p:spPr>
          <p:txBody>
            <a:bodyPr wrap="none" rtlCol="0">
              <a:spAutoFit/>
            </a:bodyPr>
            <a:lstStyle/>
            <a:p>
              <a:r>
                <a:rPr lang="en-US" sz="600" i="1" dirty="0">
                  <a:latin typeface="Helvetica" pitchFamily="2" charset="0"/>
                </a:rPr>
                <a:t>A. thal.</a:t>
              </a:r>
            </a:p>
            <a:p>
              <a:r>
                <a:rPr lang="en-US" sz="600" dirty="0">
                  <a:latin typeface="Helvetica" pitchFamily="2" charset="0"/>
                </a:rPr>
                <a:t>MSH6</a:t>
              </a:r>
            </a:p>
          </p:txBody>
        </p:sp>
        <p:sp>
          <p:nvSpPr>
            <p:cNvPr id="39" name="TextBox 38">
              <a:extLst>
                <a:ext uri="{FF2B5EF4-FFF2-40B4-BE49-F238E27FC236}">
                  <a16:creationId xmlns:a16="http://schemas.microsoft.com/office/drawing/2014/main" id="{61C910F5-5945-6FBF-3105-3F1370289FC3}"/>
                </a:ext>
              </a:extLst>
            </p:cNvPr>
            <p:cNvSpPr txBox="1"/>
            <p:nvPr/>
          </p:nvSpPr>
          <p:spPr>
            <a:xfrm>
              <a:off x="2870827" y="2789645"/>
              <a:ext cx="487634" cy="276999"/>
            </a:xfrm>
            <a:prstGeom prst="rect">
              <a:avLst/>
            </a:prstGeom>
            <a:noFill/>
          </p:spPr>
          <p:txBody>
            <a:bodyPr wrap="none" rtlCol="0">
              <a:spAutoFit/>
            </a:bodyPr>
            <a:lstStyle/>
            <a:p>
              <a:pPr algn="ctr"/>
              <a:r>
                <a:rPr lang="en-US" sz="600" i="1" dirty="0">
                  <a:latin typeface="Helvetica" pitchFamily="2" charset="0"/>
                </a:rPr>
                <a:t>O. sativa</a:t>
              </a:r>
            </a:p>
            <a:p>
              <a:pPr algn="ctr"/>
              <a:r>
                <a:rPr lang="en-US" sz="600" dirty="0">
                  <a:latin typeface="Helvetica" pitchFamily="2" charset="0"/>
                </a:rPr>
                <a:t>PDS5C</a:t>
              </a:r>
            </a:p>
          </p:txBody>
        </p:sp>
        <p:sp>
          <p:nvSpPr>
            <p:cNvPr id="40" name="TextBox 39">
              <a:extLst>
                <a:ext uri="{FF2B5EF4-FFF2-40B4-BE49-F238E27FC236}">
                  <a16:creationId xmlns:a16="http://schemas.microsoft.com/office/drawing/2014/main" id="{484BEEF9-8487-9482-FBB8-9A3C2E2636ED}"/>
                </a:ext>
              </a:extLst>
            </p:cNvPr>
            <p:cNvSpPr txBox="1"/>
            <p:nvPr/>
          </p:nvSpPr>
          <p:spPr>
            <a:xfrm>
              <a:off x="3356097" y="2881978"/>
              <a:ext cx="487634" cy="276999"/>
            </a:xfrm>
            <a:prstGeom prst="rect">
              <a:avLst/>
            </a:prstGeom>
            <a:noFill/>
          </p:spPr>
          <p:txBody>
            <a:bodyPr wrap="none" rtlCol="0">
              <a:spAutoFit/>
            </a:bodyPr>
            <a:lstStyle/>
            <a:p>
              <a:pPr algn="ctr"/>
              <a:r>
                <a:rPr lang="en-US" sz="600" i="1" dirty="0">
                  <a:latin typeface="Helvetica" pitchFamily="2" charset="0"/>
                </a:rPr>
                <a:t>O. sativa</a:t>
              </a:r>
            </a:p>
            <a:p>
              <a:pPr algn="ctr"/>
              <a:r>
                <a:rPr lang="en-US" sz="600" dirty="0">
                  <a:latin typeface="Helvetica" pitchFamily="2" charset="0"/>
                </a:rPr>
                <a:t>MSH6</a:t>
              </a:r>
            </a:p>
          </p:txBody>
        </p:sp>
        <p:sp>
          <p:nvSpPr>
            <p:cNvPr id="46" name="Rectangle 45">
              <a:extLst>
                <a:ext uri="{FF2B5EF4-FFF2-40B4-BE49-F238E27FC236}">
                  <a16:creationId xmlns:a16="http://schemas.microsoft.com/office/drawing/2014/main" id="{918DCFAA-7E78-E85C-99D7-17AB38137673}"/>
                </a:ext>
              </a:extLst>
            </p:cNvPr>
            <p:cNvSpPr/>
            <p:nvPr/>
          </p:nvSpPr>
          <p:spPr>
            <a:xfrm>
              <a:off x="2182389" y="2834148"/>
              <a:ext cx="354027" cy="866604"/>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2" name="Picture 61">
            <a:extLst>
              <a:ext uri="{FF2B5EF4-FFF2-40B4-BE49-F238E27FC236}">
                <a16:creationId xmlns:a16="http://schemas.microsoft.com/office/drawing/2014/main" id="{13BF0CF8-E658-1A21-902C-429BE11465E6}"/>
              </a:ext>
            </a:extLst>
          </p:cNvPr>
          <p:cNvPicPr>
            <a:picLocks noChangeAspect="1"/>
          </p:cNvPicPr>
          <p:nvPr/>
        </p:nvPicPr>
        <p:blipFill>
          <a:blip r:embed="rId16"/>
          <a:stretch>
            <a:fillRect/>
          </a:stretch>
        </p:blipFill>
        <p:spPr>
          <a:xfrm>
            <a:off x="3479244" y="1968432"/>
            <a:ext cx="3200400" cy="1828800"/>
          </a:xfrm>
          <a:prstGeom prst="rect">
            <a:avLst/>
          </a:prstGeom>
          <a:ln>
            <a:noFill/>
            <a:prstDash val="dash"/>
          </a:ln>
        </p:spPr>
      </p:pic>
      <p:pic>
        <p:nvPicPr>
          <p:cNvPr id="63" name="Picture 62">
            <a:extLst>
              <a:ext uri="{FF2B5EF4-FFF2-40B4-BE49-F238E27FC236}">
                <a16:creationId xmlns:a16="http://schemas.microsoft.com/office/drawing/2014/main" id="{0F3D6458-6D7B-87C4-D33D-CFEDF8B46202}"/>
              </a:ext>
            </a:extLst>
          </p:cNvPr>
          <p:cNvPicPr>
            <a:picLocks noChangeAspect="1"/>
          </p:cNvPicPr>
          <p:nvPr/>
        </p:nvPicPr>
        <p:blipFill rotWithShape="1">
          <a:blip r:embed="rId17"/>
          <a:srcRect b="8369"/>
          <a:stretch/>
        </p:blipFill>
        <p:spPr>
          <a:xfrm>
            <a:off x="3465193" y="147293"/>
            <a:ext cx="3200400" cy="1675750"/>
          </a:xfrm>
          <a:prstGeom prst="rect">
            <a:avLst/>
          </a:prstGeom>
        </p:spPr>
      </p:pic>
      <p:sp>
        <p:nvSpPr>
          <p:cNvPr id="64" name="TextBox 63">
            <a:extLst>
              <a:ext uri="{FF2B5EF4-FFF2-40B4-BE49-F238E27FC236}">
                <a16:creationId xmlns:a16="http://schemas.microsoft.com/office/drawing/2014/main" id="{19318906-5BD9-FA03-77DD-78370A089FF2}"/>
              </a:ext>
            </a:extLst>
          </p:cNvPr>
          <p:cNvSpPr txBox="1"/>
          <p:nvPr/>
        </p:nvSpPr>
        <p:spPr>
          <a:xfrm>
            <a:off x="4083823" y="154151"/>
            <a:ext cx="803425" cy="215444"/>
          </a:xfrm>
          <a:prstGeom prst="rect">
            <a:avLst/>
          </a:prstGeom>
          <a:solidFill>
            <a:srgbClr val="F3F3F3"/>
          </a:solidFill>
        </p:spPr>
        <p:txBody>
          <a:bodyPr wrap="none" rtlCol="0">
            <a:spAutoFit/>
          </a:bodyPr>
          <a:lstStyle/>
          <a:p>
            <a:r>
              <a:rPr lang="en-US" sz="800" b="1" dirty="0">
                <a:latin typeface="Helvetica" pitchFamily="2" charset="0"/>
              </a:rPr>
              <a:t>Gene bodies</a:t>
            </a:r>
          </a:p>
        </p:txBody>
      </p:sp>
      <p:sp>
        <p:nvSpPr>
          <p:cNvPr id="65" name="TextBox 64">
            <a:extLst>
              <a:ext uri="{FF2B5EF4-FFF2-40B4-BE49-F238E27FC236}">
                <a16:creationId xmlns:a16="http://schemas.microsoft.com/office/drawing/2014/main" id="{D58915DD-1412-B9DF-B28F-AE6A984BBCC6}"/>
              </a:ext>
            </a:extLst>
          </p:cNvPr>
          <p:cNvSpPr txBox="1"/>
          <p:nvPr/>
        </p:nvSpPr>
        <p:spPr>
          <a:xfrm>
            <a:off x="5657437" y="140274"/>
            <a:ext cx="676788" cy="215444"/>
          </a:xfrm>
          <a:prstGeom prst="rect">
            <a:avLst/>
          </a:prstGeom>
          <a:solidFill>
            <a:srgbClr val="F3F3F3"/>
          </a:solidFill>
        </p:spPr>
        <p:txBody>
          <a:bodyPr wrap="none" rtlCol="0">
            <a:spAutoFit/>
          </a:bodyPr>
          <a:lstStyle/>
          <a:p>
            <a:r>
              <a:rPr lang="en-US" sz="800" b="1" dirty="0">
                <a:latin typeface="Helvetica" pitchFamily="2" charset="0"/>
              </a:rPr>
              <a:t>Intergenic</a:t>
            </a:r>
          </a:p>
        </p:txBody>
      </p:sp>
      <p:sp>
        <p:nvSpPr>
          <p:cNvPr id="66" name="TextBox 65">
            <a:extLst>
              <a:ext uri="{FF2B5EF4-FFF2-40B4-BE49-F238E27FC236}">
                <a16:creationId xmlns:a16="http://schemas.microsoft.com/office/drawing/2014/main" id="{2FCF6B2F-8BF6-C590-A31C-538A9CD9F328}"/>
              </a:ext>
            </a:extLst>
          </p:cNvPr>
          <p:cNvSpPr txBox="1"/>
          <p:nvPr/>
        </p:nvSpPr>
        <p:spPr>
          <a:xfrm>
            <a:off x="4002870" y="1992305"/>
            <a:ext cx="1064715" cy="215444"/>
          </a:xfrm>
          <a:prstGeom prst="rect">
            <a:avLst/>
          </a:prstGeom>
          <a:solidFill>
            <a:srgbClr val="F3F3F3"/>
          </a:solidFill>
        </p:spPr>
        <p:txBody>
          <a:bodyPr wrap="none" rtlCol="0">
            <a:spAutoFit/>
          </a:bodyPr>
          <a:lstStyle/>
          <a:p>
            <a:r>
              <a:rPr lang="en-US" sz="800" b="1" dirty="0">
                <a:latin typeface="Helvetica" pitchFamily="2" charset="0"/>
              </a:rPr>
              <a:t>“Essential” genes</a:t>
            </a:r>
          </a:p>
        </p:txBody>
      </p:sp>
      <p:sp>
        <p:nvSpPr>
          <p:cNvPr id="67" name="TextBox 66">
            <a:extLst>
              <a:ext uri="{FF2B5EF4-FFF2-40B4-BE49-F238E27FC236}">
                <a16:creationId xmlns:a16="http://schemas.microsoft.com/office/drawing/2014/main" id="{01284306-052E-368C-B7B9-096541FF3051}"/>
              </a:ext>
            </a:extLst>
          </p:cNvPr>
          <p:cNvSpPr txBox="1"/>
          <p:nvPr/>
        </p:nvSpPr>
        <p:spPr>
          <a:xfrm>
            <a:off x="5263078" y="1991743"/>
            <a:ext cx="1359079" cy="215444"/>
          </a:xfrm>
          <a:prstGeom prst="rect">
            <a:avLst/>
          </a:prstGeom>
          <a:solidFill>
            <a:srgbClr val="F3F3F3"/>
          </a:solidFill>
        </p:spPr>
        <p:txBody>
          <a:bodyPr wrap="square" rtlCol="0">
            <a:spAutoFit/>
          </a:bodyPr>
          <a:lstStyle/>
          <a:p>
            <a:r>
              <a:rPr lang="en-US" sz="800" b="1" dirty="0">
                <a:latin typeface="Helvetica" pitchFamily="2" charset="0"/>
              </a:rPr>
              <a:t>“Non-essential” genes</a:t>
            </a:r>
          </a:p>
        </p:txBody>
      </p:sp>
      <p:sp>
        <p:nvSpPr>
          <p:cNvPr id="68" name="TextBox 67">
            <a:extLst>
              <a:ext uri="{FF2B5EF4-FFF2-40B4-BE49-F238E27FC236}">
                <a16:creationId xmlns:a16="http://schemas.microsoft.com/office/drawing/2014/main" id="{AEABE087-B164-4CB5-A2DB-73C4F60E95DB}"/>
              </a:ext>
            </a:extLst>
          </p:cNvPr>
          <p:cNvSpPr txBox="1"/>
          <p:nvPr/>
        </p:nvSpPr>
        <p:spPr>
          <a:xfrm>
            <a:off x="4574786" y="3655081"/>
            <a:ext cx="1218220" cy="184666"/>
          </a:xfrm>
          <a:prstGeom prst="rect">
            <a:avLst/>
          </a:prstGeom>
          <a:solidFill>
            <a:srgbClr val="F3F3F3"/>
          </a:solidFill>
        </p:spPr>
        <p:txBody>
          <a:bodyPr wrap="square" rtlCol="0">
            <a:spAutoFit/>
          </a:bodyPr>
          <a:lstStyle/>
          <a:p>
            <a:pPr algn="ctr"/>
            <a:r>
              <a:rPr lang="en-US" sz="600" dirty="0">
                <a:latin typeface="Helvetica" pitchFamily="2" charset="0"/>
              </a:rPr>
              <a:t>H3K4me1 enrichment (rank)</a:t>
            </a:r>
          </a:p>
        </p:txBody>
      </p:sp>
      <p:sp>
        <p:nvSpPr>
          <p:cNvPr id="69" name="TextBox 68">
            <a:extLst>
              <a:ext uri="{FF2B5EF4-FFF2-40B4-BE49-F238E27FC236}">
                <a16:creationId xmlns:a16="http://schemas.microsoft.com/office/drawing/2014/main" id="{AAE650C3-8467-4117-E4D1-A0307BA512B0}"/>
              </a:ext>
            </a:extLst>
          </p:cNvPr>
          <p:cNvSpPr txBox="1"/>
          <p:nvPr/>
        </p:nvSpPr>
        <p:spPr>
          <a:xfrm rot="16200000">
            <a:off x="2877093" y="2872134"/>
            <a:ext cx="1218220" cy="184666"/>
          </a:xfrm>
          <a:prstGeom prst="rect">
            <a:avLst/>
          </a:prstGeom>
          <a:solidFill>
            <a:srgbClr val="F3F3F3"/>
          </a:solidFill>
        </p:spPr>
        <p:txBody>
          <a:bodyPr wrap="square" rtlCol="0">
            <a:spAutoFit/>
          </a:bodyPr>
          <a:lstStyle/>
          <a:p>
            <a:pPr algn="ctr"/>
            <a:r>
              <a:rPr lang="en-US" sz="600" dirty="0">
                <a:latin typeface="Helvetica" pitchFamily="2" charset="0"/>
              </a:rPr>
              <a:t>PDS5C enrichment (rank)</a:t>
            </a:r>
          </a:p>
        </p:txBody>
      </p:sp>
      <p:sp>
        <p:nvSpPr>
          <p:cNvPr id="70" name="TextBox 69">
            <a:extLst>
              <a:ext uri="{FF2B5EF4-FFF2-40B4-BE49-F238E27FC236}">
                <a16:creationId xmlns:a16="http://schemas.microsoft.com/office/drawing/2014/main" id="{8EC582DE-9302-68B7-74BA-EE10D2793F9C}"/>
              </a:ext>
            </a:extLst>
          </p:cNvPr>
          <p:cNvSpPr txBox="1"/>
          <p:nvPr/>
        </p:nvSpPr>
        <p:spPr>
          <a:xfrm rot="16200000">
            <a:off x="2861685" y="939702"/>
            <a:ext cx="1218220" cy="184666"/>
          </a:xfrm>
          <a:prstGeom prst="rect">
            <a:avLst/>
          </a:prstGeom>
          <a:solidFill>
            <a:srgbClr val="F3F3F3"/>
          </a:solidFill>
        </p:spPr>
        <p:txBody>
          <a:bodyPr wrap="square" rtlCol="0">
            <a:spAutoFit/>
          </a:bodyPr>
          <a:lstStyle/>
          <a:p>
            <a:pPr algn="ctr"/>
            <a:r>
              <a:rPr lang="en-US" sz="600" dirty="0">
                <a:latin typeface="Helvetica" pitchFamily="2" charset="0"/>
              </a:rPr>
              <a:t>PDS5C enrichment (rank)</a:t>
            </a:r>
          </a:p>
        </p:txBody>
      </p:sp>
      <p:sp>
        <p:nvSpPr>
          <p:cNvPr id="85" name="Rectangle 84">
            <a:extLst>
              <a:ext uri="{FF2B5EF4-FFF2-40B4-BE49-F238E27FC236}">
                <a16:creationId xmlns:a16="http://schemas.microsoft.com/office/drawing/2014/main" id="{DB3126C8-0C94-E229-3016-23A7CFBF3D28}"/>
              </a:ext>
            </a:extLst>
          </p:cNvPr>
          <p:cNvSpPr/>
          <p:nvPr/>
        </p:nvSpPr>
        <p:spPr>
          <a:xfrm>
            <a:off x="3813206" y="356048"/>
            <a:ext cx="1371600" cy="1371600"/>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1D449033-D1EA-575E-B1DD-EE031A3CF03A}"/>
              </a:ext>
            </a:extLst>
          </p:cNvPr>
          <p:cNvSpPr/>
          <p:nvPr/>
        </p:nvSpPr>
        <p:spPr>
          <a:xfrm>
            <a:off x="3823929" y="2168330"/>
            <a:ext cx="1371600" cy="1371600"/>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7F530C7-513B-FACA-F458-8BCC62ED2723}"/>
              </a:ext>
            </a:extLst>
          </p:cNvPr>
          <p:cNvSpPr/>
          <p:nvPr/>
        </p:nvSpPr>
        <p:spPr>
          <a:xfrm>
            <a:off x="5254595" y="2164394"/>
            <a:ext cx="1371600" cy="1371600"/>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Left Brace 143">
            <a:extLst>
              <a:ext uri="{FF2B5EF4-FFF2-40B4-BE49-F238E27FC236}">
                <a16:creationId xmlns:a16="http://schemas.microsoft.com/office/drawing/2014/main" id="{EEB893CF-F070-9555-4F10-7C977C513B13}"/>
              </a:ext>
            </a:extLst>
          </p:cNvPr>
          <p:cNvSpPr/>
          <p:nvPr/>
        </p:nvSpPr>
        <p:spPr>
          <a:xfrm rot="5400000">
            <a:off x="5111034" y="1129773"/>
            <a:ext cx="218927" cy="1537447"/>
          </a:xfrm>
          <a:prstGeom prst="leftBrace">
            <a:avLst>
              <a:gd name="adj1" fmla="val 15868"/>
              <a:gd name="adj2" fmla="val 60468"/>
            </a:avLst>
          </a:prstGeom>
          <a:ln w="12700">
            <a:headEnd type="triangle" w="sm" len="sm"/>
            <a:tailEnd type="triangle" w="sm" len="s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6" name="TextBox 155">
            <a:extLst>
              <a:ext uri="{FF2B5EF4-FFF2-40B4-BE49-F238E27FC236}">
                <a16:creationId xmlns:a16="http://schemas.microsoft.com/office/drawing/2014/main" id="{AB994F2F-F183-C3FA-FE37-841070375F6F}"/>
              </a:ext>
            </a:extLst>
          </p:cNvPr>
          <p:cNvSpPr txBox="1"/>
          <p:nvPr/>
        </p:nvSpPr>
        <p:spPr>
          <a:xfrm>
            <a:off x="3424040" y="60714"/>
            <a:ext cx="268022" cy="230832"/>
          </a:xfrm>
          <a:prstGeom prst="rect">
            <a:avLst/>
          </a:prstGeom>
          <a:noFill/>
        </p:spPr>
        <p:txBody>
          <a:bodyPr wrap="none" rtlCol="0">
            <a:spAutoFit/>
          </a:bodyPr>
          <a:lstStyle/>
          <a:p>
            <a:r>
              <a:rPr lang="en-US" sz="900" b="1" dirty="0">
                <a:latin typeface="Helvetica" pitchFamily="2" charset="0"/>
              </a:rPr>
              <a:t>B</a:t>
            </a:r>
          </a:p>
        </p:txBody>
      </p:sp>
    </p:spTree>
    <p:extLst>
      <p:ext uri="{BB962C8B-B14F-4D97-AF65-F5344CB8AC3E}">
        <p14:creationId xmlns:p14="http://schemas.microsoft.com/office/powerpoint/2010/main" val="1740204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BE9345E8-8C09-3322-5BF3-5771F25B680B}"/>
              </a:ext>
            </a:extLst>
          </p:cNvPr>
          <p:cNvSpPr txBox="1"/>
          <p:nvPr/>
        </p:nvSpPr>
        <p:spPr>
          <a:xfrm>
            <a:off x="-7402833" y="6076672"/>
            <a:ext cx="3907631" cy="707886"/>
          </a:xfrm>
          <a:prstGeom prst="rect">
            <a:avLst/>
          </a:prstGeom>
          <a:noFill/>
        </p:spPr>
        <p:txBody>
          <a:bodyPr wrap="square" rtlCol="0">
            <a:spAutoFit/>
          </a:bodyPr>
          <a:lstStyle/>
          <a:p>
            <a:pPr algn="just"/>
            <a:r>
              <a:rPr lang="en-US" sz="800" b="1" dirty="0">
                <a:latin typeface="Helvetica" pitchFamily="2" charset="0"/>
              </a:rPr>
              <a:t>Figure S1. Non-synonymous to synonymous ratios. </a:t>
            </a:r>
            <a:r>
              <a:rPr lang="en-US" sz="800" dirty="0">
                <a:latin typeface="Helvetica" pitchFamily="2" charset="0"/>
              </a:rPr>
              <a:t>The non-synonymous to synonymous ratio was significantly lower (p&lt;2.x10</a:t>
            </a:r>
            <a:r>
              <a:rPr lang="en-US" sz="800" baseline="30000" dirty="0">
                <a:latin typeface="Helvetica" pitchFamily="2" charset="0"/>
              </a:rPr>
              <a:t>-16</a:t>
            </a:r>
            <a:r>
              <a:rPr lang="en-US" sz="800" dirty="0">
                <a:latin typeface="Helvetica" pitchFamily="2" charset="0"/>
              </a:rPr>
              <a:t>) in natural populations compared to mutation accumulation lines and neutral expectation. The non-synonymous to synonymous ratio was similar in mutation accumulation lines to neutral expectation.</a:t>
            </a:r>
          </a:p>
        </p:txBody>
      </p:sp>
      <p:pic>
        <p:nvPicPr>
          <p:cNvPr id="71" name="Picture 70">
            <a:extLst>
              <a:ext uri="{FF2B5EF4-FFF2-40B4-BE49-F238E27FC236}">
                <a16:creationId xmlns:a16="http://schemas.microsoft.com/office/drawing/2014/main" id="{B7653F4A-D35B-19E2-A076-C794EC78E5BD}"/>
              </a:ext>
            </a:extLst>
          </p:cNvPr>
          <p:cNvPicPr>
            <a:picLocks noChangeAspect="1"/>
          </p:cNvPicPr>
          <p:nvPr/>
        </p:nvPicPr>
        <p:blipFill>
          <a:blip r:embed="rId2"/>
          <a:stretch>
            <a:fillRect/>
          </a:stretch>
        </p:blipFill>
        <p:spPr>
          <a:xfrm>
            <a:off x="265760" y="77791"/>
            <a:ext cx="1828800" cy="1371600"/>
          </a:xfrm>
          <a:prstGeom prst="rect">
            <a:avLst/>
          </a:prstGeom>
        </p:spPr>
      </p:pic>
      <p:pic>
        <p:nvPicPr>
          <p:cNvPr id="72" name="Picture 71">
            <a:extLst>
              <a:ext uri="{FF2B5EF4-FFF2-40B4-BE49-F238E27FC236}">
                <a16:creationId xmlns:a16="http://schemas.microsoft.com/office/drawing/2014/main" id="{C17DE391-0C1A-98C1-5AE9-1878D6C6F09C}"/>
              </a:ext>
            </a:extLst>
          </p:cNvPr>
          <p:cNvPicPr>
            <a:picLocks noChangeAspect="1"/>
          </p:cNvPicPr>
          <p:nvPr/>
        </p:nvPicPr>
        <p:blipFill>
          <a:blip r:embed="rId3"/>
          <a:stretch>
            <a:fillRect/>
          </a:stretch>
        </p:blipFill>
        <p:spPr>
          <a:xfrm>
            <a:off x="2078830" y="105611"/>
            <a:ext cx="1828800" cy="1371600"/>
          </a:xfrm>
          <a:prstGeom prst="rect">
            <a:avLst/>
          </a:prstGeom>
        </p:spPr>
      </p:pic>
      <p:pic>
        <p:nvPicPr>
          <p:cNvPr id="73" name="Picture 72">
            <a:extLst>
              <a:ext uri="{FF2B5EF4-FFF2-40B4-BE49-F238E27FC236}">
                <a16:creationId xmlns:a16="http://schemas.microsoft.com/office/drawing/2014/main" id="{C61BA8DE-F240-3846-8C58-117BD185036C}"/>
              </a:ext>
            </a:extLst>
          </p:cNvPr>
          <p:cNvPicPr>
            <a:picLocks noChangeAspect="1"/>
          </p:cNvPicPr>
          <p:nvPr/>
        </p:nvPicPr>
        <p:blipFill>
          <a:blip r:embed="rId4"/>
          <a:stretch>
            <a:fillRect/>
          </a:stretch>
        </p:blipFill>
        <p:spPr>
          <a:xfrm>
            <a:off x="250030" y="1449391"/>
            <a:ext cx="1828800" cy="1371600"/>
          </a:xfrm>
          <a:prstGeom prst="rect">
            <a:avLst/>
          </a:prstGeom>
        </p:spPr>
      </p:pic>
      <p:sp>
        <p:nvSpPr>
          <p:cNvPr id="74" name="TextBox 73">
            <a:extLst>
              <a:ext uri="{FF2B5EF4-FFF2-40B4-BE49-F238E27FC236}">
                <a16:creationId xmlns:a16="http://schemas.microsoft.com/office/drawing/2014/main" id="{8B087160-F69C-8738-55A6-F15E865B4C76}"/>
              </a:ext>
            </a:extLst>
          </p:cNvPr>
          <p:cNvSpPr txBox="1"/>
          <p:nvPr/>
        </p:nvSpPr>
        <p:spPr>
          <a:xfrm rot="16200000">
            <a:off x="87875" y="1899464"/>
            <a:ext cx="441146" cy="184666"/>
          </a:xfrm>
          <a:prstGeom prst="rect">
            <a:avLst/>
          </a:prstGeom>
          <a:solidFill>
            <a:schemeClr val="bg1"/>
          </a:solidFill>
        </p:spPr>
        <p:txBody>
          <a:bodyPr wrap="none" rtlCol="0">
            <a:spAutoFit/>
          </a:bodyPr>
          <a:lstStyle/>
          <a:p>
            <a:r>
              <a:rPr lang="en-US" sz="600" dirty="0">
                <a:latin typeface="Helvetica" pitchFamily="2" charset="0"/>
              </a:rPr>
              <a:t>Z score</a:t>
            </a:r>
          </a:p>
        </p:txBody>
      </p:sp>
      <p:sp>
        <p:nvSpPr>
          <p:cNvPr id="75" name="TextBox 74">
            <a:extLst>
              <a:ext uri="{FF2B5EF4-FFF2-40B4-BE49-F238E27FC236}">
                <a16:creationId xmlns:a16="http://schemas.microsoft.com/office/drawing/2014/main" id="{94A959BA-3A5A-6B1D-7113-017FD3B80DFA}"/>
              </a:ext>
            </a:extLst>
          </p:cNvPr>
          <p:cNvSpPr txBox="1"/>
          <p:nvPr/>
        </p:nvSpPr>
        <p:spPr>
          <a:xfrm rot="16200000">
            <a:off x="87875" y="594079"/>
            <a:ext cx="441146" cy="184666"/>
          </a:xfrm>
          <a:prstGeom prst="rect">
            <a:avLst/>
          </a:prstGeom>
          <a:solidFill>
            <a:schemeClr val="bg1"/>
          </a:solidFill>
        </p:spPr>
        <p:txBody>
          <a:bodyPr wrap="none" rtlCol="0">
            <a:spAutoFit/>
          </a:bodyPr>
          <a:lstStyle/>
          <a:p>
            <a:r>
              <a:rPr lang="en-US" sz="600" dirty="0">
                <a:latin typeface="Helvetica" pitchFamily="2" charset="0"/>
              </a:rPr>
              <a:t>Z score</a:t>
            </a:r>
          </a:p>
        </p:txBody>
      </p:sp>
      <p:pic>
        <p:nvPicPr>
          <p:cNvPr id="76" name="Picture 75">
            <a:extLst>
              <a:ext uri="{FF2B5EF4-FFF2-40B4-BE49-F238E27FC236}">
                <a16:creationId xmlns:a16="http://schemas.microsoft.com/office/drawing/2014/main" id="{D47D4730-9CF2-75C2-7AD5-A44CC5C520BD}"/>
              </a:ext>
            </a:extLst>
          </p:cNvPr>
          <p:cNvPicPr>
            <a:picLocks noChangeAspect="1"/>
          </p:cNvPicPr>
          <p:nvPr/>
        </p:nvPicPr>
        <p:blipFill>
          <a:blip r:embed="rId5"/>
          <a:stretch>
            <a:fillRect/>
          </a:stretch>
        </p:blipFill>
        <p:spPr>
          <a:xfrm>
            <a:off x="2078830" y="1477211"/>
            <a:ext cx="1828800" cy="1371600"/>
          </a:xfrm>
          <a:prstGeom prst="rect">
            <a:avLst/>
          </a:prstGeom>
        </p:spPr>
      </p:pic>
      <p:pic>
        <p:nvPicPr>
          <p:cNvPr id="77" name="Picture 76">
            <a:extLst>
              <a:ext uri="{FF2B5EF4-FFF2-40B4-BE49-F238E27FC236}">
                <a16:creationId xmlns:a16="http://schemas.microsoft.com/office/drawing/2014/main" id="{FFE56DBF-7FB5-FE44-1AEB-F9BE4CFD04B3}"/>
              </a:ext>
            </a:extLst>
          </p:cNvPr>
          <p:cNvPicPr>
            <a:picLocks noChangeAspect="1"/>
          </p:cNvPicPr>
          <p:nvPr/>
        </p:nvPicPr>
        <p:blipFill>
          <a:blip r:embed="rId6"/>
          <a:stretch>
            <a:fillRect/>
          </a:stretch>
        </p:blipFill>
        <p:spPr>
          <a:xfrm>
            <a:off x="1981301" y="2848811"/>
            <a:ext cx="1828800" cy="1371600"/>
          </a:xfrm>
          <a:prstGeom prst="rect">
            <a:avLst/>
          </a:prstGeom>
        </p:spPr>
      </p:pic>
      <p:pic>
        <p:nvPicPr>
          <p:cNvPr id="78" name="Picture 77">
            <a:extLst>
              <a:ext uri="{FF2B5EF4-FFF2-40B4-BE49-F238E27FC236}">
                <a16:creationId xmlns:a16="http://schemas.microsoft.com/office/drawing/2014/main" id="{C985E0B9-565F-4131-5CAD-9C7587740FEB}"/>
              </a:ext>
            </a:extLst>
          </p:cNvPr>
          <p:cNvPicPr>
            <a:picLocks noChangeAspect="1"/>
          </p:cNvPicPr>
          <p:nvPr/>
        </p:nvPicPr>
        <p:blipFill>
          <a:blip r:embed="rId7"/>
          <a:stretch>
            <a:fillRect/>
          </a:stretch>
        </p:blipFill>
        <p:spPr>
          <a:xfrm>
            <a:off x="1981301" y="4220411"/>
            <a:ext cx="1828800" cy="1371600"/>
          </a:xfrm>
          <a:prstGeom prst="rect">
            <a:avLst/>
          </a:prstGeom>
        </p:spPr>
      </p:pic>
      <p:pic>
        <p:nvPicPr>
          <p:cNvPr id="79" name="Picture 78">
            <a:extLst>
              <a:ext uri="{FF2B5EF4-FFF2-40B4-BE49-F238E27FC236}">
                <a16:creationId xmlns:a16="http://schemas.microsoft.com/office/drawing/2014/main" id="{7843A374-F11F-45B1-3444-D7D3292C00E4}"/>
              </a:ext>
            </a:extLst>
          </p:cNvPr>
          <p:cNvPicPr>
            <a:picLocks noChangeAspect="1"/>
          </p:cNvPicPr>
          <p:nvPr/>
        </p:nvPicPr>
        <p:blipFill>
          <a:blip r:embed="rId8"/>
          <a:stretch>
            <a:fillRect/>
          </a:stretch>
        </p:blipFill>
        <p:spPr>
          <a:xfrm>
            <a:off x="102855" y="2848811"/>
            <a:ext cx="1828800" cy="1371600"/>
          </a:xfrm>
          <a:prstGeom prst="rect">
            <a:avLst/>
          </a:prstGeom>
        </p:spPr>
      </p:pic>
      <p:pic>
        <p:nvPicPr>
          <p:cNvPr id="80" name="Picture 79">
            <a:extLst>
              <a:ext uri="{FF2B5EF4-FFF2-40B4-BE49-F238E27FC236}">
                <a16:creationId xmlns:a16="http://schemas.microsoft.com/office/drawing/2014/main" id="{CC6C0A9B-69CE-8486-80CD-1CF4DE5BC2C5}"/>
              </a:ext>
            </a:extLst>
          </p:cNvPr>
          <p:cNvPicPr>
            <a:picLocks noChangeAspect="1"/>
          </p:cNvPicPr>
          <p:nvPr/>
        </p:nvPicPr>
        <p:blipFill>
          <a:blip r:embed="rId9"/>
          <a:stretch>
            <a:fillRect/>
          </a:stretch>
        </p:blipFill>
        <p:spPr>
          <a:xfrm>
            <a:off x="102855" y="4220411"/>
            <a:ext cx="1828800" cy="1371600"/>
          </a:xfrm>
          <a:prstGeom prst="rect">
            <a:avLst/>
          </a:prstGeom>
        </p:spPr>
      </p:pic>
      <p:sp>
        <p:nvSpPr>
          <p:cNvPr id="81" name="TextBox 80">
            <a:extLst>
              <a:ext uri="{FF2B5EF4-FFF2-40B4-BE49-F238E27FC236}">
                <a16:creationId xmlns:a16="http://schemas.microsoft.com/office/drawing/2014/main" id="{A7A5243B-5C84-AF5C-995B-8BDBDCDD32A5}"/>
              </a:ext>
            </a:extLst>
          </p:cNvPr>
          <p:cNvSpPr txBox="1"/>
          <p:nvPr/>
        </p:nvSpPr>
        <p:spPr>
          <a:xfrm rot="16200000">
            <a:off x="1916675" y="1965679"/>
            <a:ext cx="441146" cy="184666"/>
          </a:xfrm>
          <a:prstGeom prst="rect">
            <a:avLst/>
          </a:prstGeom>
          <a:solidFill>
            <a:schemeClr val="bg1"/>
          </a:solidFill>
        </p:spPr>
        <p:txBody>
          <a:bodyPr wrap="none" rtlCol="0">
            <a:spAutoFit/>
          </a:bodyPr>
          <a:lstStyle/>
          <a:p>
            <a:r>
              <a:rPr lang="en-US" sz="600" dirty="0">
                <a:latin typeface="Helvetica" pitchFamily="2" charset="0"/>
              </a:rPr>
              <a:t>Z score</a:t>
            </a:r>
          </a:p>
        </p:txBody>
      </p:sp>
      <p:sp>
        <p:nvSpPr>
          <p:cNvPr id="82" name="TextBox 81">
            <a:extLst>
              <a:ext uri="{FF2B5EF4-FFF2-40B4-BE49-F238E27FC236}">
                <a16:creationId xmlns:a16="http://schemas.microsoft.com/office/drawing/2014/main" id="{5A513CE1-45DF-9A63-69F3-DA703597848D}"/>
              </a:ext>
            </a:extLst>
          </p:cNvPr>
          <p:cNvSpPr txBox="1"/>
          <p:nvPr/>
        </p:nvSpPr>
        <p:spPr>
          <a:xfrm rot="16200000">
            <a:off x="1892172" y="566259"/>
            <a:ext cx="441146" cy="184666"/>
          </a:xfrm>
          <a:prstGeom prst="rect">
            <a:avLst/>
          </a:prstGeom>
          <a:solidFill>
            <a:schemeClr val="bg1"/>
          </a:solidFill>
        </p:spPr>
        <p:txBody>
          <a:bodyPr wrap="none" rtlCol="0">
            <a:spAutoFit/>
          </a:bodyPr>
          <a:lstStyle/>
          <a:p>
            <a:r>
              <a:rPr lang="en-US" sz="600" dirty="0">
                <a:latin typeface="Helvetica" pitchFamily="2" charset="0"/>
              </a:rPr>
              <a:t>Z score</a:t>
            </a:r>
          </a:p>
        </p:txBody>
      </p:sp>
      <p:sp>
        <p:nvSpPr>
          <p:cNvPr id="83" name="TextBox 82">
            <a:extLst>
              <a:ext uri="{FF2B5EF4-FFF2-40B4-BE49-F238E27FC236}">
                <a16:creationId xmlns:a16="http://schemas.microsoft.com/office/drawing/2014/main" id="{3C4AFEEA-A076-513D-9714-41CAD9269440}"/>
              </a:ext>
            </a:extLst>
          </p:cNvPr>
          <p:cNvSpPr txBox="1"/>
          <p:nvPr/>
        </p:nvSpPr>
        <p:spPr>
          <a:xfrm>
            <a:off x="102719" y="65310"/>
            <a:ext cx="268022" cy="230832"/>
          </a:xfrm>
          <a:prstGeom prst="rect">
            <a:avLst/>
          </a:prstGeom>
          <a:noFill/>
        </p:spPr>
        <p:txBody>
          <a:bodyPr wrap="none" rtlCol="0">
            <a:spAutoFit/>
          </a:bodyPr>
          <a:lstStyle/>
          <a:p>
            <a:r>
              <a:rPr lang="en-US" sz="900" b="1" dirty="0">
                <a:latin typeface="Helvetica" pitchFamily="2" charset="0"/>
              </a:rPr>
              <a:t>A</a:t>
            </a:r>
          </a:p>
        </p:txBody>
      </p:sp>
      <p:sp>
        <p:nvSpPr>
          <p:cNvPr id="84" name="TextBox 83">
            <a:extLst>
              <a:ext uri="{FF2B5EF4-FFF2-40B4-BE49-F238E27FC236}">
                <a16:creationId xmlns:a16="http://schemas.microsoft.com/office/drawing/2014/main" id="{F8D41034-614C-337D-0B26-ED48F9A496D8}"/>
              </a:ext>
            </a:extLst>
          </p:cNvPr>
          <p:cNvSpPr txBox="1"/>
          <p:nvPr/>
        </p:nvSpPr>
        <p:spPr>
          <a:xfrm>
            <a:off x="42992" y="2774713"/>
            <a:ext cx="268022" cy="230832"/>
          </a:xfrm>
          <a:prstGeom prst="rect">
            <a:avLst/>
          </a:prstGeom>
          <a:noFill/>
        </p:spPr>
        <p:txBody>
          <a:bodyPr wrap="none" rtlCol="0">
            <a:spAutoFit/>
          </a:bodyPr>
          <a:lstStyle/>
          <a:p>
            <a:r>
              <a:rPr lang="en-US" sz="900" b="1" dirty="0">
                <a:latin typeface="Helvetica" pitchFamily="2" charset="0"/>
              </a:rPr>
              <a:t>B</a:t>
            </a:r>
          </a:p>
        </p:txBody>
      </p:sp>
      <p:sp>
        <p:nvSpPr>
          <p:cNvPr id="85" name="TextBox 84">
            <a:extLst>
              <a:ext uri="{FF2B5EF4-FFF2-40B4-BE49-F238E27FC236}">
                <a16:creationId xmlns:a16="http://schemas.microsoft.com/office/drawing/2014/main" id="{486B8D44-F30C-42DB-AD3B-E465B8E35C4F}"/>
              </a:ext>
            </a:extLst>
          </p:cNvPr>
          <p:cNvSpPr txBox="1"/>
          <p:nvPr/>
        </p:nvSpPr>
        <p:spPr>
          <a:xfrm>
            <a:off x="-1" y="5790316"/>
            <a:ext cx="3907631" cy="830997"/>
          </a:xfrm>
          <a:prstGeom prst="rect">
            <a:avLst/>
          </a:prstGeom>
          <a:noFill/>
        </p:spPr>
        <p:txBody>
          <a:bodyPr wrap="square" rtlCol="0">
            <a:spAutoFit/>
          </a:bodyPr>
          <a:lstStyle/>
          <a:p>
            <a:pPr algn="just"/>
            <a:r>
              <a:rPr lang="en-US" sz="800" b="1" dirty="0">
                <a:latin typeface="Helvetica" pitchFamily="2" charset="0"/>
              </a:rPr>
              <a:t>Figure S2. Relationships between epigenomic features, mutation and gene bodies A, </a:t>
            </a:r>
            <a:r>
              <a:rPr lang="en-US" sz="800" dirty="0">
                <a:latin typeface="Helvetica" pitchFamily="2" charset="0"/>
              </a:rPr>
              <a:t>Results from logistic regression modeling mutation probability in 100bp windows as a function of overlap with epigenomic marks around genes in rice. Four panels reflect various subsets of data to test for effects of cytosine deamination in transposable elements as alternative explanation, selection, or mapping. </a:t>
            </a:r>
            <a:r>
              <a:rPr lang="en-US" sz="800" b="1" dirty="0">
                <a:latin typeface="Helvetica" pitchFamily="2" charset="0"/>
              </a:rPr>
              <a:t>B, </a:t>
            </a:r>
            <a:r>
              <a:rPr lang="en-US" sz="800" dirty="0">
                <a:latin typeface="Helvetica" pitchFamily="2" charset="0"/>
              </a:rPr>
              <a:t>Mutation rates in relation to gene bodies in rice. </a:t>
            </a:r>
          </a:p>
        </p:txBody>
      </p:sp>
    </p:spTree>
    <p:extLst>
      <p:ext uri="{BB962C8B-B14F-4D97-AF65-F5344CB8AC3E}">
        <p14:creationId xmlns:p14="http://schemas.microsoft.com/office/powerpoint/2010/main" val="388023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5BB66FB-1753-AC99-C014-E7D8D39FD6CD}"/>
              </a:ext>
            </a:extLst>
          </p:cNvPr>
          <p:cNvPicPr>
            <a:picLocks noChangeAspect="1"/>
          </p:cNvPicPr>
          <p:nvPr/>
        </p:nvPicPr>
        <p:blipFill>
          <a:blip r:embed="rId2"/>
          <a:stretch>
            <a:fillRect/>
          </a:stretch>
        </p:blipFill>
        <p:spPr>
          <a:xfrm>
            <a:off x="4238810" y="235245"/>
            <a:ext cx="1371600" cy="1371600"/>
          </a:xfrm>
          <a:prstGeom prst="rect">
            <a:avLst/>
          </a:prstGeom>
        </p:spPr>
      </p:pic>
      <p:pic>
        <p:nvPicPr>
          <p:cNvPr id="14" name="Picture 13">
            <a:extLst>
              <a:ext uri="{FF2B5EF4-FFF2-40B4-BE49-F238E27FC236}">
                <a16:creationId xmlns:a16="http://schemas.microsoft.com/office/drawing/2014/main" id="{BED0DBE2-2D46-02B9-4010-BD797907B4A6}"/>
              </a:ext>
            </a:extLst>
          </p:cNvPr>
          <p:cNvPicPr>
            <a:picLocks noChangeAspect="1"/>
          </p:cNvPicPr>
          <p:nvPr/>
        </p:nvPicPr>
        <p:blipFill>
          <a:blip r:embed="rId3"/>
          <a:stretch>
            <a:fillRect/>
          </a:stretch>
        </p:blipFill>
        <p:spPr>
          <a:xfrm>
            <a:off x="1543131" y="287034"/>
            <a:ext cx="1309916" cy="1309916"/>
          </a:xfrm>
          <a:prstGeom prst="rect">
            <a:avLst/>
          </a:prstGeom>
        </p:spPr>
      </p:pic>
      <p:grpSp>
        <p:nvGrpSpPr>
          <p:cNvPr id="10" name="Group 9">
            <a:extLst>
              <a:ext uri="{FF2B5EF4-FFF2-40B4-BE49-F238E27FC236}">
                <a16:creationId xmlns:a16="http://schemas.microsoft.com/office/drawing/2014/main" id="{F45C8A91-00E3-5C3C-B9CD-09A7688941B7}"/>
              </a:ext>
            </a:extLst>
          </p:cNvPr>
          <p:cNvGrpSpPr/>
          <p:nvPr/>
        </p:nvGrpSpPr>
        <p:grpSpPr>
          <a:xfrm>
            <a:off x="169825" y="106894"/>
            <a:ext cx="1371600" cy="1496885"/>
            <a:chOff x="169825" y="106894"/>
            <a:chExt cx="1371600" cy="1496885"/>
          </a:xfrm>
        </p:grpSpPr>
        <p:pic>
          <p:nvPicPr>
            <p:cNvPr id="15" name="Picture 14">
              <a:extLst>
                <a:ext uri="{FF2B5EF4-FFF2-40B4-BE49-F238E27FC236}">
                  <a16:creationId xmlns:a16="http://schemas.microsoft.com/office/drawing/2014/main" id="{61354799-317D-686D-014C-86234A5437D3}"/>
                </a:ext>
              </a:extLst>
            </p:cNvPr>
            <p:cNvPicPr>
              <a:picLocks noChangeAspect="1"/>
            </p:cNvPicPr>
            <p:nvPr/>
          </p:nvPicPr>
          <p:blipFill>
            <a:blip r:embed="rId4"/>
            <a:stretch>
              <a:fillRect/>
            </a:stretch>
          </p:blipFill>
          <p:spPr>
            <a:xfrm>
              <a:off x="169825" y="232179"/>
              <a:ext cx="1371600" cy="1371600"/>
            </a:xfrm>
            <a:prstGeom prst="rect">
              <a:avLst/>
            </a:prstGeom>
          </p:spPr>
        </p:pic>
        <p:sp>
          <p:nvSpPr>
            <p:cNvPr id="24" name="TextBox 23">
              <a:extLst>
                <a:ext uri="{FF2B5EF4-FFF2-40B4-BE49-F238E27FC236}">
                  <a16:creationId xmlns:a16="http://schemas.microsoft.com/office/drawing/2014/main" id="{4F7F6998-1D13-C389-3E94-D0198EE53A58}"/>
                </a:ext>
              </a:extLst>
            </p:cNvPr>
            <p:cNvSpPr txBox="1"/>
            <p:nvPr/>
          </p:nvSpPr>
          <p:spPr>
            <a:xfrm flipH="1">
              <a:off x="171732" y="106894"/>
              <a:ext cx="59503" cy="230832"/>
            </a:xfrm>
            <a:prstGeom prst="rect">
              <a:avLst/>
            </a:prstGeom>
            <a:noFill/>
          </p:spPr>
          <p:txBody>
            <a:bodyPr wrap="square" rtlCol="0">
              <a:spAutoFit/>
            </a:bodyPr>
            <a:lstStyle/>
            <a:p>
              <a:r>
                <a:rPr lang="en-US" sz="900" b="1" dirty="0">
                  <a:latin typeface="Helvetica" pitchFamily="2" charset="0"/>
                </a:rPr>
                <a:t>A</a:t>
              </a:r>
            </a:p>
          </p:txBody>
        </p:sp>
        <p:sp>
          <p:nvSpPr>
            <p:cNvPr id="31" name="TextBox 30">
              <a:extLst>
                <a:ext uri="{FF2B5EF4-FFF2-40B4-BE49-F238E27FC236}">
                  <a16:creationId xmlns:a16="http://schemas.microsoft.com/office/drawing/2014/main" id="{3C40F71A-340E-15F2-D529-737CBC75E3C8}"/>
                </a:ext>
              </a:extLst>
            </p:cNvPr>
            <p:cNvSpPr txBox="1"/>
            <p:nvPr/>
          </p:nvSpPr>
          <p:spPr>
            <a:xfrm>
              <a:off x="1011910" y="379614"/>
              <a:ext cx="365806" cy="184666"/>
            </a:xfrm>
            <a:prstGeom prst="rect">
              <a:avLst/>
            </a:prstGeom>
            <a:noFill/>
          </p:spPr>
          <p:txBody>
            <a:bodyPr wrap="none" rtlCol="0">
              <a:spAutoFit/>
            </a:bodyPr>
            <a:lstStyle/>
            <a:p>
              <a:r>
                <a:rPr lang="en-US" sz="600" dirty="0">
                  <a:latin typeface="Helvetica" pitchFamily="2" charset="0"/>
                </a:rPr>
                <a:t>-22%</a:t>
              </a:r>
            </a:p>
          </p:txBody>
        </p:sp>
        <p:sp>
          <p:nvSpPr>
            <p:cNvPr id="32" name="Left Bracket 31">
              <a:extLst>
                <a:ext uri="{FF2B5EF4-FFF2-40B4-BE49-F238E27FC236}">
                  <a16:creationId xmlns:a16="http://schemas.microsoft.com/office/drawing/2014/main" id="{8188EA87-D721-1FCF-A6D9-5B6ACB397220}"/>
                </a:ext>
              </a:extLst>
            </p:cNvPr>
            <p:cNvSpPr/>
            <p:nvPr/>
          </p:nvSpPr>
          <p:spPr>
            <a:xfrm rot="10800000">
              <a:off x="1035570" y="437420"/>
              <a:ext cx="45719" cy="19270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1AF7224C-628E-0E6A-18BA-172B5B83C257}"/>
              </a:ext>
            </a:extLst>
          </p:cNvPr>
          <p:cNvGrpSpPr/>
          <p:nvPr/>
        </p:nvGrpSpPr>
        <p:grpSpPr>
          <a:xfrm>
            <a:off x="2853047" y="95152"/>
            <a:ext cx="1409987" cy="1505187"/>
            <a:chOff x="2853047" y="95152"/>
            <a:chExt cx="1409987" cy="1505187"/>
          </a:xfrm>
        </p:grpSpPr>
        <p:pic>
          <p:nvPicPr>
            <p:cNvPr id="16" name="Picture 15">
              <a:extLst>
                <a:ext uri="{FF2B5EF4-FFF2-40B4-BE49-F238E27FC236}">
                  <a16:creationId xmlns:a16="http://schemas.microsoft.com/office/drawing/2014/main" id="{2C125082-B6EB-F193-B915-49F533802E18}"/>
                </a:ext>
              </a:extLst>
            </p:cNvPr>
            <p:cNvPicPr>
              <a:picLocks noChangeAspect="1"/>
            </p:cNvPicPr>
            <p:nvPr/>
          </p:nvPicPr>
          <p:blipFill>
            <a:blip r:embed="rId5"/>
            <a:stretch>
              <a:fillRect/>
            </a:stretch>
          </p:blipFill>
          <p:spPr>
            <a:xfrm>
              <a:off x="2891434" y="228739"/>
              <a:ext cx="1371600" cy="1371600"/>
            </a:xfrm>
            <a:prstGeom prst="rect">
              <a:avLst/>
            </a:prstGeom>
          </p:spPr>
        </p:pic>
        <p:sp>
          <p:nvSpPr>
            <p:cNvPr id="25" name="TextBox 24">
              <a:extLst>
                <a:ext uri="{FF2B5EF4-FFF2-40B4-BE49-F238E27FC236}">
                  <a16:creationId xmlns:a16="http://schemas.microsoft.com/office/drawing/2014/main" id="{E263FAF2-2332-24BD-8D82-A47FD9F1FD62}"/>
                </a:ext>
              </a:extLst>
            </p:cNvPr>
            <p:cNvSpPr txBox="1"/>
            <p:nvPr/>
          </p:nvSpPr>
          <p:spPr>
            <a:xfrm>
              <a:off x="2853047" y="95152"/>
              <a:ext cx="268022" cy="230832"/>
            </a:xfrm>
            <a:prstGeom prst="rect">
              <a:avLst/>
            </a:prstGeom>
            <a:noFill/>
          </p:spPr>
          <p:txBody>
            <a:bodyPr wrap="none" rtlCol="0">
              <a:spAutoFit/>
            </a:bodyPr>
            <a:lstStyle/>
            <a:p>
              <a:r>
                <a:rPr lang="en-US" sz="900" b="1" dirty="0">
                  <a:latin typeface="Helvetica" pitchFamily="2" charset="0"/>
                </a:rPr>
                <a:t>B</a:t>
              </a:r>
            </a:p>
          </p:txBody>
        </p:sp>
        <p:sp>
          <p:nvSpPr>
            <p:cNvPr id="37" name="TextBox 36">
              <a:extLst>
                <a:ext uri="{FF2B5EF4-FFF2-40B4-BE49-F238E27FC236}">
                  <a16:creationId xmlns:a16="http://schemas.microsoft.com/office/drawing/2014/main" id="{913FE27F-02EE-F040-9C7E-E8B1A53583C8}"/>
                </a:ext>
              </a:extLst>
            </p:cNvPr>
            <p:cNvSpPr txBox="1"/>
            <p:nvPr/>
          </p:nvSpPr>
          <p:spPr>
            <a:xfrm>
              <a:off x="3412868" y="379614"/>
              <a:ext cx="365806" cy="184666"/>
            </a:xfrm>
            <a:prstGeom prst="rect">
              <a:avLst/>
            </a:prstGeom>
            <a:noFill/>
          </p:spPr>
          <p:txBody>
            <a:bodyPr wrap="none" rtlCol="0">
              <a:spAutoFit/>
            </a:bodyPr>
            <a:lstStyle/>
            <a:p>
              <a:r>
                <a:rPr lang="en-US" sz="600" dirty="0">
                  <a:latin typeface="Helvetica" pitchFamily="2" charset="0"/>
                </a:rPr>
                <a:t>-19%</a:t>
              </a:r>
            </a:p>
          </p:txBody>
        </p:sp>
        <p:sp>
          <p:nvSpPr>
            <p:cNvPr id="38" name="Left Bracket 37">
              <a:extLst>
                <a:ext uri="{FF2B5EF4-FFF2-40B4-BE49-F238E27FC236}">
                  <a16:creationId xmlns:a16="http://schemas.microsoft.com/office/drawing/2014/main" id="{9879014D-A130-431F-CB68-700A28180A9F}"/>
                </a:ext>
              </a:extLst>
            </p:cNvPr>
            <p:cNvSpPr/>
            <p:nvPr/>
          </p:nvSpPr>
          <p:spPr>
            <a:xfrm>
              <a:off x="3703334" y="424840"/>
              <a:ext cx="45719" cy="13944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41" name="TextBox 40">
            <a:extLst>
              <a:ext uri="{FF2B5EF4-FFF2-40B4-BE49-F238E27FC236}">
                <a16:creationId xmlns:a16="http://schemas.microsoft.com/office/drawing/2014/main" id="{CA23E67F-89C8-CF6C-CAB7-EF2740EE9090}"/>
              </a:ext>
            </a:extLst>
          </p:cNvPr>
          <p:cNvSpPr txBox="1"/>
          <p:nvPr/>
        </p:nvSpPr>
        <p:spPr>
          <a:xfrm>
            <a:off x="0" y="3739035"/>
            <a:ext cx="5610410" cy="707886"/>
          </a:xfrm>
          <a:prstGeom prst="rect">
            <a:avLst/>
          </a:prstGeom>
          <a:noFill/>
        </p:spPr>
        <p:txBody>
          <a:bodyPr wrap="square" rtlCol="0">
            <a:spAutoFit/>
          </a:bodyPr>
          <a:lstStyle/>
          <a:p>
            <a:pPr algn="just"/>
            <a:r>
              <a:rPr lang="en-US" sz="800" b="1" dirty="0">
                <a:latin typeface="Helvetica" pitchFamily="2" charset="0"/>
              </a:rPr>
              <a:t>Figure S3. Expressed and conserved genes and H3K4me1 marked genes have lower mutation rates in rice A, </a:t>
            </a:r>
            <a:r>
              <a:rPr lang="en-US" sz="800" dirty="0">
                <a:latin typeface="Helvetica" pitchFamily="2" charset="0"/>
              </a:rPr>
              <a:t>synonymous mutation rates, non-synonymous to synonymous </a:t>
            </a:r>
            <a:r>
              <a:rPr lang="en-US" sz="800" i="1" dirty="0">
                <a:latin typeface="Helvetica" pitchFamily="2" charset="0"/>
              </a:rPr>
              <a:t>de novo </a:t>
            </a:r>
            <a:r>
              <a:rPr lang="en-US" sz="800" dirty="0">
                <a:latin typeface="Helvetica" pitchFamily="2" charset="0"/>
              </a:rPr>
              <a:t>mutation ratio in mutation accumulation lines (MA N/S) in expressed vs non-expressed genes and  </a:t>
            </a:r>
            <a:r>
              <a:rPr lang="en-US" sz="800" b="1" dirty="0">
                <a:latin typeface="Helvetica" pitchFamily="2" charset="0"/>
              </a:rPr>
              <a:t>B, </a:t>
            </a:r>
            <a:r>
              <a:rPr lang="en-US" sz="800" dirty="0">
                <a:latin typeface="Helvetica" pitchFamily="2" charset="0"/>
              </a:rPr>
              <a:t>in genes subject variable degrees of purifying selection (low vs high Pn/Ps) in 3,010 natural accessions of rice. </a:t>
            </a:r>
            <a:r>
              <a:rPr lang="en-US" sz="800" b="1" dirty="0">
                <a:latin typeface="Helvetica" pitchFamily="2" charset="0"/>
              </a:rPr>
              <a:t>C, </a:t>
            </a:r>
            <a:r>
              <a:rPr lang="en-US" sz="800" dirty="0">
                <a:latin typeface="Helvetica" pitchFamily="2" charset="0"/>
              </a:rPr>
              <a:t>mutation rates, non-synonymous to synonymous </a:t>
            </a:r>
            <a:r>
              <a:rPr lang="en-US" sz="800" i="1" dirty="0">
                <a:latin typeface="Helvetica" pitchFamily="2" charset="0"/>
              </a:rPr>
              <a:t>de novo </a:t>
            </a:r>
            <a:r>
              <a:rPr lang="en-US" sz="800" dirty="0">
                <a:latin typeface="Helvetica" pitchFamily="2" charset="0"/>
              </a:rPr>
              <a:t>mutations in mutation accumulation lines (MA N/S) in H3K4me1 non-marked genes (FALSE) and marked genes (TRUE).</a:t>
            </a:r>
          </a:p>
        </p:txBody>
      </p:sp>
      <p:pic>
        <p:nvPicPr>
          <p:cNvPr id="5" name="Picture 4">
            <a:extLst>
              <a:ext uri="{FF2B5EF4-FFF2-40B4-BE49-F238E27FC236}">
                <a16:creationId xmlns:a16="http://schemas.microsoft.com/office/drawing/2014/main" id="{2F5906E4-CC24-F818-9623-A87C6D2AE166}"/>
              </a:ext>
            </a:extLst>
          </p:cNvPr>
          <p:cNvPicPr>
            <a:picLocks noChangeAspect="1"/>
          </p:cNvPicPr>
          <p:nvPr/>
        </p:nvPicPr>
        <p:blipFill>
          <a:blip r:embed="rId6"/>
          <a:stretch>
            <a:fillRect/>
          </a:stretch>
        </p:blipFill>
        <p:spPr>
          <a:xfrm>
            <a:off x="104801" y="1725624"/>
            <a:ext cx="1729566" cy="1729566"/>
          </a:xfrm>
          <a:prstGeom prst="rect">
            <a:avLst/>
          </a:prstGeom>
        </p:spPr>
      </p:pic>
      <p:pic>
        <p:nvPicPr>
          <p:cNvPr id="6" name="Picture 5">
            <a:extLst>
              <a:ext uri="{FF2B5EF4-FFF2-40B4-BE49-F238E27FC236}">
                <a16:creationId xmlns:a16="http://schemas.microsoft.com/office/drawing/2014/main" id="{674E8826-8F6E-B0C2-78F2-FD3B7A7FFA70}"/>
              </a:ext>
            </a:extLst>
          </p:cNvPr>
          <p:cNvPicPr>
            <a:picLocks noChangeAspect="1"/>
          </p:cNvPicPr>
          <p:nvPr/>
        </p:nvPicPr>
        <p:blipFill>
          <a:blip r:embed="rId7"/>
          <a:stretch>
            <a:fillRect/>
          </a:stretch>
        </p:blipFill>
        <p:spPr>
          <a:xfrm>
            <a:off x="3819495" y="1765085"/>
            <a:ext cx="1704720" cy="1704720"/>
          </a:xfrm>
          <a:prstGeom prst="rect">
            <a:avLst/>
          </a:prstGeom>
        </p:spPr>
      </p:pic>
      <p:sp>
        <p:nvSpPr>
          <p:cNvPr id="8" name="TextBox 7">
            <a:extLst>
              <a:ext uri="{FF2B5EF4-FFF2-40B4-BE49-F238E27FC236}">
                <a16:creationId xmlns:a16="http://schemas.microsoft.com/office/drawing/2014/main" id="{FC98BBCB-EDFD-7113-19F7-A2FE14D06633}"/>
              </a:ext>
            </a:extLst>
          </p:cNvPr>
          <p:cNvSpPr txBox="1"/>
          <p:nvPr/>
        </p:nvSpPr>
        <p:spPr>
          <a:xfrm>
            <a:off x="2655152" y="3387416"/>
            <a:ext cx="838691" cy="215444"/>
          </a:xfrm>
          <a:prstGeom prst="rect">
            <a:avLst/>
          </a:prstGeom>
          <a:noFill/>
        </p:spPr>
        <p:txBody>
          <a:bodyPr wrap="none" rtlCol="0">
            <a:spAutoFit/>
          </a:bodyPr>
          <a:lstStyle/>
          <a:p>
            <a:r>
              <a:rPr lang="en-US" sz="800" dirty="0">
                <a:latin typeface="Helvetica" pitchFamily="2" charset="0"/>
              </a:rPr>
              <a:t>Marked genes</a:t>
            </a:r>
          </a:p>
        </p:txBody>
      </p:sp>
      <p:sp>
        <p:nvSpPr>
          <p:cNvPr id="17" name="TextBox 16">
            <a:extLst>
              <a:ext uri="{FF2B5EF4-FFF2-40B4-BE49-F238E27FC236}">
                <a16:creationId xmlns:a16="http://schemas.microsoft.com/office/drawing/2014/main" id="{11A8862B-AED3-6C14-0FB8-64433E5BEBC4}"/>
              </a:ext>
            </a:extLst>
          </p:cNvPr>
          <p:cNvSpPr txBox="1"/>
          <p:nvPr/>
        </p:nvSpPr>
        <p:spPr>
          <a:xfrm>
            <a:off x="4377307" y="3412601"/>
            <a:ext cx="838691" cy="215444"/>
          </a:xfrm>
          <a:prstGeom prst="rect">
            <a:avLst/>
          </a:prstGeom>
          <a:noFill/>
        </p:spPr>
        <p:txBody>
          <a:bodyPr wrap="none" rtlCol="0">
            <a:spAutoFit/>
          </a:bodyPr>
          <a:lstStyle/>
          <a:p>
            <a:r>
              <a:rPr lang="en-US" sz="800" dirty="0">
                <a:latin typeface="Helvetica" pitchFamily="2" charset="0"/>
              </a:rPr>
              <a:t>Marked genes</a:t>
            </a:r>
          </a:p>
        </p:txBody>
      </p:sp>
      <p:sp>
        <p:nvSpPr>
          <p:cNvPr id="18" name="TextBox 17">
            <a:extLst>
              <a:ext uri="{FF2B5EF4-FFF2-40B4-BE49-F238E27FC236}">
                <a16:creationId xmlns:a16="http://schemas.microsoft.com/office/drawing/2014/main" id="{9F9F859C-1D1B-B054-E294-D0439899F515}"/>
              </a:ext>
            </a:extLst>
          </p:cNvPr>
          <p:cNvSpPr txBox="1"/>
          <p:nvPr/>
        </p:nvSpPr>
        <p:spPr>
          <a:xfrm>
            <a:off x="97224" y="1714769"/>
            <a:ext cx="268022" cy="230832"/>
          </a:xfrm>
          <a:prstGeom prst="rect">
            <a:avLst/>
          </a:prstGeom>
          <a:noFill/>
        </p:spPr>
        <p:txBody>
          <a:bodyPr wrap="none" rtlCol="0">
            <a:spAutoFit/>
          </a:bodyPr>
          <a:lstStyle/>
          <a:p>
            <a:r>
              <a:rPr lang="en-US" sz="900" b="1" dirty="0">
                <a:latin typeface="Helvetica" pitchFamily="2" charset="0"/>
              </a:rPr>
              <a:t>C</a:t>
            </a:r>
          </a:p>
        </p:txBody>
      </p:sp>
      <p:sp>
        <p:nvSpPr>
          <p:cNvPr id="68" name="TextBox 67">
            <a:extLst>
              <a:ext uri="{FF2B5EF4-FFF2-40B4-BE49-F238E27FC236}">
                <a16:creationId xmlns:a16="http://schemas.microsoft.com/office/drawing/2014/main" id="{2080F9F1-1495-D307-8A6C-E72045F04F76}"/>
              </a:ext>
            </a:extLst>
          </p:cNvPr>
          <p:cNvSpPr txBox="1"/>
          <p:nvPr/>
        </p:nvSpPr>
        <p:spPr>
          <a:xfrm>
            <a:off x="757172" y="3365001"/>
            <a:ext cx="838691" cy="215444"/>
          </a:xfrm>
          <a:prstGeom prst="rect">
            <a:avLst/>
          </a:prstGeom>
          <a:noFill/>
        </p:spPr>
        <p:txBody>
          <a:bodyPr wrap="none" rtlCol="0">
            <a:spAutoFit/>
          </a:bodyPr>
          <a:lstStyle/>
          <a:p>
            <a:r>
              <a:rPr lang="en-US" sz="800" dirty="0">
                <a:latin typeface="Helvetica" pitchFamily="2" charset="0"/>
              </a:rPr>
              <a:t>Marked genes</a:t>
            </a:r>
          </a:p>
        </p:txBody>
      </p:sp>
      <p:grpSp>
        <p:nvGrpSpPr>
          <p:cNvPr id="13" name="Group 12">
            <a:extLst>
              <a:ext uri="{FF2B5EF4-FFF2-40B4-BE49-F238E27FC236}">
                <a16:creationId xmlns:a16="http://schemas.microsoft.com/office/drawing/2014/main" id="{0A222EEE-8344-E7B1-165F-3B4002CAA724}"/>
              </a:ext>
            </a:extLst>
          </p:cNvPr>
          <p:cNvGrpSpPr/>
          <p:nvPr/>
        </p:nvGrpSpPr>
        <p:grpSpPr>
          <a:xfrm>
            <a:off x="1992021" y="1753573"/>
            <a:ext cx="1371600" cy="1371600"/>
            <a:chOff x="1992021" y="1753573"/>
            <a:chExt cx="1371600" cy="1371600"/>
          </a:xfrm>
        </p:grpSpPr>
        <p:pic>
          <p:nvPicPr>
            <p:cNvPr id="4" name="Picture 3">
              <a:extLst>
                <a:ext uri="{FF2B5EF4-FFF2-40B4-BE49-F238E27FC236}">
                  <a16:creationId xmlns:a16="http://schemas.microsoft.com/office/drawing/2014/main" id="{F24D24A3-9368-37AA-625D-12BE474CBA20}"/>
                </a:ext>
              </a:extLst>
            </p:cNvPr>
            <p:cNvPicPr>
              <a:picLocks noChangeAspect="1"/>
            </p:cNvPicPr>
            <p:nvPr/>
          </p:nvPicPr>
          <p:blipFill>
            <a:blip r:embed="rId8"/>
            <a:stretch>
              <a:fillRect/>
            </a:stretch>
          </p:blipFill>
          <p:spPr>
            <a:xfrm>
              <a:off x="1992021" y="1753573"/>
              <a:ext cx="1371600" cy="1371600"/>
            </a:xfrm>
            <a:prstGeom prst="rect">
              <a:avLst/>
            </a:prstGeom>
          </p:spPr>
        </p:pic>
        <p:sp>
          <p:nvSpPr>
            <p:cNvPr id="7" name="TextBox 6">
              <a:extLst>
                <a:ext uri="{FF2B5EF4-FFF2-40B4-BE49-F238E27FC236}">
                  <a16:creationId xmlns:a16="http://schemas.microsoft.com/office/drawing/2014/main" id="{34970668-61C6-0EC7-D7B5-FE512381DB29}"/>
                </a:ext>
              </a:extLst>
            </p:cNvPr>
            <p:cNvSpPr txBox="1"/>
            <p:nvPr/>
          </p:nvSpPr>
          <p:spPr>
            <a:xfrm>
              <a:off x="2817950" y="1991453"/>
              <a:ext cx="365806" cy="184666"/>
            </a:xfrm>
            <a:prstGeom prst="rect">
              <a:avLst/>
            </a:prstGeom>
            <a:noFill/>
          </p:spPr>
          <p:txBody>
            <a:bodyPr wrap="none" rtlCol="0">
              <a:spAutoFit/>
            </a:bodyPr>
            <a:lstStyle/>
            <a:p>
              <a:r>
                <a:rPr lang="en-US" sz="600" dirty="0">
                  <a:latin typeface="Helvetica" pitchFamily="2" charset="0"/>
                </a:rPr>
                <a:t>-29%</a:t>
              </a:r>
            </a:p>
          </p:txBody>
        </p:sp>
        <p:sp>
          <p:nvSpPr>
            <p:cNvPr id="9" name="Left Bracket 8">
              <a:extLst>
                <a:ext uri="{FF2B5EF4-FFF2-40B4-BE49-F238E27FC236}">
                  <a16:creationId xmlns:a16="http://schemas.microsoft.com/office/drawing/2014/main" id="{4C836DF9-F10B-4A67-8D6A-C7A7FCDFD768}"/>
                </a:ext>
              </a:extLst>
            </p:cNvPr>
            <p:cNvSpPr/>
            <p:nvPr/>
          </p:nvSpPr>
          <p:spPr>
            <a:xfrm rot="10800000">
              <a:off x="2817951" y="1949486"/>
              <a:ext cx="60566" cy="26860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515030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33B0F2-DDCB-503B-E947-90725F040F5E}"/>
              </a:ext>
            </a:extLst>
          </p:cNvPr>
          <p:cNvPicPr>
            <a:picLocks noChangeAspect="1"/>
          </p:cNvPicPr>
          <p:nvPr/>
        </p:nvPicPr>
        <p:blipFill>
          <a:blip r:embed="rId2"/>
          <a:stretch>
            <a:fillRect/>
          </a:stretch>
        </p:blipFill>
        <p:spPr>
          <a:xfrm>
            <a:off x="1790700" y="692943"/>
            <a:ext cx="1638300" cy="1371600"/>
          </a:xfrm>
          <a:prstGeom prst="rect">
            <a:avLst/>
          </a:prstGeom>
        </p:spPr>
      </p:pic>
      <p:pic>
        <p:nvPicPr>
          <p:cNvPr id="8" name="Picture 7">
            <a:extLst>
              <a:ext uri="{FF2B5EF4-FFF2-40B4-BE49-F238E27FC236}">
                <a16:creationId xmlns:a16="http://schemas.microsoft.com/office/drawing/2014/main" id="{8D759F20-FA87-7E53-D03E-0CC399ED076B}"/>
              </a:ext>
            </a:extLst>
          </p:cNvPr>
          <p:cNvPicPr>
            <a:picLocks noChangeAspect="1"/>
          </p:cNvPicPr>
          <p:nvPr/>
        </p:nvPicPr>
        <p:blipFill>
          <a:blip r:embed="rId3"/>
          <a:stretch>
            <a:fillRect/>
          </a:stretch>
        </p:blipFill>
        <p:spPr>
          <a:xfrm>
            <a:off x="5219700" y="2451376"/>
            <a:ext cx="1638300" cy="1371600"/>
          </a:xfrm>
          <a:prstGeom prst="rect">
            <a:avLst/>
          </a:prstGeom>
        </p:spPr>
      </p:pic>
      <p:pic>
        <p:nvPicPr>
          <p:cNvPr id="9" name="Picture 8">
            <a:extLst>
              <a:ext uri="{FF2B5EF4-FFF2-40B4-BE49-F238E27FC236}">
                <a16:creationId xmlns:a16="http://schemas.microsoft.com/office/drawing/2014/main" id="{0A07580F-67BE-F3B0-D4C5-DEE3D31C1815}"/>
              </a:ext>
            </a:extLst>
          </p:cNvPr>
          <p:cNvPicPr>
            <a:picLocks noChangeAspect="1"/>
          </p:cNvPicPr>
          <p:nvPr/>
        </p:nvPicPr>
        <p:blipFill>
          <a:blip r:embed="rId4"/>
          <a:stretch>
            <a:fillRect/>
          </a:stretch>
        </p:blipFill>
        <p:spPr>
          <a:xfrm>
            <a:off x="3429000" y="692943"/>
            <a:ext cx="1638300" cy="1371600"/>
          </a:xfrm>
          <a:prstGeom prst="rect">
            <a:avLst/>
          </a:prstGeom>
        </p:spPr>
      </p:pic>
      <p:pic>
        <p:nvPicPr>
          <p:cNvPr id="10" name="Picture 9">
            <a:extLst>
              <a:ext uri="{FF2B5EF4-FFF2-40B4-BE49-F238E27FC236}">
                <a16:creationId xmlns:a16="http://schemas.microsoft.com/office/drawing/2014/main" id="{61A1DEC4-C0A7-D3AC-E62D-CFA354C8CF9C}"/>
              </a:ext>
            </a:extLst>
          </p:cNvPr>
          <p:cNvPicPr>
            <a:picLocks noChangeAspect="1"/>
          </p:cNvPicPr>
          <p:nvPr/>
        </p:nvPicPr>
        <p:blipFill>
          <a:blip r:embed="rId5"/>
          <a:stretch>
            <a:fillRect/>
          </a:stretch>
        </p:blipFill>
        <p:spPr>
          <a:xfrm>
            <a:off x="0" y="692943"/>
            <a:ext cx="1638300" cy="1371600"/>
          </a:xfrm>
          <a:prstGeom prst="rect">
            <a:avLst/>
          </a:prstGeom>
        </p:spPr>
      </p:pic>
      <p:sp>
        <p:nvSpPr>
          <p:cNvPr id="11" name="TextBox 10">
            <a:extLst>
              <a:ext uri="{FF2B5EF4-FFF2-40B4-BE49-F238E27FC236}">
                <a16:creationId xmlns:a16="http://schemas.microsoft.com/office/drawing/2014/main" id="{A6E9FDD9-9478-D5A5-7B48-440E36B76433}"/>
              </a:ext>
            </a:extLst>
          </p:cNvPr>
          <p:cNvSpPr txBox="1"/>
          <p:nvPr/>
        </p:nvSpPr>
        <p:spPr>
          <a:xfrm>
            <a:off x="0" y="209725"/>
            <a:ext cx="1328736" cy="461665"/>
          </a:xfrm>
          <a:prstGeom prst="rect">
            <a:avLst/>
          </a:prstGeom>
          <a:noFill/>
        </p:spPr>
        <p:txBody>
          <a:bodyPr wrap="square" rtlCol="0">
            <a:spAutoFit/>
          </a:bodyPr>
          <a:lstStyle/>
          <a:p>
            <a:pPr algn="ctr"/>
            <a:r>
              <a:rPr lang="en-US" sz="800" b="1" dirty="0">
                <a:latin typeface="Helvetica" pitchFamily="2" charset="0"/>
              </a:rPr>
              <a:t>Single variable binomial (logistic) regression</a:t>
            </a:r>
          </a:p>
        </p:txBody>
      </p:sp>
      <p:sp>
        <p:nvSpPr>
          <p:cNvPr id="12" name="TextBox 11">
            <a:extLst>
              <a:ext uri="{FF2B5EF4-FFF2-40B4-BE49-F238E27FC236}">
                <a16:creationId xmlns:a16="http://schemas.microsoft.com/office/drawing/2014/main" id="{77602E97-A601-2018-B5AC-99C5EAF03678}"/>
              </a:ext>
            </a:extLst>
          </p:cNvPr>
          <p:cNvSpPr txBox="1"/>
          <p:nvPr/>
        </p:nvSpPr>
        <p:spPr>
          <a:xfrm>
            <a:off x="1904998" y="206636"/>
            <a:ext cx="1214438" cy="461665"/>
          </a:xfrm>
          <a:prstGeom prst="rect">
            <a:avLst/>
          </a:prstGeom>
          <a:noFill/>
        </p:spPr>
        <p:txBody>
          <a:bodyPr wrap="square" rtlCol="0">
            <a:spAutoFit/>
          </a:bodyPr>
          <a:lstStyle/>
          <a:p>
            <a:pPr algn="ctr"/>
            <a:r>
              <a:rPr lang="en-US" sz="800" b="1" dirty="0">
                <a:latin typeface="Helvetica" pitchFamily="2" charset="0"/>
              </a:rPr>
              <a:t>Multiple regression, binomial with AIC model selection</a:t>
            </a:r>
          </a:p>
        </p:txBody>
      </p:sp>
      <p:sp>
        <p:nvSpPr>
          <p:cNvPr id="13" name="TextBox 12">
            <a:extLst>
              <a:ext uri="{FF2B5EF4-FFF2-40B4-BE49-F238E27FC236}">
                <a16:creationId xmlns:a16="http://schemas.microsoft.com/office/drawing/2014/main" id="{002A254B-30AB-98C8-B219-B79D9312E73E}"/>
              </a:ext>
            </a:extLst>
          </p:cNvPr>
          <p:cNvSpPr txBox="1"/>
          <p:nvPr/>
        </p:nvSpPr>
        <p:spPr>
          <a:xfrm>
            <a:off x="5312569" y="1995718"/>
            <a:ext cx="1214438" cy="461665"/>
          </a:xfrm>
          <a:prstGeom prst="rect">
            <a:avLst/>
          </a:prstGeom>
          <a:noFill/>
        </p:spPr>
        <p:txBody>
          <a:bodyPr wrap="square" rtlCol="0">
            <a:spAutoFit/>
          </a:bodyPr>
          <a:lstStyle/>
          <a:p>
            <a:pPr algn="ctr"/>
            <a:r>
              <a:rPr lang="en-US" sz="800" b="1" dirty="0">
                <a:latin typeface="Helvetica" pitchFamily="2" charset="0"/>
              </a:rPr>
              <a:t>Multiple regression, linear, with AIC model selection</a:t>
            </a:r>
          </a:p>
        </p:txBody>
      </p:sp>
      <p:sp>
        <p:nvSpPr>
          <p:cNvPr id="16" name="TextBox 15">
            <a:extLst>
              <a:ext uri="{FF2B5EF4-FFF2-40B4-BE49-F238E27FC236}">
                <a16:creationId xmlns:a16="http://schemas.microsoft.com/office/drawing/2014/main" id="{2F2479BE-DA0F-433D-03D7-97B69D5A2652}"/>
              </a:ext>
            </a:extLst>
          </p:cNvPr>
          <p:cNvSpPr txBox="1"/>
          <p:nvPr/>
        </p:nvSpPr>
        <p:spPr>
          <a:xfrm>
            <a:off x="3429000" y="332835"/>
            <a:ext cx="1214438" cy="338554"/>
          </a:xfrm>
          <a:prstGeom prst="rect">
            <a:avLst/>
          </a:prstGeom>
          <a:noFill/>
        </p:spPr>
        <p:txBody>
          <a:bodyPr wrap="square" rtlCol="0">
            <a:spAutoFit/>
          </a:bodyPr>
          <a:lstStyle/>
          <a:p>
            <a:pPr algn="ctr"/>
            <a:r>
              <a:rPr lang="en-US" sz="800" b="1" dirty="0">
                <a:latin typeface="Helvetica" pitchFamily="2" charset="0"/>
              </a:rPr>
              <a:t>Multiple regression, Poisson</a:t>
            </a:r>
          </a:p>
        </p:txBody>
      </p:sp>
      <p:sp>
        <p:nvSpPr>
          <p:cNvPr id="17" name="TextBox 16">
            <a:extLst>
              <a:ext uri="{FF2B5EF4-FFF2-40B4-BE49-F238E27FC236}">
                <a16:creationId xmlns:a16="http://schemas.microsoft.com/office/drawing/2014/main" id="{BF62C5E0-0E09-995F-2A3E-5AB31B036290}"/>
              </a:ext>
            </a:extLst>
          </p:cNvPr>
          <p:cNvSpPr txBox="1"/>
          <p:nvPr/>
        </p:nvSpPr>
        <p:spPr>
          <a:xfrm>
            <a:off x="3521869" y="2027127"/>
            <a:ext cx="1214438" cy="461665"/>
          </a:xfrm>
          <a:prstGeom prst="rect">
            <a:avLst/>
          </a:prstGeom>
          <a:noFill/>
        </p:spPr>
        <p:txBody>
          <a:bodyPr wrap="square" rtlCol="0">
            <a:spAutoFit/>
          </a:bodyPr>
          <a:lstStyle/>
          <a:p>
            <a:pPr algn="ctr"/>
            <a:r>
              <a:rPr lang="en-US" sz="800" b="1" dirty="0">
                <a:latin typeface="Helvetica" pitchFamily="2" charset="0"/>
              </a:rPr>
              <a:t>Multiple regression, Poisson, with AIC model selection</a:t>
            </a:r>
          </a:p>
        </p:txBody>
      </p:sp>
      <p:sp>
        <p:nvSpPr>
          <p:cNvPr id="18" name="TextBox 17">
            <a:extLst>
              <a:ext uri="{FF2B5EF4-FFF2-40B4-BE49-F238E27FC236}">
                <a16:creationId xmlns:a16="http://schemas.microsoft.com/office/drawing/2014/main" id="{80AD9ED0-0070-3B20-3097-156B482B455A}"/>
              </a:ext>
            </a:extLst>
          </p:cNvPr>
          <p:cNvSpPr txBox="1"/>
          <p:nvPr/>
        </p:nvSpPr>
        <p:spPr>
          <a:xfrm>
            <a:off x="5312569" y="291571"/>
            <a:ext cx="1214438" cy="338554"/>
          </a:xfrm>
          <a:prstGeom prst="rect">
            <a:avLst/>
          </a:prstGeom>
          <a:noFill/>
        </p:spPr>
        <p:txBody>
          <a:bodyPr wrap="square" rtlCol="0">
            <a:spAutoFit/>
          </a:bodyPr>
          <a:lstStyle/>
          <a:p>
            <a:pPr algn="ctr"/>
            <a:r>
              <a:rPr lang="en-US" sz="800" b="1" dirty="0">
                <a:latin typeface="Helvetica" pitchFamily="2" charset="0"/>
              </a:rPr>
              <a:t>Multiple regression, linear</a:t>
            </a:r>
          </a:p>
        </p:txBody>
      </p:sp>
      <p:pic>
        <p:nvPicPr>
          <p:cNvPr id="19" name="Picture 18">
            <a:extLst>
              <a:ext uri="{FF2B5EF4-FFF2-40B4-BE49-F238E27FC236}">
                <a16:creationId xmlns:a16="http://schemas.microsoft.com/office/drawing/2014/main" id="{8D7A1D28-67AE-B2E2-C1D8-BEA495CAB967}"/>
              </a:ext>
            </a:extLst>
          </p:cNvPr>
          <p:cNvPicPr>
            <a:picLocks noChangeAspect="1"/>
          </p:cNvPicPr>
          <p:nvPr/>
        </p:nvPicPr>
        <p:blipFill>
          <a:blip r:embed="rId6"/>
          <a:stretch>
            <a:fillRect/>
          </a:stretch>
        </p:blipFill>
        <p:spPr>
          <a:xfrm>
            <a:off x="5219700" y="655527"/>
            <a:ext cx="1638300" cy="1371600"/>
          </a:xfrm>
          <a:prstGeom prst="rect">
            <a:avLst/>
          </a:prstGeom>
        </p:spPr>
      </p:pic>
      <p:pic>
        <p:nvPicPr>
          <p:cNvPr id="20" name="Picture 19">
            <a:extLst>
              <a:ext uri="{FF2B5EF4-FFF2-40B4-BE49-F238E27FC236}">
                <a16:creationId xmlns:a16="http://schemas.microsoft.com/office/drawing/2014/main" id="{F5E0AE28-645E-2C6E-24FE-353BBD915F96}"/>
              </a:ext>
            </a:extLst>
          </p:cNvPr>
          <p:cNvPicPr>
            <a:picLocks noChangeAspect="1"/>
          </p:cNvPicPr>
          <p:nvPr/>
        </p:nvPicPr>
        <p:blipFill>
          <a:blip r:embed="rId7"/>
          <a:stretch>
            <a:fillRect/>
          </a:stretch>
        </p:blipFill>
        <p:spPr>
          <a:xfrm>
            <a:off x="3429000" y="2451376"/>
            <a:ext cx="1638300" cy="1371600"/>
          </a:xfrm>
          <a:prstGeom prst="rect">
            <a:avLst/>
          </a:prstGeom>
        </p:spPr>
      </p:pic>
      <p:sp>
        <p:nvSpPr>
          <p:cNvPr id="21" name="TextBox 20">
            <a:extLst>
              <a:ext uri="{FF2B5EF4-FFF2-40B4-BE49-F238E27FC236}">
                <a16:creationId xmlns:a16="http://schemas.microsoft.com/office/drawing/2014/main" id="{6A748D52-14EA-680D-2C02-6BBE0B2B1B4A}"/>
              </a:ext>
            </a:extLst>
          </p:cNvPr>
          <p:cNvSpPr txBox="1"/>
          <p:nvPr/>
        </p:nvSpPr>
        <p:spPr>
          <a:xfrm>
            <a:off x="46433" y="2451376"/>
            <a:ext cx="3183733" cy="338554"/>
          </a:xfrm>
          <a:prstGeom prst="rect">
            <a:avLst/>
          </a:prstGeom>
          <a:noFill/>
        </p:spPr>
        <p:txBody>
          <a:bodyPr wrap="square" rtlCol="0">
            <a:spAutoFit/>
          </a:bodyPr>
          <a:lstStyle/>
          <a:p>
            <a:pPr algn="just"/>
            <a:r>
              <a:rPr lang="en-US" sz="800" b="1" dirty="0">
                <a:latin typeface="Helvetica" pitchFamily="2" charset="0"/>
              </a:rPr>
              <a:t>Figure S4. Supplementary models: Relationships between epigenomic features, mutation and gene bodies. </a:t>
            </a:r>
            <a:endParaRPr lang="en-US" sz="800" dirty="0">
              <a:latin typeface="Helvetica" pitchFamily="2" charset="0"/>
            </a:endParaRPr>
          </a:p>
        </p:txBody>
      </p:sp>
      <p:sp>
        <p:nvSpPr>
          <p:cNvPr id="22" name="TextBox 21">
            <a:extLst>
              <a:ext uri="{FF2B5EF4-FFF2-40B4-BE49-F238E27FC236}">
                <a16:creationId xmlns:a16="http://schemas.microsoft.com/office/drawing/2014/main" id="{6B8B4123-2891-35E5-C4EA-F88251F49CE9}"/>
              </a:ext>
            </a:extLst>
          </p:cNvPr>
          <p:cNvSpPr txBox="1"/>
          <p:nvPr/>
        </p:nvSpPr>
        <p:spPr>
          <a:xfrm>
            <a:off x="664368" y="6757832"/>
            <a:ext cx="4213611" cy="923330"/>
          </a:xfrm>
          <a:prstGeom prst="rect">
            <a:avLst/>
          </a:prstGeom>
          <a:noFill/>
        </p:spPr>
        <p:txBody>
          <a:bodyPr wrap="square" rtlCol="0">
            <a:spAutoFit/>
          </a:bodyPr>
          <a:lstStyle/>
          <a:p>
            <a:r>
              <a:rPr lang="en-US" dirty="0"/>
              <a:t>I simplified and only show the extra modelling approaches for all SBS (instead of all the subsets like non C.T)</a:t>
            </a:r>
          </a:p>
        </p:txBody>
      </p:sp>
    </p:spTree>
    <p:extLst>
      <p:ext uri="{BB962C8B-B14F-4D97-AF65-F5344CB8AC3E}">
        <p14:creationId xmlns:p14="http://schemas.microsoft.com/office/powerpoint/2010/main" val="395449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2E6A014C-D2B5-4FE4-2716-A24802BD0ADC}"/>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194355" y="2067430"/>
            <a:ext cx="1034304" cy="1032126"/>
          </a:xfrm>
          <a:prstGeom prst="rect">
            <a:avLst/>
          </a:prstGeom>
          <a:ln>
            <a:solidFill>
              <a:schemeClr val="tx1"/>
            </a:solidFill>
          </a:ln>
        </p:spPr>
      </p:pic>
      <p:grpSp>
        <p:nvGrpSpPr>
          <p:cNvPr id="139" name="Group 138">
            <a:extLst>
              <a:ext uri="{FF2B5EF4-FFF2-40B4-BE49-F238E27FC236}">
                <a16:creationId xmlns:a16="http://schemas.microsoft.com/office/drawing/2014/main" id="{FCDF2FDE-1989-F81B-9DCF-C0B1898F3AA8}"/>
              </a:ext>
            </a:extLst>
          </p:cNvPr>
          <p:cNvGrpSpPr/>
          <p:nvPr/>
        </p:nvGrpSpPr>
        <p:grpSpPr>
          <a:xfrm>
            <a:off x="1688973" y="6065433"/>
            <a:ext cx="3460232" cy="545717"/>
            <a:chOff x="22304" y="3239681"/>
            <a:chExt cx="3734783" cy="545717"/>
          </a:xfrm>
        </p:grpSpPr>
        <p:sp>
          <p:nvSpPr>
            <p:cNvPr id="26" name="Right Bracket 25">
              <a:extLst>
                <a:ext uri="{FF2B5EF4-FFF2-40B4-BE49-F238E27FC236}">
                  <a16:creationId xmlns:a16="http://schemas.microsoft.com/office/drawing/2014/main" id="{0FFC379F-FBFC-E6FC-5354-DE8BF4E3FE43}"/>
                </a:ext>
              </a:extLst>
            </p:cNvPr>
            <p:cNvSpPr/>
            <p:nvPr/>
          </p:nvSpPr>
          <p:spPr>
            <a:xfrm rot="5400000">
              <a:off x="2222991" y="2180263"/>
              <a:ext cx="45719" cy="2678208"/>
            </a:xfrm>
            <a:prstGeom prst="rightBracket">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Rectangle 27">
              <a:extLst>
                <a:ext uri="{FF2B5EF4-FFF2-40B4-BE49-F238E27FC236}">
                  <a16:creationId xmlns:a16="http://schemas.microsoft.com/office/drawing/2014/main" id="{A5EDF0BF-D560-CCC3-E9ED-4F9E09E3A0ED}"/>
                </a:ext>
              </a:extLst>
            </p:cNvPr>
            <p:cNvSpPr/>
            <p:nvPr/>
          </p:nvSpPr>
          <p:spPr>
            <a:xfrm>
              <a:off x="22304" y="3239681"/>
              <a:ext cx="851515" cy="184666"/>
            </a:xfrm>
            <a:prstGeom prst="rect">
              <a:avLst/>
            </a:prstGeom>
          </p:spPr>
          <p:txBody>
            <a:bodyPr wrap="none">
              <a:spAutoFit/>
            </a:bodyPr>
            <a:lstStyle/>
            <a:p>
              <a:r>
                <a:rPr lang="en-US" sz="600" b="1" i="1" dirty="0">
                  <a:solidFill>
                    <a:schemeClr val="accent6">
                      <a:lumMod val="75000"/>
                    </a:schemeClr>
                  </a:solidFill>
                  <a:latin typeface="Helvetica" pitchFamily="2" charset="0"/>
                </a:rPr>
                <a:t>A. thaliana </a:t>
              </a:r>
              <a:r>
                <a:rPr lang="en-US" sz="600" b="1" dirty="0">
                  <a:solidFill>
                    <a:schemeClr val="accent6">
                      <a:lumMod val="75000"/>
                    </a:schemeClr>
                  </a:solidFill>
                  <a:latin typeface="Helvetica" pitchFamily="2" charset="0"/>
                </a:rPr>
                <a:t>PDS5C</a:t>
              </a:r>
              <a:endParaRPr lang="en-US" sz="600" dirty="0">
                <a:solidFill>
                  <a:schemeClr val="accent6">
                    <a:lumMod val="75000"/>
                  </a:schemeClr>
                </a:solidFill>
                <a:latin typeface="Helvetica" pitchFamily="2" charset="0"/>
              </a:endParaRPr>
            </a:p>
          </p:txBody>
        </p:sp>
        <p:sp>
          <p:nvSpPr>
            <p:cNvPr id="33" name="Snip Same Side Corner Rectangle 32">
              <a:extLst>
                <a:ext uri="{FF2B5EF4-FFF2-40B4-BE49-F238E27FC236}">
                  <a16:creationId xmlns:a16="http://schemas.microsoft.com/office/drawing/2014/main" id="{DB992225-5206-DDDA-8E90-51B085ADC90D}"/>
                </a:ext>
              </a:extLst>
            </p:cNvPr>
            <p:cNvSpPr/>
            <p:nvPr/>
          </p:nvSpPr>
          <p:spPr>
            <a:xfrm rot="5400000">
              <a:off x="2216747" y="1980635"/>
              <a:ext cx="63906" cy="2698226"/>
            </a:xfrm>
            <a:prstGeom prst="snip2SameRect">
              <a:avLst>
                <a:gd name="adj1" fmla="val 50000"/>
                <a:gd name="adj2" fmla="val 0"/>
              </a:avLst>
            </a:prstGeom>
            <a:solidFill>
              <a:srgbClr val="A9D18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Snip Same Side Corner Rectangle 33">
              <a:extLst>
                <a:ext uri="{FF2B5EF4-FFF2-40B4-BE49-F238E27FC236}">
                  <a16:creationId xmlns:a16="http://schemas.microsoft.com/office/drawing/2014/main" id="{C6E96084-C210-BA9C-88BD-7E6B843E0FD1}"/>
                </a:ext>
              </a:extLst>
            </p:cNvPr>
            <p:cNvSpPr/>
            <p:nvPr/>
          </p:nvSpPr>
          <p:spPr>
            <a:xfrm rot="5400000">
              <a:off x="1352433" y="3195568"/>
              <a:ext cx="91949" cy="963308"/>
            </a:xfrm>
            <a:prstGeom prst="snip2SameRect">
              <a:avLst>
                <a:gd name="adj1" fmla="val 50000"/>
                <a:gd name="adj2" fmla="val 0"/>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Snip Same Side Corner Rectangle 34">
              <a:extLst>
                <a:ext uri="{FF2B5EF4-FFF2-40B4-BE49-F238E27FC236}">
                  <a16:creationId xmlns:a16="http://schemas.microsoft.com/office/drawing/2014/main" id="{521F1F48-1FC0-FC64-8000-3155552E807B}"/>
                </a:ext>
              </a:extLst>
            </p:cNvPr>
            <p:cNvSpPr/>
            <p:nvPr/>
          </p:nvSpPr>
          <p:spPr>
            <a:xfrm rot="5400000">
              <a:off x="2738957" y="3502861"/>
              <a:ext cx="90882" cy="341089"/>
            </a:xfrm>
            <a:prstGeom prst="snip2SameRect">
              <a:avLst>
                <a:gd name="adj1" fmla="val 50000"/>
                <a:gd name="adj2" fmla="val 0"/>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98EAA768-33CF-B1D4-F9C0-A24A7A5E99A1}"/>
                </a:ext>
              </a:extLst>
            </p:cNvPr>
            <p:cNvSpPr txBox="1"/>
            <p:nvPr/>
          </p:nvSpPr>
          <p:spPr>
            <a:xfrm>
              <a:off x="3442577" y="3360689"/>
              <a:ext cx="314510" cy="184666"/>
            </a:xfrm>
            <a:prstGeom prst="rect">
              <a:avLst/>
            </a:prstGeom>
            <a:noFill/>
          </p:spPr>
          <p:txBody>
            <a:bodyPr wrap="none" rtlCol="0">
              <a:spAutoFit/>
            </a:bodyPr>
            <a:lstStyle/>
            <a:p>
              <a:r>
                <a:rPr lang="en-US" sz="600" dirty="0">
                  <a:latin typeface="Helvetica" pitchFamily="2" charset="0"/>
                </a:rPr>
                <a:t>873</a:t>
              </a:r>
            </a:p>
          </p:txBody>
        </p:sp>
        <p:sp>
          <p:nvSpPr>
            <p:cNvPr id="38" name="TextBox 37">
              <a:extLst>
                <a:ext uri="{FF2B5EF4-FFF2-40B4-BE49-F238E27FC236}">
                  <a16:creationId xmlns:a16="http://schemas.microsoft.com/office/drawing/2014/main" id="{D2C17361-635D-1181-5988-C67709E3A3AD}"/>
                </a:ext>
              </a:extLst>
            </p:cNvPr>
            <p:cNvSpPr txBox="1"/>
            <p:nvPr/>
          </p:nvSpPr>
          <p:spPr>
            <a:xfrm>
              <a:off x="792772" y="3370869"/>
              <a:ext cx="227948" cy="184666"/>
            </a:xfrm>
            <a:prstGeom prst="rect">
              <a:avLst/>
            </a:prstGeom>
            <a:noFill/>
          </p:spPr>
          <p:txBody>
            <a:bodyPr wrap="none" rtlCol="0">
              <a:spAutoFit/>
            </a:bodyPr>
            <a:lstStyle/>
            <a:p>
              <a:r>
                <a:rPr lang="en-US" sz="600" dirty="0">
                  <a:latin typeface="Helvetica" pitchFamily="2" charset="0"/>
                </a:rPr>
                <a:t>0</a:t>
              </a:r>
            </a:p>
          </p:txBody>
        </p:sp>
        <p:sp>
          <p:nvSpPr>
            <p:cNvPr id="40" name="TextBox 39">
              <a:extLst>
                <a:ext uri="{FF2B5EF4-FFF2-40B4-BE49-F238E27FC236}">
                  <a16:creationId xmlns:a16="http://schemas.microsoft.com/office/drawing/2014/main" id="{CBFAB1CD-C0A2-7EFA-429E-1A264A62724A}"/>
                </a:ext>
              </a:extLst>
            </p:cNvPr>
            <p:cNvSpPr txBox="1"/>
            <p:nvPr/>
          </p:nvSpPr>
          <p:spPr>
            <a:xfrm>
              <a:off x="1837049" y="3600732"/>
              <a:ext cx="631904" cy="184666"/>
            </a:xfrm>
            <a:prstGeom prst="rect">
              <a:avLst/>
            </a:prstGeom>
            <a:noFill/>
          </p:spPr>
          <p:txBody>
            <a:bodyPr wrap="none" rtlCol="0">
              <a:spAutoFit/>
            </a:bodyPr>
            <a:lstStyle/>
            <a:p>
              <a:r>
                <a:rPr lang="en-US" sz="600" dirty="0">
                  <a:latin typeface="Helvetica" pitchFamily="2" charset="0"/>
                </a:rPr>
                <a:t>E=7.38x10</a:t>
              </a:r>
              <a:r>
                <a:rPr lang="en-US" sz="600" baseline="30000" dirty="0">
                  <a:latin typeface="Helvetica" pitchFamily="2" charset="0"/>
                </a:rPr>
                <a:t>-61</a:t>
              </a:r>
              <a:endParaRPr lang="en-US" sz="600" dirty="0">
                <a:latin typeface="Helvetica" pitchFamily="2" charset="0"/>
              </a:endParaRPr>
            </a:p>
          </p:txBody>
        </p:sp>
        <p:sp>
          <p:nvSpPr>
            <p:cNvPr id="41" name="TextBox 40">
              <a:extLst>
                <a:ext uri="{FF2B5EF4-FFF2-40B4-BE49-F238E27FC236}">
                  <a16:creationId xmlns:a16="http://schemas.microsoft.com/office/drawing/2014/main" id="{C254F811-A91A-77E1-78B4-404FE0B8FF16}"/>
                </a:ext>
              </a:extLst>
            </p:cNvPr>
            <p:cNvSpPr txBox="1"/>
            <p:nvPr/>
          </p:nvSpPr>
          <p:spPr>
            <a:xfrm>
              <a:off x="2903565" y="3591006"/>
              <a:ext cx="631904" cy="184666"/>
            </a:xfrm>
            <a:prstGeom prst="rect">
              <a:avLst/>
            </a:prstGeom>
            <a:noFill/>
          </p:spPr>
          <p:txBody>
            <a:bodyPr wrap="none" rtlCol="0">
              <a:spAutoFit/>
            </a:bodyPr>
            <a:lstStyle/>
            <a:p>
              <a:r>
                <a:rPr lang="en-US" sz="600" dirty="0">
                  <a:latin typeface="Helvetica" pitchFamily="2" charset="0"/>
                </a:rPr>
                <a:t>E=7.38x10</a:t>
              </a:r>
              <a:r>
                <a:rPr lang="en-US" sz="600" baseline="30000" dirty="0">
                  <a:latin typeface="Helvetica" pitchFamily="2" charset="0"/>
                </a:rPr>
                <a:t>-61</a:t>
              </a:r>
              <a:endParaRPr lang="en-US" sz="600" dirty="0">
                <a:latin typeface="Helvetica" pitchFamily="2" charset="0"/>
              </a:endParaRPr>
            </a:p>
          </p:txBody>
        </p:sp>
        <p:sp>
          <p:nvSpPr>
            <p:cNvPr id="5" name="TextBox 4">
              <a:extLst>
                <a:ext uri="{FF2B5EF4-FFF2-40B4-BE49-F238E27FC236}">
                  <a16:creationId xmlns:a16="http://schemas.microsoft.com/office/drawing/2014/main" id="{9CBD7FEC-09A9-CAB4-077D-23F19F6BCE16}"/>
                </a:ext>
              </a:extLst>
            </p:cNvPr>
            <p:cNvSpPr txBox="1"/>
            <p:nvPr/>
          </p:nvSpPr>
          <p:spPr>
            <a:xfrm>
              <a:off x="2554501" y="3582985"/>
              <a:ext cx="795480" cy="184666"/>
            </a:xfrm>
            <a:prstGeom prst="rect">
              <a:avLst/>
            </a:prstGeom>
            <a:noFill/>
          </p:spPr>
          <p:txBody>
            <a:bodyPr wrap="square" rtlCol="0">
              <a:spAutoFit/>
            </a:bodyPr>
            <a:lstStyle/>
            <a:p>
              <a:r>
                <a:rPr lang="en-US" sz="600" dirty="0">
                  <a:latin typeface="Helvetica" pitchFamily="2" charset="0"/>
                </a:rPr>
                <a:t>Tudor</a:t>
              </a:r>
            </a:p>
          </p:txBody>
        </p:sp>
        <p:sp>
          <p:nvSpPr>
            <p:cNvPr id="27" name="TextBox 26">
              <a:extLst>
                <a:ext uri="{FF2B5EF4-FFF2-40B4-BE49-F238E27FC236}">
                  <a16:creationId xmlns:a16="http://schemas.microsoft.com/office/drawing/2014/main" id="{B073B769-A9F6-3E1B-8D6C-44F35501D1DA}"/>
                </a:ext>
              </a:extLst>
            </p:cNvPr>
            <p:cNvSpPr txBox="1"/>
            <p:nvPr/>
          </p:nvSpPr>
          <p:spPr>
            <a:xfrm>
              <a:off x="929584" y="3592005"/>
              <a:ext cx="1196959" cy="184666"/>
            </a:xfrm>
            <a:prstGeom prst="rect">
              <a:avLst/>
            </a:prstGeom>
            <a:noFill/>
          </p:spPr>
          <p:txBody>
            <a:bodyPr wrap="square" rtlCol="0">
              <a:spAutoFit/>
            </a:bodyPr>
            <a:lstStyle/>
            <a:p>
              <a:r>
                <a:rPr lang="en-US" sz="600" dirty="0">
                  <a:latin typeface="Helvetica" pitchFamily="2" charset="0"/>
                </a:rPr>
                <a:t>Active domains</a:t>
              </a:r>
            </a:p>
          </p:txBody>
        </p:sp>
        <p:sp>
          <p:nvSpPr>
            <p:cNvPr id="111" name="TextBox 110">
              <a:extLst>
                <a:ext uri="{FF2B5EF4-FFF2-40B4-BE49-F238E27FC236}">
                  <a16:creationId xmlns:a16="http://schemas.microsoft.com/office/drawing/2014/main" id="{32460143-CA8B-AD44-107C-59A64C6D8276}"/>
                </a:ext>
              </a:extLst>
            </p:cNvPr>
            <p:cNvSpPr txBox="1"/>
            <p:nvPr/>
          </p:nvSpPr>
          <p:spPr>
            <a:xfrm>
              <a:off x="91124" y="3587010"/>
              <a:ext cx="1196959" cy="184666"/>
            </a:xfrm>
            <a:prstGeom prst="rect">
              <a:avLst/>
            </a:prstGeom>
            <a:noFill/>
          </p:spPr>
          <p:txBody>
            <a:bodyPr wrap="square" rtlCol="0">
              <a:spAutoFit/>
            </a:bodyPr>
            <a:lstStyle/>
            <a:p>
              <a:r>
                <a:rPr lang="en-US" sz="600" b="1" dirty="0">
                  <a:solidFill>
                    <a:schemeClr val="accent1"/>
                  </a:solidFill>
                  <a:latin typeface="Helvetica" pitchFamily="2" charset="0"/>
                </a:rPr>
                <a:t>LOC_Os04g42320</a:t>
              </a:r>
            </a:p>
          </p:txBody>
        </p:sp>
      </p:grpSp>
      <p:sp>
        <p:nvSpPr>
          <p:cNvPr id="134" name="TextBox 133">
            <a:extLst>
              <a:ext uri="{FF2B5EF4-FFF2-40B4-BE49-F238E27FC236}">
                <a16:creationId xmlns:a16="http://schemas.microsoft.com/office/drawing/2014/main" id="{A8ABF400-A732-76E2-3F36-77A9328CCB81}"/>
              </a:ext>
            </a:extLst>
          </p:cNvPr>
          <p:cNvSpPr txBox="1"/>
          <p:nvPr/>
        </p:nvSpPr>
        <p:spPr>
          <a:xfrm>
            <a:off x="3431097" y="10367"/>
            <a:ext cx="268022" cy="230832"/>
          </a:xfrm>
          <a:prstGeom prst="rect">
            <a:avLst/>
          </a:prstGeom>
          <a:noFill/>
        </p:spPr>
        <p:txBody>
          <a:bodyPr wrap="none" rtlCol="0">
            <a:spAutoFit/>
          </a:bodyPr>
          <a:lstStyle/>
          <a:p>
            <a:r>
              <a:rPr lang="en-US" sz="900" b="1" dirty="0">
                <a:latin typeface="Helvetica" pitchFamily="2" charset="0"/>
              </a:rPr>
              <a:t>B</a:t>
            </a:r>
          </a:p>
        </p:txBody>
      </p:sp>
      <p:sp>
        <p:nvSpPr>
          <p:cNvPr id="142" name="TextBox 141">
            <a:extLst>
              <a:ext uri="{FF2B5EF4-FFF2-40B4-BE49-F238E27FC236}">
                <a16:creationId xmlns:a16="http://schemas.microsoft.com/office/drawing/2014/main" id="{E0C5AC39-B770-95C2-AEC5-2D94DC67A569}"/>
              </a:ext>
            </a:extLst>
          </p:cNvPr>
          <p:cNvSpPr txBox="1"/>
          <p:nvPr/>
        </p:nvSpPr>
        <p:spPr>
          <a:xfrm>
            <a:off x="-33609" y="4119808"/>
            <a:ext cx="6945047" cy="707886"/>
          </a:xfrm>
          <a:prstGeom prst="rect">
            <a:avLst/>
          </a:prstGeom>
          <a:noFill/>
        </p:spPr>
        <p:txBody>
          <a:bodyPr wrap="square" rtlCol="0">
            <a:spAutoFit/>
          </a:bodyPr>
          <a:lstStyle/>
          <a:p>
            <a:pPr algn="just"/>
            <a:r>
              <a:rPr lang="en-US" sz="800" b="1" dirty="0">
                <a:latin typeface="Helvetica" pitchFamily="2" charset="0"/>
              </a:rPr>
              <a:t>Figure S5. Multiple repair pathways with H3K4me1 targeting potential via Tudor domains. A, </a:t>
            </a:r>
            <a:r>
              <a:rPr lang="en-US" sz="800" dirty="0">
                <a:latin typeface="Helvetica" pitchFamily="2" charset="0"/>
              </a:rPr>
              <a:t>Results from </a:t>
            </a:r>
            <a:r>
              <a:rPr lang="en-US" sz="800" dirty="0" err="1">
                <a:latin typeface="Helvetica" pitchFamily="2" charset="0"/>
              </a:rPr>
              <a:t>blastp</a:t>
            </a:r>
            <a:r>
              <a:rPr lang="en-US" sz="800" dirty="0">
                <a:latin typeface="Helvetica" pitchFamily="2" charset="0"/>
              </a:rPr>
              <a:t> of PCDS5C Tudor domain, which has confirmed H3K4me1 binding specificity (</a:t>
            </a:r>
            <a:r>
              <a:rPr lang="en-US" sz="800" dirty="0" err="1">
                <a:latin typeface="Helvetica" pitchFamily="2" charset="0"/>
              </a:rPr>
              <a:t>Niu</a:t>
            </a:r>
            <a:r>
              <a:rPr lang="en-US" sz="800" dirty="0">
                <a:latin typeface="Helvetica" pitchFamily="2" charset="0"/>
              </a:rPr>
              <a:t> et al. 2021) identified 29 genes. Nine of these are annotated as having DNA repair function (significant enrichment by gene ontology analysis). ,</a:t>
            </a:r>
            <a:r>
              <a:rPr lang="en-US" sz="800" b="1" dirty="0">
                <a:latin typeface="Helvetica" pitchFamily="2" charset="0"/>
              </a:rPr>
              <a:t>B</a:t>
            </a:r>
            <a:r>
              <a:rPr lang="en-US" sz="800" dirty="0">
                <a:latin typeface="Helvetica" pitchFamily="2" charset="0"/>
              </a:rPr>
              <a:t>, Domain prediction of </a:t>
            </a:r>
            <a:r>
              <a:rPr lang="en-US" sz="800" i="1" dirty="0">
                <a:latin typeface="Helvetica" pitchFamily="2" charset="0"/>
              </a:rPr>
              <a:t>A. thaliana </a:t>
            </a:r>
            <a:r>
              <a:rPr lang="en-US" sz="800" dirty="0">
                <a:latin typeface="Helvetica" pitchFamily="2" charset="0"/>
              </a:rPr>
              <a:t>and</a:t>
            </a:r>
            <a:r>
              <a:rPr lang="en-US" sz="800" i="1" dirty="0">
                <a:latin typeface="Helvetica" pitchFamily="2" charset="0"/>
              </a:rPr>
              <a:t> O. sativa </a:t>
            </a:r>
            <a:r>
              <a:rPr lang="en-US" sz="800" dirty="0">
                <a:latin typeface="Helvetica" pitchFamily="2" charset="0"/>
              </a:rPr>
              <a:t>putative orthologs of</a:t>
            </a:r>
            <a:r>
              <a:rPr lang="en-US" sz="800" i="1" dirty="0">
                <a:latin typeface="Helvetica" pitchFamily="2" charset="0"/>
              </a:rPr>
              <a:t> </a:t>
            </a:r>
            <a:r>
              <a:rPr lang="en-US" sz="800" dirty="0">
                <a:latin typeface="Helvetica" pitchFamily="2" charset="0"/>
              </a:rPr>
              <a:t>PDS5C and MSH6 genes. </a:t>
            </a:r>
            <a:r>
              <a:rPr lang="en-US" sz="800" b="1" dirty="0">
                <a:latin typeface="Helvetica" pitchFamily="2" charset="0"/>
              </a:rPr>
              <a:t>C-D</a:t>
            </a:r>
            <a:r>
              <a:rPr lang="en-US" sz="800" dirty="0">
                <a:latin typeface="Helvetica" pitchFamily="2" charset="0"/>
              </a:rPr>
              <a:t>, Structure of PDS5C and MSH6 protein from Alphafold2 indicates Tudor domain is tethered to active domains structure in putative </a:t>
            </a:r>
            <a:r>
              <a:rPr lang="en-US" sz="800" i="1" dirty="0">
                <a:latin typeface="Helvetica" pitchFamily="2" charset="0"/>
              </a:rPr>
              <a:t>O. sativa</a:t>
            </a:r>
            <a:r>
              <a:rPr lang="en-US" sz="800" dirty="0">
                <a:latin typeface="Helvetica" pitchFamily="2" charset="0"/>
              </a:rPr>
              <a:t> orthologs. </a:t>
            </a:r>
          </a:p>
        </p:txBody>
      </p:sp>
      <p:grpSp>
        <p:nvGrpSpPr>
          <p:cNvPr id="32" name="Group 31">
            <a:extLst>
              <a:ext uri="{FF2B5EF4-FFF2-40B4-BE49-F238E27FC236}">
                <a16:creationId xmlns:a16="http://schemas.microsoft.com/office/drawing/2014/main" id="{2781F6E5-C38F-8872-B1BA-A8CE0CAA20B3}"/>
              </a:ext>
            </a:extLst>
          </p:cNvPr>
          <p:cNvGrpSpPr/>
          <p:nvPr/>
        </p:nvGrpSpPr>
        <p:grpSpPr>
          <a:xfrm>
            <a:off x="-33609" y="2144199"/>
            <a:ext cx="1702588" cy="1484815"/>
            <a:chOff x="3375157" y="1386642"/>
            <a:chExt cx="2240104" cy="1953579"/>
          </a:xfrm>
        </p:grpSpPr>
        <p:pic>
          <p:nvPicPr>
            <p:cNvPr id="25" name="Picture 24">
              <a:extLst>
                <a:ext uri="{FF2B5EF4-FFF2-40B4-BE49-F238E27FC236}">
                  <a16:creationId xmlns:a16="http://schemas.microsoft.com/office/drawing/2014/main" id="{F29B5547-84CF-7AA7-14FF-EC81DD5BD0D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375157" y="1386642"/>
              <a:ext cx="2240104" cy="1953579"/>
            </a:xfrm>
            <a:prstGeom prst="rect">
              <a:avLst/>
            </a:prstGeom>
          </p:spPr>
        </p:pic>
        <p:sp>
          <p:nvSpPr>
            <p:cNvPr id="121" name="Oval 120">
              <a:extLst>
                <a:ext uri="{FF2B5EF4-FFF2-40B4-BE49-F238E27FC236}">
                  <a16:creationId xmlns:a16="http://schemas.microsoft.com/office/drawing/2014/main" id="{A8F86C14-9D8D-7925-D7D4-2065E98CF8C2}"/>
                </a:ext>
              </a:extLst>
            </p:cNvPr>
            <p:cNvSpPr/>
            <p:nvPr/>
          </p:nvSpPr>
          <p:spPr>
            <a:xfrm>
              <a:off x="4616687" y="2473920"/>
              <a:ext cx="338368" cy="345558"/>
            </a:xfrm>
            <a:prstGeom prst="ellipse">
              <a:avLst/>
            </a:prstGeom>
            <a:solidFill>
              <a:schemeClr val="accent6">
                <a:lumMod val="60000"/>
                <a:lumOff val="40000"/>
                <a:alpha val="3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6" name="TextBox 135">
            <a:extLst>
              <a:ext uri="{FF2B5EF4-FFF2-40B4-BE49-F238E27FC236}">
                <a16:creationId xmlns:a16="http://schemas.microsoft.com/office/drawing/2014/main" id="{084B1AA9-AE77-0182-78D4-D77375C961AE}"/>
              </a:ext>
            </a:extLst>
          </p:cNvPr>
          <p:cNvSpPr txBox="1"/>
          <p:nvPr/>
        </p:nvSpPr>
        <p:spPr>
          <a:xfrm>
            <a:off x="354690" y="1922287"/>
            <a:ext cx="1659296" cy="276999"/>
          </a:xfrm>
          <a:prstGeom prst="rect">
            <a:avLst/>
          </a:prstGeom>
          <a:noFill/>
        </p:spPr>
        <p:txBody>
          <a:bodyPr wrap="square" rtlCol="0">
            <a:spAutoFit/>
          </a:bodyPr>
          <a:lstStyle/>
          <a:p>
            <a:pPr algn="ctr"/>
            <a:r>
              <a:rPr lang="en-US" sz="600" b="1" dirty="0">
                <a:latin typeface="Helvetica" pitchFamily="2" charset="0"/>
              </a:rPr>
              <a:t>OsPDS5 (LOC_Os04g42320)</a:t>
            </a:r>
          </a:p>
          <a:p>
            <a:pPr algn="ctr"/>
            <a:r>
              <a:rPr lang="en-US" sz="600" b="1" dirty="0">
                <a:latin typeface="Helvetica" pitchFamily="2" charset="0"/>
              </a:rPr>
              <a:t> </a:t>
            </a:r>
          </a:p>
        </p:txBody>
      </p:sp>
      <p:sp>
        <p:nvSpPr>
          <p:cNvPr id="120" name="TextBox 119">
            <a:extLst>
              <a:ext uri="{FF2B5EF4-FFF2-40B4-BE49-F238E27FC236}">
                <a16:creationId xmlns:a16="http://schemas.microsoft.com/office/drawing/2014/main" id="{C4EF162B-5012-77A8-812E-B301351088FD}"/>
              </a:ext>
            </a:extLst>
          </p:cNvPr>
          <p:cNvSpPr txBox="1"/>
          <p:nvPr/>
        </p:nvSpPr>
        <p:spPr>
          <a:xfrm>
            <a:off x="1032417" y="3358312"/>
            <a:ext cx="750882" cy="184666"/>
          </a:xfrm>
          <a:prstGeom prst="rect">
            <a:avLst/>
          </a:prstGeom>
          <a:noFill/>
        </p:spPr>
        <p:txBody>
          <a:bodyPr wrap="square" rtlCol="0">
            <a:spAutoFit/>
          </a:bodyPr>
          <a:lstStyle/>
          <a:p>
            <a:r>
              <a:rPr lang="en-US" sz="600" b="1" dirty="0">
                <a:latin typeface="Helvetica" pitchFamily="2" charset="0"/>
              </a:rPr>
              <a:t>Tudor</a:t>
            </a:r>
          </a:p>
        </p:txBody>
      </p:sp>
      <p:grpSp>
        <p:nvGrpSpPr>
          <p:cNvPr id="52" name="Group 51">
            <a:extLst>
              <a:ext uri="{FF2B5EF4-FFF2-40B4-BE49-F238E27FC236}">
                <a16:creationId xmlns:a16="http://schemas.microsoft.com/office/drawing/2014/main" id="{02D5B234-1580-4291-BD27-CB36D68DF281}"/>
              </a:ext>
            </a:extLst>
          </p:cNvPr>
          <p:cNvGrpSpPr/>
          <p:nvPr/>
        </p:nvGrpSpPr>
        <p:grpSpPr>
          <a:xfrm>
            <a:off x="1863044" y="2061155"/>
            <a:ext cx="1486440" cy="1682732"/>
            <a:chOff x="5099926" y="1580581"/>
            <a:chExt cx="1486440" cy="1682732"/>
          </a:xfrm>
        </p:grpSpPr>
        <p:grpSp>
          <p:nvGrpSpPr>
            <p:cNvPr id="143" name="Group 142">
              <a:extLst>
                <a:ext uri="{FF2B5EF4-FFF2-40B4-BE49-F238E27FC236}">
                  <a16:creationId xmlns:a16="http://schemas.microsoft.com/office/drawing/2014/main" id="{D27C27DF-1399-FD8E-41CD-F8058DCC41B8}"/>
                </a:ext>
              </a:extLst>
            </p:cNvPr>
            <p:cNvGrpSpPr/>
            <p:nvPr/>
          </p:nvGrpSpPr>
          <p:grpSpPr>
            <a:xfrm>
              <a:off x="5099926" y="1580581"/>
              <a:ext cx="1486440" cy="1682732"/>
              <a:chOff x="2125898" y="1344830"/>
              <a:chExt cx="1268061" cy="1435515"/>
            </a:xfrm>
          </p:grpSpPr>
          <p:sp>
            <p:nvSpPr>
              <p:cNvPr id="145" name="Rectangle 144">
                <a:extLst>
                  <a:ext uri="{FF2B5EF4-FFF2-40B4-BE49-F238E27FC236}">
                    <a16:creationId xmlns:a16="http://schemas.microsoft.com/office/drawing/2014/main" id="{7A1CC05D-AE6C-DD0A-74A1-9EE03C9A0D90}"/>
                  </a:ext>
                </a:extLst>
              </p:cNvPr>
              <p:cNvSpPr/>
              <p:nvPr/>
            </p:nvSpPr>
            <p:spPr>
              <a:xfrm rot="5400000">
                <a:off x="2734651" y="1987264"/>
                <a:ext cx="109730"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4CE997E4-8D8D-A9FF-0951-6937992F03F9}"/>
                  </a:ext>
                </a:extLst>
              </p:cNvPr>
              <p:cNvSpPr/>
              <p:nvPr/>
            </p:nvSpPr>
            <p:spPr>
              <a:xfrm rot="5400000">
                <a:off x="2774303" y="1774644"/>
                <a:ext cx="151024"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430C270D-8B82-2F30-920C-6FAE9BCA691E}"/>
                  </a:ext>
                </a:extLst>
              </p:cNvPr>
              <p:cNvSpPr/>
              <p:nvPr/>
            </p:nvSpPr>
            <p:spPr>
              <a:xfrm>
                <a:off x="2187762" y="1344830"/>
                <a:ext cx="201304"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Box 148">
                <a:extLst>
                  <a:ext uri="{FF2B5EF4-FFF2-40B4-BE49-F238E27FC236}">
                    <a16:creationId xmlns:a16="http://schemas.microsoft.com/office/drawing/2014/main" id="{88507928-EBFB-BFF7-8778-330E7D3DCE8B}"/>
                  </a:ext>
                </a:extLst>
              </p:cNvPr>
              <p:cNvSpPr txBox="1"/>
              <p:nvPr/>
            </p:nvSpPr>
            <p:spPr>
              <a:xfrm>
                <a:off x="2199060" y="1737779"/>
                <a:ext cx="314510" cy="184666"/>
              </a:xfrm>
              <a:prstGeom prst="rect">
                <a:avLst/>
              </a:prstGeom>
              <a:noFill/>
            </p:spPr>
            <p:txBody>
              <a:bodyPr wrap="none" rtlCol="0">
                <a:spAutoFit/>
              </a:bodyPr>
              <a:lstStyle/>
              <a:p>
                <a:r>
                  <a:rPr lang="en-US" sz="600" dirty="0">
                    <a:latin typeface="Helvetica" pitchFamily="2" charset="0"/>
                  </a:rPr>
                  <a:t>400</a:t>
                </a:r>
              </a:p>
            </p:txBody>
          </p:sp>
          <p:sp>
            <p:nvSpPr>
              <p:cNvPr id="150" name="TextBox 149">
                <a:extLst>
                  <a:ext uri="{FF2B5EF4-FFF2-40B4-BE49-F238E27FC236}">
                    <a16:creationId xmlns:a16="http://schemas.microsoft.com/office/drawing/2014/main" id="{7DCB42A5-B927-8302-8477-CC881BEBA51D}"/>
                  </a:ext>
                </a:extLst>
              </p:cNvPr>
              <p:cNvSpPr txBox="1"/>
              <p:nvPr/>
            </p:nvSpPr>
            <p:spPr>
              <a:xfrm>
                <a:off x="2190206" y="2115235"/>
                <a:ext cx="314510" cy="184666"/>
              </a:xfrm>
              <a:prstGeom prst="rect">
                <a:avLst/>
              </a:prstGeom>
              <a:noFill/>
            </p:spPr>
            <p:txBody>
              <a:bodyPr wrap="none" rtlCol="0">
                <a:spAutoFit/>
              </a:bodyPr>
              <a:lstStyle/>
              <a:p>
                <a:r>
                  <a:rPr lang="en-US" sz="600" dirty="0">
                    <a:latin typeface="Helvetica" pitchFamily="2" charset="0"/>
                  </a:rPr>
                  <a:t>800</a:t>
                </a:r>
              </a:p>
            </p:txBody>
          </p:sp>
          <p:sp>
            <p:nvSpPr>
              <p:cNvPr id="151" name="TextBox 150">
                <a:extLst>
                  <a:ext uri="{FF2B5EF4-FFF2-40B4-BE49-F238E27FC236}">
                    <a16:creationId xmlns:a16="http://schemas.microsoft.com/office/drawing/2014/main" id="{A460BF0F-8979-464B-9B32-F447610366AE}"/>
                  </a:ext>
                </a:extLst>
              </p:cNvPr>
              <p:cNvSpPr txBox="1"/>
              <p:nvPr/>
            </p:nvSpPr>
            <p:spPr>
              <a:xfrm>
                <a:off x="2245372" y="1362280"/>
                <a:ext cx="227948" cy="184666"/>
              </a:xfrm>
              <a:prstGeom prst="rect">
                <a:avLst/>
              </a:prstGeom>
              <a:noFill/>
            </p:spPr>
            <p:txBody>
              <a:bodyPr wrap="none" rtlCol="0">
                <a:spAutoFit/>
              </a:bodyPr>
              <a:lstStyle/>
              <a:p>
                <a:r>
                  <a:rPr lang="en-US" sz="600" dirty="0">
                    <a:latin typeface="Helvetica" pitchFamily="2" charset="0"/>
                  </a:rPr>
                  <a:t>0</a:t>
                </a:r>
              </a:p>
            </p:txBody>
          </p:sp>
          <p:sp>
            <p:nvSpPr>
              <p:cNvPr id="152" name="TextBox 151">
                <a:extLst>
                  <a:ext uri="{FF2B5EF4-FFF2-40B4-BE49-F238E27FC236}">
                    <a16:creationId xmlns:a16="http://schemas.microsoft.com/office/drawing/2014/main" id="{E2197DFC-4668-5384-57D9-615549ED9E85}"/>
                  </a:ext>
                </a:extLst>
              </p:cNvPr>
              <p:cNvSpPr txBox="1"/>
              <p:nvPr/>
            </p:nvSpPr>
            <p:spPr>
              <a:xfrm>
                <a:off x="2654712" y="2213040"/>
                <a:ext cx="314510" cy="184666"/>
              </a:xfrm>
              <a:prstGeom prst="rect">
                <a:avLst/>
              </a:prstGeom>
              <a:noFill/>
            </p:spPr>
            <p:txBody>
              <a:bodyPr wrap="none" rtlCol="0">
                <a:spAutoFit/>
              </a:bodyPr>
              <a:lstStyle/>
              <a:p>
                <a:r>
                  <a:rPr lang="en-US" sz="600" dirty="0">
                    <a:latin typeface="Helvetica" pitchFamily="2" charset="0"/>
                  </a:rPr>
                  <a:t>400</a:t>
                </a:r>
              </a:p>
            </p:txBody>
          </p:sp>
          <p:sp>
            <p:nvSpPr>
              <p:cNvPr id="153" name="TextBox 152">
                <a:extLst>
                  <a:ext uri="{FF2B5EF4-FFF2-40B4-BE49-F238E27FC236}">
                    <a16:creationId xmlns:a16="http://schemas.microsoft.com/office/drawing/2014/main" id="{537125E5-C3C5-4E31-6852-B280170EE286}"/>
                  </a:ext>
                </a:extLst>
              </p:cNvPr>
              <p:cNvSpPr txBox="1"/>
              <p:nvPr/>
            </p:nvSpPr>
            <p:spPr>
              <a:xfrm>
                <a:off x="3074678" y="2220134"/>
                <a:ext cx="314510" cy="184666"/>
              </a:xfrm>
              <a:prstGeom prst="rect">
                <a:avLst/>
              </a:prstGeom>
              <a:noFill/>
            </p:spPr>
            <p:txBody>
              <a:bodyPr wrap="none" rtlCol="0">
                <a:spAutoFit/>
              </a:bodyPr>
              <a:lstStyle/>
              <a:p>
                <a:r>
                  <a:rPr lang="en-US" sz="600" dirty="0">
                    <a:latin typeface="Helvetica" pitchFamily="2" charset="0"/>
                  </a:rPr>
                  <a:t>800</a:t>
                </a:r>
              </a:p>
            </p:txBody>
          </p:sp>
          <p:sp>
            <p:nvSpPr>
              <p:cNvPr id="154" name="TextBox 153">
                <a:extLst>
                  <a:ext uri="{FF2B5EF4-FFF2-40B4-BE49-F238E27FC236}">
                    <a16:creationId xmlns:a16="http://schemas.microsoft.com/office/drawing/2014/main" id="{76E5FC74-1785-3A17-9866-44C1D15441D4}"/>
                  </a:ext>
                </a:extLst>
              </p:cNvPr>
              <p:cNvSpPr txBox="1"/>
              <p:nvPr/>
            </p:nvSpPr>
            <p:spPr>
              <a:xfrm>
                <a:off x="2319554" y="2220518"/>
                <a:ext cx="227948" cy="184666"/>
              </a:xfrm>
              <a:prstGeom prst="rect">
                <a:avLst/>
              </a:prstGeom>
              <a:noFill/>
            </p:spPr>
            <p:txBody>
              <a:bodyPr wrap="none" rtlCol="0">
                <a:spAutoFit/>
              </a:bodyPr>
              <a:lstStyle/>
              <a:p>
                <a:r>
                  <a:rPr lang="en-US" sz="600" dirty="0">
                    <a:latin typeface="Helvetica" pitchFamily="2" charset="0"/>
                  </a:rPr>
                  <a:t>0</a:t>
                </a:r>
              </a:p>
            </p:txBody>
          </p:sp>
          <p:sp>
            <p:nvSpPr>
              <p:cNvPr id="155" name="TextBox 154">
                <a:extLst>
                  <a:ext uri="{FF2B5EF4-FFF2-40B4-BE49-F238E27FC236}">
                    <a16:creationId xmlns:a16="http://schemas.microsoft.com/office/drawing/2014/main" id="{8CA4D629-F2D7-35D9-B52D-08FBA8B150D0}"/>
                  </a:ext>
                </a:extLst>
              </p:cNvPr>
              <p:cNvSpPr txBox="1"/>
              <p:nvPr/>
            </p:nvSpPr>
            <p:spPr>
              <a:xfrm rot="16200000">
                <a:off x="1858196" y="1668849"/>
                <a:ext cx="720069" cy="184666"/>
              </a:xfrm>
              <a:prstGeom prst="rect">
                <a:avLst/>
              </a:prstGeom>
              <a:noFill/>
            </p:spPr>
            <p:txBody>
              <a:bodyPr wrap="none" rtlCol="0">
                <a:spAutoFit/>
              </a:bodyPr>
              <a:lstStyle/>
              <a:p>
                <a:r>
                  <a:rPr lang="en-US" sz="600" dirty="0">
                    <a:latin typeface="Helvetica" pitchFamily="2" charset="0"/>
                  </a:rPr>
                  <a:t>Aligned residue</a:t>
                </a:r>
              </a:p>
            </p:txBody>
          </p:sp>
          <p:sp>
            <p:nvSpPr>
              <p:cNvPr id="156" name="TextBox 155">
                <a:extLst>
                  <a:ext uri="{FF2B5EF4-FFF2-40B4-BE49-F238E27FC236}">
                    <a16:creationId xmlns:a16="http://schemas.microsoft.com/office/drawing/2014/main" id="{7B30497E-7548-D9BC-549C-EC9B3665D860}"/>
                  </a:ext>
                </a:extLst>
              </p:cNvPr>
              <p:cNvSpPr txBox="1"/>
              <p:nvPr/>
            </p:nvSpPr>
            <p:spPr>
              <a:xfrm>
                <a:off x="2441430" y="2301863"/>
                <a:ext cx="705642" cy="184666"/>
              </a:xfrm>
              <a:prstGeom prst="rect">
                <a:avLst/>
              </a:prstGeom>
              <a:noFill/>
            </p:spPr>
            <p:txBody>
              <a:bodyPr wrap="none" rtlCol="0">
                <a:spAutoFit/>
              </a:bodyPr>
              <a:lstStyle/>
              <a:p>
                <a:r>
                  <a:rPr lang="en-US" sz="600" dirty="0">
                    <a:latin typeface="Helvetica" pitchFamily="2" charset="0"/>
                  </a:rPr>
                  <a:t>Scored residue</a:t>
                </a:r>
              </a:p>
            </p:txBody>
          </p:sp>
          <p:sp>
            <p:nvSpPr>
              <p:cNvPr id="157" name="TextBox 156">
                <a:extLst>
                  <a:ext uri="{FF2B5EF4-FFF2-40B4-BE49-F238E27FC236}">
                    <a16:creationId xmlns:a16="http://schemas.microsoft.com/office/drawing/2014/main" id="{11FDF1FA-08EE-AD06-AFB6-FC6D7B66292C}"/>
                  </a:ext>
                </a:extLst>
              </p:cNvPr>
              <p:cNvSpPr txBox="1"/>
              <p:nvPr/>
            </p:nvSpPr>
            <p:spPr>
              <a:xfrm>
                <a:off x="2303294" y="2433133"/>
                <a:ext cx="227948" cy="184666"/>
              </a:xfrm>
              <a:prstGeom prst="rect">
                <a:avLst/>
              </a:prstGeom>
              <a:noFill/>
            </p:spPr>
            <p:txBody>
              <a:bodyPr wrap="none" rtlCol="0">
                <a:spAutoFit/>
              </a:bodyPr>
              <a:lstStyle/>
              <a:p>
                <a:r>
                  <a:rPr lang="en-US" sz="600" dirty="0">
                    <a:latin typeface="Helvetica" pitchFamily="2" charset="0"/>
                  </a:rPr>
                  <a:t>0</a:t>
                </a:r>
              </a:p>
            </p:txBody>
          </p:sp>
          <p:sp>
            <p:nvSpPr>
              <p:cNvPr id="158" name="TextBox 157">
                <a:extLst>
                  <a:ext uri="{FF2B5EF4-FFF2-40B4-BE49-F238E27FC236}">
                    <a16:creationId xmlns:a16="http://schemas.microsoft.com/office/drawing/2014/main" id="{5BD0D46F-7BE8-AD74-4AA0-4F91BF1500FD}"/>
                  </a:ext>
                </a:extLst>
              </p:cNvPr>
              <p:cNvSpPr txBox="1"/>
              <p:nvPr/>
            </p:nvSpPr>
            <p:spPr>
              <a:xfrm>
                <a:off x="2667132" y="2431173"/>
                <a:ext cx="271228" cy="184666"/>
              </a:xfrm>
              <a:prstGeom prst="rect">
                <a:avLst/>
              </a:prstGeom>
              <a:noFill/>
            </p:spPr>
            <p:txBody>
              <a:bodyPr wrap="none" rtlCol="0">
                <a:spAutoFit/>
              </a:bodyPr>
              <a:lstStyle/>
              <a:p>
                <a:r>
                  <a:rPr lang="en-US" sz="600" dirty="0">
                    <a:latin typeface="Helvetica" pitchFamily="2" charset="0"/>
                  </a:rPr>
                  <a:t>15</a:t>
                </a:r>
              </a:p>
            </p:txBody>
          </p:sp>
          <p:sp>
            <p:nvSpPr>
              <p:cNvPr id="159" name="TextBox 158">
                <a:extLst>
                  <a:ext uri="{FF2B5EF4-FFF2-40B4-BE49-F238E27FC236}">
                    <a16:creationId xmlns:a16="http://schemas.microsoft.com/office/drawing/2014/main" id="{8492E45B-44C0-0382-8950-20EDB11B5EF8}"/>
                  </a:ext>
                </a:extLst>
              </p:cNvPr>
              <p:cNvSpPr txBox="1"/>
              <p:nvPr/>
            </p:nvSpPr>
            <p:spPr>
              <a:xfrm>
                <a:off x="3044319" y="2439036"/>
                <a:ext cx="271228" cy="184666"/>
              </a:xfrm>
              <a:prstGeom prst="rect">
                <a:avLst/>
              </a:prstGeom>
              <a:noFill/>
            </p:spPr>
            <p:txBody>
              <a:bodyPr wrap="none" rtlCol="0">
                <a:spAutoFit/>
              </a:bodyPr>
              <a:lstStyle/>
              <a:p>
                <a:r>
                  <a:rPr lang="en-US" sz="600" dirty="0">
                    <a:latin typeface="Helvetica" pitchFamily="2" charset="0"/>
                  </a:rPr>
                  <a:t>30</a:t>
                </a:r>
              </a:p>
            </p:txBody>
          </p:sp>
          <p:sp>
            <p:nvSpPr>
              <p:cNvPr id="160" name="TextBox 159">
                <a:extLst>
                  <a:ext uri="{FF2B5EF4-FFF2-40B4-BE49-F238E27FC236}">
                    <a16:creationId xmlns:a16="http://schemas.microsoft.com/office/drawing/2014/main" id="{DA405574-DB93-8182-041F-7E57E829621F}"/>
                  </a:ext>
                </a:extLst>
              </p:cNvPr>
              <p:cNvSpPr txBox="1"/>
              <p:nvPr/>
            </p:nvSpPr>
            <p:spPr>
              <a:xfrm>
                <a:off x="2314820" y="2503346"/>
                <a:ext cx="979755" cy="276999"/>
              </a:xfrm>
              <a:prstGeom prst="rect">
                <a:avLst/>
              </a:prstGeom>
              <a:noFill/>
            </p:spPr>
            <p:txBody>
              <a:bodyPr wrap="none" rtlCol="0">
                <a:spAutoFit/>
              </a:bodyPr>
              <a:lstStyle/>
              <a:p>
                <a:pPr algn="ctr"/>
                <a:r>
                  <a:rPr lang="en-US" sz="600" dirty="0">
                    <a:latin typeface="Helvetica" pitchFamily="2" charset="0"/>
                  </a:rPr>
                  <a:t>Expected position error</a:t>
                </a:r>
              </a:p>
              <a:p>
                <a:pPr algn="ctr"/>
                <a:r>
                  <a:rPr lang="en-US" sz="600" dirty="0">
                    <a:latin typeface="Helvetica" pitchFamily="2" charset="0"/>
                  </a:rPr>
                  <a:t>(Ångströms)</a:t>
                </a:r>
              </a:p>
            </p:txBody>
          </p:sp>
        </p:grpSp>
        <p:pic>
          <p:nvPicPr>
            <p:cNvPr id="51" name="Picture 50">
              <a:extLst>
                <a:ext uri="{FF2B5EF4-FFF2-40B4-BE49-F238E27FC236}">
                  <a16:creationId xmlns:a16="http://schemas.microsoft.com/office/drawing/2014/main" id="{A00B28E8-B703-21CE-8406-30D7EA7A962D}"/>
                </a:ext>
              </a:extLst>
            </p:cNvPr>
            <p:cNvPicPr>
              <a:picLocks noChangeAspect="1"/>
            </p:cNvPicPr>
            <p:nvPr/>
          </p:nvPicPr>
          <p:blipFill rotWithShape="1">
            <a:blip r:embed="rId6"/>
            <a:srcRect l="82977" r="13496"/>
            <a:stretch/>
          </p:blipFill>
          <p:spPr>
            <a:xfrm rot="5400000">
              <a:off x="5812990" y="2317562"/>
              <a:ext cx="45719" cy="1085546"/>
            </a:xfrm>
            <a:prstGeom prst="rect">
              <a:avLst/>
            </a:prstGeom>
          </p:spPr>
        </p:pic>
      </p:grpSp>
      <p:sp>
        <p:nvSpPr>
          <p:cNvPr id="137" name="TextBox 136">
            <a:extLst>
              <a:ext uri="{FF2B5EF4-FFF2-40B4-BE49-F238E27FC236}">
                <a16:creationId xmlns:a16="http://schemas.microsoft.com/office/drawing/2014/main" id="{1148A8C6-97C0-360B-B8DD-24F45CC30489}"/>
              </a:ext>
            </a:extLst>
          </p:cNvPr>
          <p:cNvSpPr txBox="1"/>
          <p:nvPr/>
        </p:nvSpPr>
        <p:spPr>
          <a:xfrm>
            <a:off x="2519816" y="2819797"/>
            <a:ext cx="216406" cy="92333"/>
          </a:xfrm>
          <a:prstGeom prst="rect">
            <a:avLst/>
          </a:prstGeom>
          <a:noFill/>
          <a:ln>
            <a:noFill/>
          </a:ln>
        </p:spPr>
        <p:txBody>
          <a:bodyPr wrap="none" lIns="0" tIns="0" rIns="0" bIns="0" rtlCol="0">
            <a:spAutoFit/>
          </a:bodyPr>
          <a:lstStyle/>
          <a:p>
            <a:r>
              <a:rPr lang="en-US" sz="600" b="1" dirty="0">
                <a:latin typeface="Helvetica" pitchFamily="2" charset="0"/>
              </a:rPr>
              <a:t>Tudor</a:t>
            </a:r>
          </a:p>
        </p:txBody>
      </p:sp>
      <p:cxnSp>
        <p:nvCxnSpPr>
          <p:cNvPr id="138" name="Straight Arrow Connector 137">
            <a:extLst>
              <a:ext uri="{FF2B5EF4-FFF2-40B4-BE49-F238E27FC236}">
                <a16:creationId xmlns:a16="http://schemas.microsoft.com/office/drawing/2014/main" id="{54D05EFB-6089-07B0-91F8-AE260F9BD37B}"/>
              </a:ext>
            </a:extLst>
          </p:cNvPr>
          <p:cNvCxnSpPr>
            <a:cxnSpLocks/>
          </p:cNvCxnSpPr>
          <p:nvPr/>
        </p:nvCxnSpPr>
        <p:spPr>
          <a:xfrm flipV="1">
            <a:off x="2744157" y="2851510"/>
            <a:ext cx="122630" cy="1025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0" name="Straight Arrow Connector 169">
            <a:extLst>
              <a:ext uri="{FF2B5EF4-FFF2-40B4-BE49-F238E27FC236}">
                <a16:creationId xmlns:a16="http://schemas.microsoft.com/office/drawing/2014/main" id="{193398AF-E76A-3358-0C4B-41954C12EAC4}"/>
              </a:ext>
            </a:extLst>
          </p:cNvPr>
          <p:cNvCxnSpPr>
            <a:cxnSpLocks/>
          </p:cNvCxnSpPr>
          <p:nvPr/>
        </p:nvCxnSpPr>
        <p:spPr>
          <a:xfrm flipH="1" flipV="1">
            <a:off x="1055096" y="3182525"/>
            <a:ext cx="107960" cy="192965"/>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73" name="Picture 172">
            <a:extLst>
              <a:ext uri="{FF2B5EF4-FFF2-40B4-BE49-F238E27FC236}">
                <a16:creationId xmlns:a16="http://schemas.microsoft.com/office/drawing/2014/main" id="{6E20CE9C-4B4D-7332-6FD1-C5D89813DDB0}"/>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22346"/>
          <a:stretch/>
        </p:blipFill>
        <p:spPr>
          <a:xfrm rot="5400000" flipH="1">
            <a:off x="2625087" y="2893622"/>
            <a:ext cx="45719" cy="908135"/>
          </a:xfrm>
          <a:prstGeom prst="rect">
            <a:avLst/>
          </a:prstGeom>
          <a:ln>
            <a:solidFill>
              <a:schemeClr val="tx1"/>
            </a:solidFill>
          </a:ln>
        </p:spPr>
      </p:pic>
      <p:pic>
        <p:nvPicPr>
          <p:cNvPr id="57" name="Picture 56">
            <a:extLst>
              <a:ext uri="{FF2B5EF4-FFF2-40B4-BE49-F238E27FC236}">
                <a16:creationId xmlns:a16="http://schemas.microsoft.com/office/drawing/2014/main" id="{48FA5082-3373-34CA-444C-740060C5AF45}"/>
              </a:ext>
            </a:extLst>
          </p:cNvPr>
          <p:cNvPicPr>
            <a:picLocks noChangeAspect="1"/>
          </p:cNvPicPr>
          <p:nvPr/>
        </p:nvPicPr>
        <p:blipFill>
          <a:blip r:embed="rId9">
            <a:extLst>
              <a:ext uri="{BEBA8EAE-BF5A-486C-A8C5-ECC9F3942E4B}">
                <a14:imgProps xmlns:a14="http://schemas.microsoft.com/office/drawing/2010/main">
                  <a14:imgLayer r:embed="rId10">
                    <a14:imgEffect>
                      <a14:saturation sat="66000"/>
                    </a14:imgEffect>
                  </a14:imgLayer>
                </a14:imgProps>
              </a:ext>
            </a:extLst>
          </a:blip>
          <a:stretch>
            <a:fillRect/>
          </a:stretch>
        </p:blipFill>
        <p:spPr>
          <a:xfrm>
            <a:off x="5648160" y="2053209"/>
            <a:ext cx="1011395" cy="1011395"/>
          </a:xfrm>
          <a:prstGeom prst="rect">
            <a:avLst/>
          </a:prstGeom>
          <a:ln>
            <a:solidFill>
              <a:schemeClr val="tx1"/>
            </a:solidFill>
          </a:ln>
        </p:spPr>
      </p:pic>
      <p:grpSp>
        <p:nvGrpSpPr>
          <p:cNvPr id="61" name="Group 60">
            <a:extLst>
              <a:ext uri="{FF2B5EF4-FFF2-40B4-BE49-F238E27FC236}">
                <a16:creationId xmlns:a16="http://schemas.microsoft.com/office/drawing/2014/main" id="{6A73F8E5-95C0-40EB-1B88-8EC5FEEDB3F8}"/>
              </a:ext>
            </a:extLst>
          </p:cNvPr>
          <p:cNvGrpSpPr/>
          <p:nvPr/>
        </p:nvGrpSpPr>
        <p:grpSpPr>
          <a:xfrm>
            <a:off x="5324148" y="1982636"/>
            <a:ext cx="1467041" cy="1682732"/>
            <a:chOff x="2142447" y="1344830"/>
            <a:chExt cx="1251512" cy="1435515"/>
          </a:xfrm>
        </p:grpSpPr>
        <p:sp>
          <p:nvSpPr>
            <p:cNvPr id="63" name="Rectangle 62">
              <a:extLst>
                <a:ext uri="{FF2B5EF4-FFF2-40B4-BE49-F238E27FC236}">
                  <a16:creationId xmlns:a16="http://schemas.microsoft.com/office/drawing/2014/main" id="{F370C9CB-F859-01E1-05B6-9C165D23FB53}"/>
                </a:ext>
              </a:extLst>
            </p:cNvPr>
            <p:cNvSpPr/>
            <p:nvPr/>
          </p:nvSpPr>
          <p:spPr>
            <a:xfrm rot="5400000">
              <a:off x="2734651" y="1987264"/>
              <a:ext cx="109730"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4DA1308-B189-6487-019E-0A5385C1442E}"/>
                </a:ext>
              </a:extLst>
            </p:cNvPr>
            <p:cNvSpPr/>
            <p:nvPr/>
          </p:nvSpPr>
          <p:spPr>
            <a:xfrm rot="5400000">
              <a:off x="2794950" y="1795290"/>
              <a:ext cx="109730"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00E1749-153D-A5A1-7FDF-9A5DDB09AC6E}"/>
                </a:ext>
              </a:extLst>
            </p:cNvPr>
            <p:cNvSpPr/>
            <p:nvPr/>
          </p:nvSpPr>
          <p:spPr>
            <a:xfrm>
              <a:off x="2217368" y="1344830"/>
              <a:ext cx="181700"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5918A705-8A77-0F80-9247-55F22E85A4AE}"/>
                </a:ext>
              </a:extLst>
            </p:cNvPr>
            <p:cNvSpPr txBox="1"/>
            <p:nvPr/>
          </p:nvSpPr>
          <p:spPr>
            <a:xfrm>
              <a:off x="2199060" y="1737779"/>
              <a:ext cx="268304" cy="157536"/>
            </a:xfrm>
            <a:prstGeom prst="rect">
              <a:avLst/>
            </a:prstGeom>
            <a:noFill/>
          </p:spPr>
          <p:txBody>
            <a:bodyPr wrap="none" rtlCol="0">
              <a:spAutoFit/>
            </a:bodyPr>
            <a:lstStyle/>
            <a:p>
              <a:r>
                <a:rPr lang="en-US" sz="600" dirty="0">
                  <a:latin typeface="Helvetica" pitchFamily="2" charset="0"/>
                </a:rPr>
                <a:t>600</a:t>
              </a:r>
            </a:p>
          </p:txBody>
        </p:sp>
        <p:sp>
          <p:nvSpPr>
            <p:cNvPr id="67" name="TextBox 66">
              <a:extLst>
                <a:ext uri="{FF2B5EF4-FFF2-40B4-BE49-F238E27FC236}">
                  <a16:creationId xmlns:a16="http://schemas.microsoft.com/office/drawing/2014/main" id="{B976FC6C-61E7-7979-B4BD-FF44204E4EEE}"/>
                </a:ext>
              </a:extLst>
            </p:cNvPr>
            <p:cNvSpPr txBox="1"/>
            <p:nvPr/>
          </p:nvSpPr>
          <p:spPr>
            <a:xfrm>
              <a:off x="2190206" y="2115235"/>
              <a:ext cx="281979" cy="157536"/>
            </a:xfrm>
            <a:prstGeom prst="rect">
              <a:avLst/>
            </a:prstGeom>
            <a:noFill/>
          </p:spPr>
          <p:txBody>
            <a:bodyPr wrap="none" rtlCol="0">
              <a:spAutoFit/>
            </a:bodyPr>
            <a:lstStyle/>
            <a:p>
              <a:r>
                <a:rPr lang="en-US" sz="600" dirty="0">
                  <a:latin typeface="Helvetica" pitchFamily="2" charset="0"/>
                </a:rPr>
                <a:t>1.2k</a:t>
              </a:r>
            </a:p>
          </p:txBody>
        </p:sp>
        <p:sp>
          <p:nvSpPr>
            <p:cNvPr id="68" name="TextBox 67">
              <a:extLst>
                <a:ext uri="{FF2B5EF4-FFF2-40B4-BE49-F238E27FC236}">
                  <a16:creationId xmlns:a16="http://schemas.microsoft.com/office/drawing/2014/main" id="{6403FE53-DC8D-E01F-9DC7-66EB73548432}"/>
                </a:ext>
              </a:extLst>
            </p:cNvPr>
            <p:cNvSpPr txBox="1"/>
            <p:nvPr/>
          </p:nvSpPr>
          <p:spPr>
            <a:xfrm>
              <a:off x="2245372" y="1362280"/>
              <a:ext cx="227948" cy="184666"/>
            </a:xfrm>
            <a:prstGeom prst="rect">
              <a:avLst/>
            </a:prstGeom>
            <a:noFill/>
          </p:spPr>
          <p:txBody>
            <a:bodyPr wrap="none" rtlCol="0">
              <a:spAutoFit/>
            </a:bodyPr>
            <a:lstStyle/>
            <a:p>
              <a:r>
                <a:rPr lang="en-US" sz="600" dirty="0">
                  <a:latin typeface="Helvetica" pitchFamily="2" charset="0"/>
                </a:rPr>
                <a:t>0</a:t>
              </a:r>
            </a:p>
          </p:txBody>
        </p:sp>
        <p:sp>
          <p:nvSpPr>
            <p:cNvPr id="69" name="TextBox 68">
              <a:extLst>
                <a:ext uri="{FF2B5EF4-FFF2-40B4-BE49-F238E27FC236}">
                  <a16:creationId xmlns:a16="http://schemas.microsoft.com/office/drawing/2014/main" id="{20B753E0-AE76-4581-FD96-9068148B0D70}"/>
                </a:ext>
              </a:extLst>
            </p:cNvPr>
            <p:cNvSpPr txBox="1"/>
            <p:nvPr/>
          </p:nvSpPr>
          <p:spPr>
            <a:xfrm>
              <a:off x="2630525" y="2243274"/>
              <a:ext cx="268304" cy="157536"/>
            </a:xfrm>
            <a:prstGeom prst="rect">
              <a:avLst/>
            </a:prstGeom>
            <a:noFill/>
          </p:spPr>
          <p:txBody>
            <a:bodyPr wrap="none" rtlCol="0">
              <a:spAutoFit/>
            </a:bodyPr>
            <a:lstStyle/>
            <a:p>
              <a:r>
                <a:rPr lang="en-US" sz="600" dirty="0">
                  <a:latin typeface="Helvetica" pitchFamily="2" charset="0"/>
                </a:rPr>
                <a:t>600</a:t>
              </a:r>
            </a:p>
          </p:txBody>
        </p:sp>
        <p:sp>
          <p:nvSpPr>
            <p:cNvPr id="70" name="TextBox 69">
              <a:extLst>
                <a:ext uri="{FF2B5EF4-FFF2-40B4-BE49-F238E27FC236}">
                  <a16:creationId xmlns:a16="http://schemas.microsoft.com/office/drawing/2014/main" id="{00B55A50-23B8-93CB-DEAD-4DC082723A4C}"/>
                </a:ext>
              </a:extLst>
            </p:cNvPr>
            <p:cNvSpPr txBox="1"/>
            <p:nvPr/>
          </p:nvSpPr>
          <p:spPr>
            <a:xfrm>
              <a:off x="3050491" y="2250367"/>
              <a:ext cx="281979" cy="157536"/>
            </a:xfrm>
            <a:prstGeom prst="rect">
              <a:avLst/>
            </a:prstGeom>
            <a:noFill/>
          </p:spPr>
          <p:txBody>
            <a:bodyPr wrap="none" rtlCol="0">
              <a:spAutoFit/>
            </a:bodyPr>
            <a:lstStyle/>
            <a:p>
              <a:r>
                <a:rPr lang="en-US" sz="600" dirty="0">
                  <a:latin typeface="Helvetica" pitchFamily="2" charset="0"/>
                </a:rPr>
                <a:t>1.2k</a:t>
              </a:r>
            </a:p>
          </p:txBody>
        </p:sp>
        <p:sp>
          <p:nvSpPr>
            <p:cNvPr id="71" name="TextBox 70">
              <a:extLst>
                <a:ext uri="{FF2B5EF4-FFF2-40B4-BE49-F238E27FC236}">
                  <a16:creationId xmlns:a16="http://schemas.microsoft.com/office/drawing/2014/main" id="{3C642235-A432-2EF9-3DE0-EDBDA8E846D7}"/>
                </a:ext>
              </a:extLst>
            </p:cNvPr>
            <p:cNvSpPr txBox="1"/>
            <p:nvPr/>
          </p:nvSpPr>
          <p:spPr>
            <a:xfrm>
              <a:off x="2295366" y="2250751"/>
              <a:ext cx="227948" cy="184666"/>
            </a:xfrm>
            <a:prstGeom prst="rect">
              <a:avLst/>
            </a:prstGeom>
            <a:noFill/>
          </p:spPr>
          <p:txBody>
            <a:bodyPr wrap="none" rtlCol="0">
              <a:spAutoFit/>
            </a:bodyPr>
            <a:lstStyle/>
            <a:p>
              <a:r>
                <a:rPr lang="en-US" sz="600" dirty="0">
                  <a:latin typeface="Helvetica" pitchFamily="2" charset="0"/>
                </a:rPr>
                <a:t>0</a:t>
              </a:r>
            </a:p>
          </p:txBody>
        </p:sp>
        <p:sp>
          <p:nvSpPr>
            <p:cNvPr id="72" name="TextBox 71">
              <a:extLst>
                <a:ext uri="{FF2B5EF4-FFF2-40B4-BE49-F238E27FC236}">
                  <a16:creationId xmlns:a16="http://schemas.microsoft.com/office/drawing/2014/main" id="{31D91C6F-B557-8C22-512F-5C3AB6424EB0}"/>
                </a:ext>
              </a:extLst>
            </p:cNvPr>
            <p:cNvSpPr txBox="1"/>
            <p:nvPr/>
          </p:nvSpPr>
          <p:spPr>
            <a:xfrm rot="16200000">
              <a:off x="1874745" y="1742714"/>
              <a:ext cx="720069" cy="184666"/>
            </a:xfrm>
            <a:prstGeom prst="rect">
              <a:avLst/>
            </a:prstGeom>
            <a:noFill/>
          </p:spPr>
          <p:txBody>
            <a:bodyPr wrap="none" rtlCol="0">
              <a:spAutoFit/>
            </a:bodyPr>
            <a:lstStyle/>
            <a:p>
              <a:r>
                <a:rPr lang="en-US" sz="600" dirty="0">
                  <a:latin typeface="Helvetica" pitchFamily="2" charset="0"/>
                </a:rPr>
                <a:t>Aligned residue</a:t>
              </a:r>
            </a:p>
          </p:txBody>
        </p:sp>
        <p:sp>
          <p:nvSpPr>
            <p:cNvPr id="74" name="TextBox 73">
              <a:extLst>
                <a:ext uri="{FF2B5EF4-FFF2-40B4-BE49-F238E27FC236}">
                  <a16:creationId xmlns:a16="http://schemas.microsoft.com/office/drawing/2014/main" id="{924B55E2-756F-8043-CF20-A9B32C3DEBEB}"/>
                </a:ext>
              </a:extLst>
            </p:cNvPr>
            <p:cNvSpPr txBox="1"/>
            <p:nvPr/>
          </p:nvSpPr>
          <p:spPr>
            <a:xfrm>
              <a:off x="2441430" y="2301863"/>
              <a:ext cx="705642" cy="184666"/>
            </a:xfrm>
            <a:prstGeom prst="rect">
              <a:avLst/>
            </a:prstGeom>
            <a:noFill/>
          </p:spPr>
          <p:txBody>
            <a:bodyPr wrap="none" rtlCol="0">
              <a:spAutoFit/>
            </a:bodyPr>
            <a:lstStyle/>
            <a:p>
              <a:r>
                <a:rPr lang="en-US" sz="600" dirty="0">
                  <a:latin typeface="Helvetica" pitchFamily="2" charset="0"/>
                </a:rPr>
                <a:t>Scored residue</a:t>
              </a:r>
            </a:p>
          </p:txBody>
        </p:sp>
        <p:sp>
          <p:nvSpPr>
            <p:cNvPr id="76" name="TextBox 75">
              <a:extLst>
                <a:ext uri="{FF2B5EF4-FFF2-40B4-BE49-F238E27FC236}">
                  <a16:creationId xmlns:a16="http://schemas.microsoft.com/office/drawing/2014/main" id="{DC0650E0-8F7B-C763-68DB-49F48012177E}"/>
                </a:ext>
              </a:extLst>
            </p:cNvPr>
            <p:cNvSpPr txBox="1"/>
            <p:nvPr/>
          </p:nvSpPr>
          <p:spPr>
            <a:xfrm>
              <a:off x="2303294" y="2433133"/>
              <a:ext cx="227948" cy="184666"/>
            </a:xfrm>
            <a:prstGeom prst="rect">
              <a:avLst/>
            </a:prstGeom>
            <a:noFill/>
          </p:spPr>
          <p:txBody>
            <a:bodyPr wrap="none" rtlCol="0">
              <a:spAutoFit/>
            </a:bodyPr>
            <a:lstStyle/>
            <a:p>
              <a:r>
                <a:rPr lang="en-US" sz="600" dirty="0">
                  <a:latin typeface="Helvetica" pitchFamily="2" charset="0"/>
                </a:rPr>
                <a:t>0</a:t>
              </a:r>
            </a:p>
          </p:txBody>
        </p:sp>
        <p:sp>
          <p:nvSpPr>
            <p:cNvPr id="77" name="TextBox 76">
              <a:extLst>
                <a:ext uri="{FF2B5EF4-FFF2-40B4-BE49-F238E27FC236}">
                  <a16:creationId xmlns:a16="http://schemas.microsoft.com/office/drawing/2014/main" id="{8E283966-CC70-8F11-1B2E-59BAA89B826C}"/>
                </a:ext>
              </a:extLst>
            </p:cNvPr>
            <p:cNvSpPr txBox="1"/>
            <p:nvPr/>
          </p:nvSpPr>
          <p:spPr>
            <a:xfrm>
              <a:off x="2667132" y="2431173"/>
              <a:ext cx="271228" cy="184666"/>
            </a:xfrm>
            <a:prstGeom prst="rect">
              <a:avLst/>
            </a:prstGeom>
            <a:noFill/>
          </p:spPr>
          <p:txBody>
            <a:bodyPr wrap="none" rtlCol="0">
              <a:spAutoFit/>
            </a:bodyPr>
            <a:lstStyle/>
            <a:p>
              <a:r>
                <a:rPr lang="en-US" sz="600" dirty="0">
                  <a:latin typeface="Helvetica" pitchFamily="2" charset="0"/>
                </a:rPr>
                <a:t>15</a:t>
              </a:r>
            </a:p>
          </p:txBody>
        </p:sp>
        <p:sp>
          <p:nvSpPr>
            <p:cNvPr id="78" name="TextBox 77">
              <a:extLst>
                <a:ext uri="{FF2B5EF4-FFF2-40B4-BE49-F238E27FC236}">
                  <a16:creationId xmlns:a16="http://schemas.microsoft.com/office/drawing/2014/main" id="{F754D445-893B-07B8-C104-18F6FCDC22AC}"/>
                </a:ext>
              </a:extLst>
            </p:cNvPr>
            <p:cNvSpPr txBox="1"/>
            <p:nvPr/>
          </p:nvSpPr>
          <p:spPr>
            <a:xfrm>
              <a:off x="3044319" y="2439036"/>
              <a:ext cx="271228" cy="184666"/>
            </a:xfrm>
            <a:prstGeom prst="rect">
              <a:avLst/>
            </a:prstGeom>
            <a:noFill/>
          </p:spPr>
          <p:txBody>
            <a:bodyPr wrap="none" rtlCol="0">
              <a:spAutoFit/>
            </a:bodyPr>
            <a:lstStyle/>
            <a:p>
              <a:r>
                <a:rPr lang="en-US" sz="600" dirty="0">
                  <a:latin typeface="Helvetica" pitchFamily="2" charset="0"/>
                </a:rPr>
                <a:t>30</a:t>
              </a:r>
            </a:p>
          </p:txBody>
        </p:sp>
        <p:sp>
          <p:nvSpPr>
            <p:cNvPr id="79" name="TextBox 78">
              <a:extLst>
                <a:ext uri="{FF2B5EF4-FFF2-40B4-BE49-F238E27FC236}">
                  <a16:creationId xmlns:a16="http://schemas.microsoft.com/office/drawing/2014/main" id="{155EAF6D-D872-D319-BA1B-65DD0A004548}"/>
                </a:ext>
              </a:extLst>
            </p:cNvPr>
            <p:cNvSpPr txBox="1"/>
            <p:nvPr/>
          </p:nvSpPr>
          <p:spPr>
            <a:xfrm>
              <a:off x="2314820" y="2503346"/>
              <a:ext cx="979755" cy="276999"/>
            </a:xfrm>
            <a:prstGeom prst="rect">
              <a:avLst/>
            </a:prstGeom>
            <a:noFill/>
          </p:spPr>
          <p:txBody>
            <a:bodyPr wrap="none" rtlCol="0">
              <a:spAutoFit/>
            </a:bodyPr>
            <a:lstStyle/>
            <a:p>
              <a:pPr algn="ctr"/>
              <a:r>
                <a:rPr lang="en-US" sz="600" dirty="0">
                  <a:latin typeface="Helvetica" pitchFamily="2" charset="0"/>
                </a:rPr>
                <a:t>Expected position error</a:t>
              </a:r>
            </a:p>
            <a:p>
              <a:pPr algn="ctr"/>
              <a:r>
                <a:rPr lang="en-US" sz="600" dirty="0">
                  <a:latin typeface="Helvetica" pitchFamily="2" charset="0"/>
                </a:rPr>
                <a:t>(Ångströms)</a:t>
              </a:r>
            </a:p>
          </p:txBody>
        </p:sp>
      </p:grpSp>
      <p:cxnSp>
        <p:nvCxnSpPr>
          <p:cNvPr id="80" name="Straight Arrow Connector 79">
            <a:extLst>
              <a:ext uri="{FF2B5EF4-FFF2-40B4-BE49-F238E27FC236}">
                <a16:creationId xmlns:a16="http://schemas.microsoft.com/office/drawing/2014/main" id="{14BAB156-A47A-7ACD-E268-D25074CA7ECE}"/>
              </a:ext>
            </a:extLst>
          </p:cNvPr>
          <p:cNvCxnSpPr>
            <a:cxnSpLocks/>
          </p:cNvCxnSpPr>
          <p:nvPr/>
        </p:nvCxnSpPr>
        <p:spPr>
          <a:xfrm flipH="1" flipV="1">
            <a:off x="5754537" y="2134062"/>
            <a:ext cx="184655" cy="1122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81" name="Picture 80">
            <a:extLst>
              <a:ext uri="{FF2B5EF4-FFF2-40B4-BE49-F238E27FC236}">
                <a16:creationId xmlns:a16="http://schemas.microsoft.com/office/drawing/2014/main" id="{7FE9A2E3-7E31-2E80-ED6B-319DF8B0A67A}"/>
              </a:ext>
            </a:extLst>
          </p:cNvPr>
          <p:cNvPicPr>
            <a:picLocks noChangeAspect="1"/>
          </p:cNvPicPr>
          <p:nvPr/>
        </p:nvPicPr>
        <p:blipFill rotWithShape="1">
          <a:blip r:embed="rId6"/>
          <a:srcRect l="82977" r="13496"/>
          <a:stretch/>
        </p:blipFill>
        <p:spPr>
          <a:xfrm rot="5400000">
            <a:off x="6007275" y="2729024"/>
            <a:ext cx="45719" cy="1085546"/>
          </a:xfrm>
          <a:prstGeom prst="rect">
            <a:avLst/>
          </a:prstGeom>
        </p:spPr>
      </p:pic>
      <p:pic>
        <p:nvPicPr>
          <p:cNvPr id="82" name="Picture 81">
            <a:extLst>
              <a:ext uri="{FF2B5EF4-FFF2-40B4-BE49-F238E27FC236}">
                <a16:creationId xmlns:a16="http://schemas.microsoft.com/office/drawing/2014/main" id="{F94D8B52-8261-F289-C377-35476F79726D}"/>
              </a:ext>
            </a:extLst>
          </p:cNvPr>
          <p:cNvPicPr>
            <a:picLocks noChangeAspect="1"/>
          </p:cNvPicPr>
          <p:nvPr/>
        </p:nvPicPr>
        <p:blipFill>
          <a:blip r:embed="rId11"/>
          <a:stretch>
            <a:fillRect/>
          </a:stretch>
        </p:blipFill>
        <p:spPr>
          <a:xfrm>
            <a:off x="3543336" y="1973954"/>
            <a:ext cx="1632214" cy="1988883"/>
          </a:xfrm>
          <a:prstGeom prst="rect">
            <a:avLst/>
          </a:prstGeom>
        </p:spPr>
      </p:pic>
      <p:sp>
        <p:nvSpPr>
          <p:cNvPr id="83" name="Oval 82">
            <a:extLst>
              <a:ext uri="{FF2B5EF4-FFF2-40B4-BE49-F238E27FC236}">
                <a16:creationId xmlns:a16="http://schemas.microsoft.com/office/drawing/2014/main" id="{A9FD96E0-1F33-2DC6-F864-F58997371094}"/>
              </a:ext>
            </a:extLst>
          </p:cNvPr>
          <p:cNvSpPr/>
          <p:nvPr/>
        </p:nvSpPr>
        <p:spPr>
          <a:xfrm>
            <a:off x="4602515" y="2981901"/>
            <a:ext cx="332458" cy="339523"/>
          </a:xfrm>
          <a:prstGeom prst="ellipse">
            <a:avLst/>
          </a:prstGeom>
          <a:solidFill>
            <a:schemeClr val="accent6">
              <a:lumMod val="60000"/>
              <a:lumOff val="40000"/>
              <a:alpha val="3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ADAA669A-0597-508A-4A13-51D2F11DCCF0}"/>
              </a:ext>
            </a:extLst>
          </p:cNvPr>
          <p:cNvSpPr txBox="1"/>
          <p:nvPr/>
        </p:nvSpPr>
        <p:spPr>
          <a:xfrm>
            <a:off x="4758782" y="3615346"/>
            <a:ext cx="750882" cy="184666"/>
          </a:xfrm>
          <a:prstGeom prst="rect">
            <a:avLst/>
          </a:prstGeom>
          <a:noFill/>
        </p:spPr>
        <p:txBody>
          <a:bodyPr wrap="square" rtlCol="0">
            <a:spAutoFit/>
          </a:bodyPr>
          <a:lstStyle/>
          <a:p>
            <a:r>
              <a:rPr lang="en-US" sz="600" b="1" dirty="0">
                <a:latin typeface="Helvetica" pitchFamily="2" charset="0"/>
              </a:rPr>
              <a:t>Tudor</a:t>
            </a:r>
          </a:p>
        </p:txBody>
      </p:sp>
      <p:cxnSp>
        <p:nvCxnSpPr>
          <p:cNvPr id="85" name="Straight Arrow Connector 84">
            <a:extLst>
              <a:ext uri="{FF2B5EF4-FFF2-40B4-BE49-F238E27FC236}">
                <a16:creationId xmlns:a16="http://schemas.microsoft.com/office/drawing/2014/main" id="{4FE17FE3-32D9-7782-8970-E7960ED7B18D}"/>
              </a:ext>
            </a:extLst>
          </p:cNvPr>
          <p:cNvCxnSpPr>
            <a:cxnSpLocks/>
          </p:cNvCxnSpPr>
          <p:nvPr/>
        </p:nvCxnSpPr>
        <p:spPr>
          <a:xfrm flipH="1" flipV="1">
            <a:off x="4794292" y="3264700"/>
            <a:ext cx="107960" cy="192965"/>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6" name="TextBox 85">
            <a:extLst>
              <a:ext uri="{FF2B5EF4-FFF2-40B4-BE49-F238E27FC236}">
                <a16:creationId xmlns:a16="http://schemas.microsoft.com/office/drawing/2014/main" id="{75AB3F8F-AE76-57C2-9300-E998A667159E}"/>
              </a:ext>
            </a:extLst>
          </p:cNvPr>
          <p:cNvSpPr txBox="1"/>
          <p:nvPr/>
        </p:nvSpPr>
        <p:spPr>
          <a:xfrm>
            <a:off x="3815291" y="1881909"/>
            <a:ext cx="1210588" cy="184666"/>
          </a:xfrm>
          <a:prstGeom prst="rect">
            <a:avLst/>
          </a:prstGeom>
          <a:noFill/>
        </p:spPr>
        <p:txBody>
          <a:bodyPr wrap="none" rtlCol="0">
            <a:spAutoFit/>
          </a:bodyPr>
          <a:lstStyle/>
          <a:p>
            <a:pPr algn="ctr"/>
            <a:r>
              <a:rPr lang="en-US" sz="600" b="1" dirty="0">
                <a:latin typeface="Helvetica" pitchFamily="2" charset="0"/>
              </a:rPr>
              <a:t>OsMSH6(LOC_Os09g24220)</a:t>
            </a:r>
          </a:p>
        </p:txBody>
      </p:sp>
      <p:sp>
        <p:nvSpPr>
          <p:cNvPr id="87" name="TextBox 86">
            <a:extLst>
              <a:ext uri="{FF2B5EF4-FFF2-40B4-BE49-F238E27FC236}">
                <a16:creationId xmlns:a16="http://schemas.microsoft.com/office/drawing/2014/main" id="{DBAFB62B-A7D2-BBD5-A57D-2036397A7D8E}"/>
              </a:ext>
            </a:extLst>
          </p:cNvPr>
          <p:cNvSpPr txBox="1"/>
          <p:nvPr/>
        </p:nvSpPr>
        <p:spPr>
          <a:xfrm>
            <a:off x="5947073" y="2101042"/>
            <a:ext cx="216406" cy="92333"/>
          </a:xfrm>
          <a:prstGeom prst="rect">
            <a:avLst/>
          </a:prstGeom>
          <a:noFill/>
          <a:ln>
            <a:noFill/>
          </a:ln>
        </p:spPr>
        <p:txBody>
          <a:bodyPr wrap="none" lIns="0" tIns="0" rIns="0" bIns="0" rtlCol="0">
            <a:spAutoFit/>
          </a:bodyPr>
          <a:lstStyle/>
          <a:p>
            <a:r>
              <a:rPr lang="en-US" sz="600" b="1" dirty="0">
                <a:latin typeface="Helvetica" pitchFamily="2" charset="0"/>
              </a:rPr>
              <a:t>Tudor</a:t>
            </a:r>
          </a:p>
        </p:txBody>
      </p:sp>
      <p:pic>
        <p:nvPicPr>
          <p:cNvPr id="161" name="Picture 160">
            <a:extLst>
              <a:ext uri="{FF2B5EF4-FFF2-40B4-BE49-F238E27FC236}">
                <a16:creationId xmlns:a16="http://schemas.microsoft.com/office/drawing/2014/main" id="{3F348A86-817A-A994-59C9-BCF0B56BC301}"/>
              </a:ext>
            </a:extLst>
          </p:cNvPr>
          <p:cNvPicPr>
            <a:picLocks noChangeAspect="1"/>
          </p:cNvPicPr>
          <p:nvPr/>
        </p:nvPicPr>
        <p:blipFill rotWithShape="1">
          <a:blip r:embed="rId7">
            <a:extLst>
              <a:ext uri="{BEBA8EAE-BF5A-486C-A8C5-ECC9F3942E4B}">
                <a14:imgProps xmlns:a14="http://schemas.microsoft.com/office/drawing/2010/main">
                  <a14:imgLayer r:embed="rId12">
                    <a14:imgEffect>
                      <a14:saturation sat="66000"/>
                    </a14:imgEffect>
                  </a14:imgLayer>
                </a14:imgProps>
              </a:ext>
            </a:extLst>
          </a:blip>
          <a:srcRect l="1" r="22346"/>
          <a:stretch/>
        </p:blipFill>
        <p:spPr>
          <a:xfrm rot="5400000" flipH="1">
            <a:off x="6048465" y="2819411"/>
            <a:ext cx="45719" cy="908135"/>
          </a:xfrm>
          <a:prstGeom prst="rect">
            <a:avLst/>
          </a:prstGeom>
          <a:ln>
            <a:solidFill>
              <a:schemeClr val="tx1"/>
            </a:solidFill>
          </a:ln>
        </p:spPr>
      </p:pic>
      <p:sp>
        <p:nvSpPr>
          <p:cNvPr id="167" name="TextBox 166">
            <a:extLst>
              <a:ext uri="{FF2B5EF4-FFF2-40B4-BE49-F238E27FC236}">
                <a16:creationId xmlns:a16="http://schemas.microsoft.com/office/drawing/2014/main" id="{69E41381-FD1D-04DC-5FAA-71D5CEC243A1}"/>
              </a:ext>
            </a:extLst>
          </p:cNvPr>
          <p:cNvSpPr txBox="1"/>
          <p:nvPr/>
        </p:nvSpPr>
        <p:spPr>
          <a:xfrm>
            <a:off x="284811" y="34652"/>
            <a:ext cx="2249482" cy="184666"/>
          </a:xfrm>
          <a:prstGeom prst="rect">
            <a:avLst/>
          </a:prstGeom>
          <a:noFill/>
        </p:spPr>
        <p:txBody>
          <a:bodyPr wrap="square" rtlCol="0">
            <a:spAutoFit/>
          </a:bodyPr>
          <a:lstStyle/>
          <a:p>
            <a:r>
              <a:rPr lang="en-US" sz="600" b="1" i="1" dirty="0">
                <a:latin typeface="Helvetica" pitchFamily="2" charset="0"/>
              </a:rPr>
              <a:t>A. thaliana </a:t>
            </a:r>
            <a:r>
              <a:rPr lang="en-US" sz="600" b="1" dirty="0">
                <a:latin typeface="Helvetica" pitchFamily="2" charset="0"/>
              </a:rPr>
              <a:t>PD5C Tudor domain</a:t>
            </a:r>
          </a:p>
        </p:txBody>
      </p:sp>
      <p:sp>
        <p:nvSpPr>
          <p:cNvPr id="171" name="Rectangle 170">
            <a:extLst>
              <a:ext uri="{FF2B5EF4-FFF2-40B4-BE49-F238E27FC236}">
                <a16:creationId xmlns:a16="http://schemas.microsoft.com/office/drawing/2014/main" id="{420F22CD-6C6E-0998-6B20-651C209E52C7}"/>
              </a:ext>
            </a:extLst>
          </p:cNvPr>
          <p:cNvSpPr/>
          <p:nvPr/>
        </p:nvSpPr>
        <p:spPr>
          <a:xfrm>
            <a:off x="354690" y="214295"/>
            <a:ext cx="2839388" cy="184666"/>
          </a:xfrm>
          <a:prstGeom prst="rect">
            <a:avLst/>
          </a:prstGeom>
          <a:solidFill>
            <a:srgbClr val="A9D18E">
              <a:alpha val="21176"/>
            </a:srgbClr>
          </a:solidFill>
          <a:ln>
            <a:solidFill>
              <a:schemeClr val="tx1"/>
            </a:solidFill>
          </a:ln>
        </p:spPr>
        <p:txBody>
          <a:bodyPr wrap="square">
            <a:spAutoFit/>
          </a:bodyPr>
          <a:lstStyle/>
          <a:p>
            <a:r>
              <a:rPr lang="en-US" sz="600" dirty="0">
                <a:latin typeface="Helvetica" pitchFamily="2" charset="0"/>
                <a:ea typeface="GulimChe" panose="020B0609000101010101" pitchFamily="49" charset="-127"/>
              </a:rPr>
              <a:t>[LVGSRIKVW</a:t>
            </a:r>
            <a:r>
              <a:rPr lang="en-US" sz="600" b="1" dirty="0">
                <a:latin typeface="Helvetica" pitchFamily="2" charset="0"/>
                <a:ea typeface="GulimChe" panose="020B0609000101010101" pitchFamily="49" charset="-127"/>
              </a:rPr>
              <a:t>W</a:t>
            </a:r>
            <a:r>
              <a:rPr lang="en-US" sz="600" dirty="0">
                <a:latin typeface="Helvetica" pitchFamily="2" charset="0"/>
                <a:ea typeface="GulimChe" panose="020B0609000101010101" pitchFamily="49" charset="-127"/>
              </a:rPr>
              <a:t>PMDQAY</a:t>
            </a:r>
            <a:r>
              <a:rPr lang="en-US" sz="600" b="1" dirty="0">
                <a:latin typeface="Helvetica" pitchFamily="2" charset="0"/>
                <a:ea typeface="GulimChe" panose="020B0609000101010101" pitchFamily="49" charset="-127"/>
              </a:rPr>
              <a:t>Y</a:t>
            </a:r>
            <a:r>
              <a:rPr lang="en-US" sz="600" dirty="0">
                <a:latin typeface="Helvetica" pitchFamily="2" charset="0"/>
                <a:ea typeface="GulimChe" panose="020B0609000101010101" pitchFamily="49" charset="-127"/>
              </a:rPr>
              <a:t>KGVVESYDAAKKKHLVI</a:t>
            </a:r>
            <a:r>
              <a:rPr lang="en-US" sz="600" b="1" dirty="0">
                <a:latin typeface="Helvetica" pitchFamily="2" charset="0"/>
                <a:ea typeface="GulimChe" panose="020B0609000101010101" pitchFamily="49" charset="-127"/>
              </a:rPr>
              <a:t>Y</a:t>
            </a:r>
            <a:r>
              <a:rPr lang="en-US" sz="600" dirty="0">
                <a:latin typeface="Helvetica" pitchFamily="2" charset="0"/>
                <a:ea typeface="GulimChe" panose="020B0609000101010101" pitchFamily="49" charset="-127"/>
              </a:rPr>
              <a:t>D</a:t>
            </a:r>
            <a:r>
              <a:rPr lang="en-US" sz="600" b="1" dirty="0">
                <a:latin typeface="Helvetica" pitchFamily="2" charset="0"/>
                <a:ea typeface="GulimChe" panose="020B0609000101010101" pitchFamily="49" charset="-127"/>
              </a:rPr>
              <a:t>D</a:t>
            </a:r>
            <a:r>
              <a:rPr lang="en-US" sz="600" dirty="0">
                <a:latin typeface="Helvetica" pitchFamily="2" charset="0"/>
                <a:ea typeface="GulimChe" panose="020B0609000101010101" pitchFamily="49" charset="-127"/>
              </a:rPr>
              <a:t>G</a:t>
            </a:r>
            <a:r>
              <a:rPr lang="en-US" sz="600" b="1" dirty="0">
                <a:latin typeface="Helvetica" pitchFamily="2" charset="0"/>
                <a:ea typeface="GulimChe" panose="020B0609000101010101" pitchFamily="49" charset="-127"/>
              </a:rPr>
              <a:t>D</a:t>
            </a:r>
            <a:r>
              <a:rPr lang="en-US" sz="600" dirty="0">
                <a:latin typeface="Helvetica" pitchFamily="2" charset="0"/>
                <a:ea typeface="GulimChe" panose="020B0609000101010101" pitchFamily="49" charset="-127"/>
              </a:rPr>
              <a:t>Q</a:t>
            </a:r>
            <a:r>
              <a:rPr lang="en-US" sz="600" b="1" dirty="0">
                <a:latin typeface="Helvetica" pitchFamily="2" charset="0"/>
                <a:ea typeface="GulimChe" panose="020B0609000101010101" pitchFamily="49" charset="-127"/>
              </a:rPr>
              <a:t>E</a:t>
            </a:r>
            <a:r>
              <a:rPr lang="en-US" sz="600" dirty="0">
                <a:latin typeface="Helvetica" pitchFamily="2" charset="0"/>
                <a:ea typeface="GulimChe" panose="020B0609000101010101" pitchFamily="49" charset="-127"/>
              </a:rPr>
              <a:t>ILYLKNQKW]</a:t>
            </a:r>
            <a:endParaRPr lang="en-US" sz="600" dirty="0">
              <a:latin typeface="Helvetica" pitchFamily="2" charset="0"/>
            </a:endParaRPr>
          </a:p>
        </p:txBody>
      </p:sp>
      <p:sp>
        <p:nvSpPr>
          <p:cNvPr id="174" name="TextBox 173">
            <a:extLst>
              <a:ext uri="{FF2B5EF4-FFF2-40B4-BE49-F238E27FC236}">
                <a16:creationId xmlns:a16="http://schemas.microsoft.com/office/drawing/2014/main" id="{85DD5D14-7422-83C3-AB1A-482754F48D0C}"/>
              </a:ext>
            </a:extLst>
          </p:cNvPr>
          <p:cNvSpPr txBox="1"/>
          <p:nvPr/>
        </p:nvSpPr>
        <p:spPr>
          <a:xfrm>
            <a:off x="354690" y="448485"/>
            <a:ext cx="819455" cy="184666"/>
          </a:xfrm>
          <a:prstGeom prst="rect">
            <a:avLst/>
          </a:prstGeom>
          <a:noFill/>
          <a:ln>
            <a:solidFill>
              <a:schemeClr val="tx1"/>
            </a:solidFill>
          </a:ln>
        </p:spPr>
        <p:txBody>
          <a:bodyPr wrap="square" rtlCol="0">
            <a:spAutoFit/>
          </a:bodyPr>
          <a:lstStyle/>
          <a:p>
            <a:r>
              <a:rPr lang="en-US" sz="600" b="1" dirty="0">
                <a:latin typeface="Helvetica" pitchFamily="2" charset="0"/>
              </a:rPr>
              <a:t>blastp </a:t>
            </a:r>
            <a:r>
              <a:rPr lang="en-US" sz="600" b="1" i="1" dirty="0">
                <a:latin typeface="Helvetica" pitchFamily="2" charset="0"/>
              </a:rPr>
              <a:t>A. thaliana</a:t>
            </a:r>
          </a:p>
        </p:txBody>
      </p:sp>
      <p:sp>
        <p:nvSpPr>
          <p:cNvPr id="175" name="TextBox 174">
            <a:extLst>
              <a:ext uri="{FF2B5EF4-FFF2-40B4-BE49-F238E27FC236}">
                <a16:creationId xmlns:a16="http://schemas.microsoft.com/office/drawing/2014/main" id="{B941CD3F-093B-7261-A3D1-9BAAAED4FA18}"/>
              </a:ext>
            </a:extLst>
          </p:cNvPr>
          <p:cNvSpPr txBox="1"/>
          <p:nvPr/>
        </p:nvSpPr>
        <p:spPr>
          <a:xfrm>
            <a:off x="1334285" y="448485"/>
            <a:ext cx="514885" cy="184666"/>
          </a:xfrm>
          <a:prstGeom prst="rect">
            <a:avLst/>
          </a:prstGeom>
          <a:noFill/>
          <a:ln>
            <a:solidFill>
              <a:schemeClr val="tx1"/>
            </a:solidFill>
          </a:ln>
        </p:spPr>
        <p:txBody>
          <a:bodyPr wrap="none" rtlCol="0">
            <a:spAutoFit/>
          </a:bodyPr>
          <a:lstStyle/>
          <a:p>
            <a:r>
              <a:rPr lang="en-US" sz="600" b="1" dirty="0">
                <a:latin typeface="Helvetica" pitchFamily="2" charset="0"/>
              </a:rPr>
              <a:t>29 genes</a:t>
            </a:r>
          </a:p>
        </p:txBody>
      </p:sp>
      <p:sp>
        <p:nvSpPr>
          <p:cNvPr id="176" name="TextBox 175">
            <a:extLst>
              <a:ext uri="{FF2B5EF4-FFF2-40B4-BE49-F238E27FC236}">
                <a16:creationId xmlns:a16="http://schemas.microsoft.com/office/drawing/2014/main" id="{6754DD6E-8DD6-F381-17E0-ED98B0D8F5CE}"/>
              </a:ext>
            </a:extLst>
          </p:cNvPr>
          <p:cNvSpPr txBox="1"/>
          <p:nvPr/>
        </p:nvSpPr>
        <p:spPr>
          <a:xfrm>
            <a:off x="2006146" y="459693"/>
            <a:ext cx="511719" cy="276999"/>
          </a:xfrm>
          <a:prstGeom prst="rect">
            <a:avLst/>
          </a:prstGeom>
          <a:noFill/>
          <a:ln>
            <a:solidFill>
              <a:schemeClr val="tx1"/>
            </a:solidFill>
          </a:ln>
        </p:spPr>
        <p:txBody>
          <a:bodyPr wrap="square" rtlCol="0">
            <a:spAutoFit/>
          </a:bodyPr>
          <a:lstStyle/>
          <a:p>
            <a:pPr algn="ctr"/>
            <a:r>
              <a:rPr lang="en-US" sz="600" b="1" dirty="0">
                <a:latin typeface="Helvetica" pitchFamily="2" charset="0"/>
              </a:rPr>
              <a:t>Gene ontology</a:t>
            </a:r>
          </a:p>
        </p:txBody>
      </p:sp>
      <p:sp>
        <p:nvSpPr>
          <p:cNvPr id="177" name="TextBox 176">
            <a:extLst>
              <a:ext uri="{FF2B5EF4-FFF2-40B4-BE49-F238E27FC236}">
                <a16:creationId xmlns:a16="http://schemas.microsoft.com/office/drawing/2014/main" id="{B0670D66-B0B3-2FC0-3CB0-8264BA71D78E}"/>
              </a:ext>
            </a:extLst>
          </p:cNvPr>
          <p:cNvSpPr txBox="1"/>
          <p:nvPr/>
        </p:nvSpPr>
        <p:spPr>
          <a:xfrm>
            <a:off x="2678743" y="466455"/>
            <a:ext cx="629594" cy="276999"/>
          </a:xfrm>
          <a:prstGeom prst="rect">
            <a:avLst/>
          </a:prstGeom>
          <a:noFill/>
          <a:ln>
            <a:solidFill>
              <a:schemeClr val="tx1"/>
            </a:solidFill>
          </a:ln>
        </p:spPr>
        <p:txBody>
          <a:bodyPr wrap="square" rtlCol="0">
            <a:spAutoFit/>
          </a:bodyPr>
          <a:lstStyle/>
          <a:p>
            <a:pPr algn="ctr"/>
            <a:r>
              <a:rPr lang="en-US" sz="600" b="1" dirty="0">
                <a:latin typeface="Helvetica" pitchFamily="2" charset="0"/>
              </a:rPr>
              <a:t>DNA repair</a:t>
            </a:r>
          </a:p>
          <a:p>
            <a:pPr algn="ctr"/>
            <a:r>
              <a:rPr lang="en-US" sz="600" dirty="0">
                <a:latin typeface="Helvetica" pitchFamily="2" charset="0"/>
              </a:rPr>
              <a:t>p=1x10</a:t>
            </a:r>
            <a:r>
              <a:rPr lang="en-US" sz="600" baseline="30000" dirty="0">
                <a:latin typeface="Helvetica" pitchFamily="2" charset="0"/>
              </a:rPr>
              <a:t>-11</a:t>
            </a:r>
          </a:p>
        </p:txBody>
      </p:sp>
      <p:cxnSp>
        <p:nvCxnSpPr>
          <p:cNvPr id="178" name="Straight Arrow Connector 177">
            <a:extLst>
              <a:ext uri="{FF2B5EF4-FFF2-40B4-BE49-F238E27FC236}">
                <a16:creationId xmlns:a16="http://schemas.microsoft.com/office/drawing/2014/main" id="{0952E293-6730-60F2-33A0-3F7C45634A51}"/>
              </a:ext>
            </a:extLst>
          </p:cNvPr>
          <p:cNvCxnSpPr>
            <a:cxnSpLocks/>
            <a:stCxn id="174" idx="3"/>
            <a:endCxn id="175" idx="1"/>
          </p:cNvCxnSpPr>
          <p:nvPr/>
        </p:nvCxnSpPr>
        <p:spPr>
          <a:xfrm>
            <a:off x="1174145" y="540818"/>
            <a:ext cx="1601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81663413-4DDA-BCD1-FA62-1FD03D84A3F8}"/>
              </a:ext>
            </a:extLst>
          </p:cNvPr>
          <p:cNvCxnSpPr/>
          <p:nvPr/>
        </p:nvCxnSpPr>
        <p:spPr>
          <a:xfrm>
            <a:off x="1846005" y="540818"/>
            <a:ext cx="1601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CB3027A1-E85E-AD2B-8A59-A1BA8F488F42}"/>
              </a:ext>
            </a:extLst>
          </p:cNvPr>
          <p:cNvCxnSpPr/>
          <p:nvPr/>
        </p:nvCxnSpPr>
        <p:spPr>
          <a:xfrm>
            <a:off x="2526369" y="558788"/>
            <a:ext cx="1601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7" name="Table 186">
            <a:extLst>
              <a:ext uri="{FF2B5EF4-FFF2-40B4-BE49-F238E27FC236}">
                <a16:creationId xmlns:a16="http://schemas.microsoft.com/office/drawing/2014/main" id="{38F7E0E6-F7A8-29CC-A2C9-91879645C875}"/>
              </a:ext>
            </a:extLst>
          </p:cNvPr>
          <p:cNvGraphicFramePr>
            <a:graphicFrameLocks noGrp="1"/>
          </p:cNvGraphicFramePr>
          <p:nvPr/>
        </p:nvGraphicFramePr>
        <p:xfrm>
          <a:off x="316362" y="797862"/>
          <a:ext cx="1242581" cy="908685"/>
        </p:xfrm>
        <a:graphic>
          <a:graphicData uri="http://schemas.openxmlformats.org/drawingml/2006/table">
            <a:tbl>
              <a:tblPr>
                <a:tableStyleId>{5C22544A-7EE6-4342-B048-85BDC9FD1C3A}</a:tableStyleId>
              </a:tblPr>
              <a:tblGrid>
                <a:gridCol w="526953">
                  <a:extLst>
                    <a:ext uri="{9D8B030D-6E8A-4147-A177-3AD203B41FA5}">
                      <a16:colId xmlns:a16="http://schemas.microsoft.com/office/drawing/2014/main" val="212005046"/>
                    </a:ext>
                  </a:extLst>
                </a:gridCol>
                <a:gridCol w="715628">
                  <a:extLst>
                    <a:ext uri="{9D8B030D-6E8A-4147-A177-3AD203B41FA5}">
                      <a16:colId xmlns:a16="http://schemas.microsoft.com/office/drawing/2014/main" val="129170282"/>
                    </a:ext>
                  </a:extLst>
                </a:gridCol>
              </a:tblGrid>
              <a:tr h="57901">
                <a:tc>
                  <a:txBody>
                    <a:bodyPr/>
                    <a:lstStyle/>
                    <a:p>
                      <a:pPr algn="l" fontAlgn="b"/>
                      <a:r>
                        <a:rPr lang="en-US" sz="600" u="none" strike="noStrike">
                          <a:effectLst/>
                          <a:latin typeface="Helvetica" pitchFamily="2" charset="0"/>
                        </a:rPr>
                        <a:t>AT5G47690</a:t>
                      </a:r>
                      <a:endParaRPr lang="en-US" sz="600" b="0" i="0" u="none" strike="noStrike">
                        <a:solidFill>
                          <a:srgbClr val="000000"/>
                        </a:solidFill>
                        <a:effectLst/>
                        <a:latin typeface="Helvetica" pitchFamily="2" charset="0"/>
                      </a:endParaRPr>
                    </a:p>
                  </a:txBody>
                  <a:tcPr marL="9525" marR="9525" marT="9525" marB="0" anchor="b"/>
                </a:tc>
                <a:tc>
                  <a:txBody>
                    <a:bodyPr/>
                    <a:lstStyle/>
                    <a:p>
                      <a:pPr algn="l" fontAlgn="b"/>
                      <a:r>
                        <a:rPr lang="en-US" sz="600" u="none" strike="noStrike" dirty="0">
                          <a:effectLst/>
                          <a:latin typeface="Helvetica" pitchFamily="2" charset="0"/>
                        </a:rPr>
                        <a:t>PDS5A</a:t>
                      </a:r>
                      <a:endParaRPr lang="en-US" sz="600" b="0" i="0" u="none" strike="noStrike" dirty="0">
                        <a:solidFill>
                          <a:srgbClr val="000000"/>
                        </a:solidFill>
                        <a:effectLst/>
                        <a:latin typeface="Helvetica" pitchFamily="2" charset="0"/>
                      </a:endParaRPr>
                    </a:p>
                  </a:txBody>
                  <a:tcPr marL="9525" marR="9525" marT="9525" marB="0" anchor="b"/>
                </a:tc>
                <a:extLst>
                  <a:ext uri="{0D108BD9-81ED-4DB2-BD59-A6C34878D82A}">
                    <a16:rowId xmlns:a16="http://schemas.microsoft.com/office/drawing/2014/main" val="3421778503"/>
                  </a:ext>
                </a:extLst>
              </a:tr>
              <a:tr h="57901">
                <a:tc>
                  <a:txBody>
                    <a:bodyPr/>
                    <a:lstStyle/>
                    <a:p>
                      <a:pPr algn="l" fontAlgn="b"/>
                      <a:r>
                        <a:rPr lang="en-US" sz="600" u="none" strike="noStrike">
                          <a:effectLst/>
                          <a:latin typeface="Helvetica" pitchFamily="2" charset="0"/>
                        </a:rPr>
                        <a:t>AT1G77600</a:t>
                      </a:r>
                      <a:endParaRPr lang="en-US" sz="600" b="0" i="0" u="none" strike="noStrike">
                        <a:solidFill>
                          <a:srgbClr val="000000"/>
                        </a:solidFill>
                        <a:effectLst/>
                        <a:latin typeface="Helvetica" pitchFamily="2" charset="0"/>
                      </a:endParaRPr>
                    </a:p>
                  </a:txBody>
                  <a:tcPr marL="9525" marR="9525" marT="9525" marB="0" anchor="b"/>
                </a:tc>
                <a:tc>
                  <a:txBody>
                    <a:bodyPr/>
                    <a:lstStyle/>
                    <a:p>
                      <a:pPr algn="l" fontAlgn="b"/>
                      <a:r>
                        <a:rPr lang="en-US" sz="600" u="none" strike="noStrike" dirty="0">
                          <a:effectLst/>
                          <a:latin typeface="Helvetica" pitchFamily="2" charset="0"/>
                        </a:rPr>
                        <a:t>PDS5B</a:t>
                      </a:r>
                      <a:endParaRPr lang="en-US" sz="600" b="0" i="0" u="none" strike="noStrike" dirty="0">
                        <a:solidFill>
                          <a:srgbClr val="444444"/>
                        </a:solidFill>
                        <a:effectLst/>
                        <a:latin typeface="Helvetica" pitchFamily="2" charset="0"/>
                      </a:endParaRPr>
                    </a:p>
                  </a:txBody>
                  <a:tcPr marL="9525" marR="9525" marT="9525" marB="0" anchor="b"/>
                </a:tc>
                <a:extLst>
                  <a:ext uri="{0D108BD9-81ED-4DB2-BD59-A6C34878D82A}">
                    <a16:rowId xmlns:a16="http://schemas.microsoft.com/office/drawing/2014/main" val="2866340746"/>
                  </a:ext>
                </a:extLst>
              </a:tr>
              <a:tr h="57901">
                <a:tc>
                  <a:txBody>
                    <a:bodyPr/>
                    <a:lstStyle/>
                    <a:p>
                      <a:pPr algn="l" fontAlgn="b"/>
                      <a:r>
                        <a:rPr lang="en-US" sz="600" u="none" strike="noStrike">
                          <a:effectLst/>
                          <a:latin typeface="Helvetica" pitchFamily="2" charset="0"/>
                        </a:rPr>
                        <a:t>AT4G31880</a:t>
                      </a:r>
                      <a:endParaRPr lang="en-US" sz="600" b="0" i="0" u="none" strike="noStrike">
                        <a:solidFill>
                          <a:srgbClr val="000000"/>
                        </a:solidFill>
                        <a:effectLst/>
                        <a:latin typeface="Helvetica" pitchFamily="2" charset="0"/>
                      </a:endParaRPr>
                    </a:p>
                  </a:txBody>
                  <a:tcPr marL="9525" marR="9525" marT="9525" marB="0" anchor="b"/>
                </a:tc>
                <a:tc>
                  <a:txBody>
                    <a:bodyPr/>
                    <a:lstStyle/>
                    <a:p>
                      <a:pPr algn="l" fontAlgn="b"/>
                      <a:r>
                        <a:rPr lang="en-US" sz="600" u="none" strike="noStrike">
                          <a:effectLst/>
                          <a:latin typeface="Helvetica" pitchFamily="2" charset="0"/>
                        </a:rPr>
                        <a:t>PDS5C</a:t>
                      </a:r>
                      <a:endParaRPr lang="en-US" sz="600" b="0" i="0" u="none" strike="noStrike">
                        <a:solidFill>
                          <a:srgbClr val="444444"/>
                        </a:solidFill>
                        <a:effectLst/>
                        <a:latin typeface="Helvetica" pitchFamily="2" charset="0"/>
                      </a:endParaRPr>
                    </a:p>
                  </a:txBody>
                  <a:tcPr marL="9525" marR="9525" marT="9525" marB="0" anchor="b"/>
                </a:tc>
                <a:extLst>
                  <a:ext uri="{0D108BD9-81ED-4DB2-BD59-A6C34878D82A}">
                    <a16:rowId xmlns:a16="http://schemas.microsoft.com/office/drawing/2014/main" val="2167379272"/>
                  </a:ext>
                </a:extLst>
              </a:tr>
              <a:tr h="57901">
                <a:tc>
                  <a:txBody>
                    <a:bodyPr/>
                    <a:lstStyle/>
                    <a:p>
                      <a:pPr algn="l" fontAlgn="b"/>
                      <a:r>
                        <a:rPr lang="en-US" sz="600" u="none" strike="noStrike">
                          <a:effectLst/>
                          <a:latin typeface="Helvetica" pitchFamily="2" charset="0"/>
                        </a:rPr>
                        <a:t>AT1G80810</a:t>
                      </a:r>
                      <a:endParaRPr lang="en-US" sz="600" b="0" i="0" u="none" strike="noStrike">
                        <a:solidFill>
                          <a:srgbClr val="000000"/>
                        </a:solidFill>
                        <a:effectLst/>
                        <a:latin typeface="Helvetica" pitchFamily="2" charset="0"/>
                      </a:endParaRPr>
                    </a:p>
                  </a:txBody>
                  <a:tcPr marL="9525" marR="9525" marT="9525" marB="0" anchor="b"/>
                </a:tc>
                <a:tc>
                  <a:txBody>
                    <a:bodyPr/>
                    <a:lstStyle/>
                    <a:p>
                      <a:pPr algn="l" fontAlgn="b"/>
                      <a:r>
                        <a:rPr lang="en-US" sz="600" u="none" strike="noStrike">
                          <a:effectLst/>
                          <a:latin typeface="Helvetica" pitchFamily="2" charset="0"/>
                        </a:rPr>
                        <a:t>PDS5D</a:t>
                      </a:r>
                      <a:endParaRPr lang="en-US" sz="600" b="0" i="0" u="none" strike="noStrike">
                        <a:solidFill>
                          <a:srgbClr val="444444"/>
                        </a:solidFill>
                        <a:effectLst/>
                        <a:latin typeface="Helvetica" pitchFamily="2" charset="0"/>
                      </a:endParaRPr>
                    </a:p>
                  </a:txBody>
                  <a:tcPr marL="9525" marR="9525" marT="9525" marB="0" anchor="b"/>
                </a:tc>
                <a:extLst>
                  <a:ext uri="{0D108BD9-81ED-4DB2-BD59-A6C34878D82A}">
                    <a16:rowId xmlns:a16="http://schemas.microsoft.com/office/drawing/2014/main" val="1209453573"/>
                  </a:ext>
                </a:extLst>
              </a:tr>
              <a:tr h="57901">
                <a:tc>
                  <a:txBody>
                    <a:bodyPr/>
                    <a:lstStyle/>
                    <a:p>
                      <a:pPr algn="l" fontAlgn="b"/>
                      <a:r>
                        <a:rPr lang="en-US" sz="600" u="none" strike="noStrike">
                          <a:effectLst/>
                          <a:latin typeface="Helvetica" pitchFamily="2" charset="0"/>
                        </a:rPr>
                        <a:t>AT1G15940</a:t>
                      </a:r>
                      <a:endParaRPr lang="en-US" sz="600" b="0" i="0" u="none" strike="noStrike">
                        <a:solidFill>
                          <a:srgbClr val="000000"/>
                        </a:solidFill>
                        <a:effectLst/>
                        <a:latin typeface="Helvetica" pitchFamily="2" charset="0"/>
                      </a:endParaRPr>
                    </a:p>
                  </a:txBody>
                  <a:tcPr marL="9525" marR="9525" marT="9525" marB="0" anchor="b"/>
                </a:tc>
                <a:tc>
                  <a:txBody>
                    <a:bodyPr/>
                    <a:lstStyle/>
                    <a:p>
                      <a:pPr algn="l" fontAlgn="b"/>
                      <a:r>
                        <a:rPr lang="en-US" sz="600" u="none" strike="noStrike" dirty="0">
                          <a:effectLst/>
                          <a:latin typeface="Helvetica" pitchFamily="2" charset="0"/>
                        </a:rPr>
                        <a:t>PDS5E</a:t>
                      </a:r>
                      <a:endParaRPr lang="en-US" sz="600" b="0" i="0" u="none" strike="noStrike" dirty="0">
                        <a:solidFill>
                          <a:srgbClr val="444444"/>
                        </a:solidFill>
                        <a:effectLst/>
                        <a:latin typeface="Helvetica" pitchFamily="2" charset="0"/>
                      </a:endParaRPr>
                    </a:p>
                  </a:txBody>
                  <a:tcPr marL="9525" marR="9525" marT="9525" marB="0" anchor="b"/>
                </a:tc>
                <a:extLst>
                  <a:ext uri="{0D108BD9-81ED-4DB2-BD59-A6C34878D82A}">
                    <a16:rowId xmlns:a16="http://schemas.microsoft.com/office/drawing/2014/main" val="2417858303"/>
                  </a:ext>
                </a:extLst>
              </a:tr>
              <a:tr h="57901">
                <a:tc>
                  <a:txBody>
                    <a:bodyPr/>
                    <a:lstStyle/>
                    <a:p>
                      <a:pPr algn="l" fontAlgn="b"/>
                      <a:r>
                        <a:rPr lang="en-US" sz="600" u="none" strike="noStrike">
                          <a:effectLst/>
                          <a:latin typeface="Helvetica" pitchFamily="2" charset="0"/>
                        </a:rPr>
                        <a:t>AT4G32620</a:t>
                      </a:r>
                      <a:endParaRPr lang="en-US" sz="600" b="0" i="0" u="none" strike="noStrike">
                        <a:solidFill>
                          <a:srgbClr val="000000"/>
                        </a:solidFill>
                        <a:effectLst/>
                        <a:latin typeface="Helvetica" pitchFamily="2" charset="0"/>
                      </a:endParaRPr>
                    </a:p>
                  </a:txBody>
                  <a:tcPr marL="9525" marR="9525" marT="9525" marB="0" anchor="b"/>
                </a:tc>
                <a:tc>
                  <a:txBody>
                    <a:bodyPr/>
                    <a:lstStyle/>
                    <a:p>
                      <a:pPr algn="l" fontAlgn="b"/>
                      <a:r>
                        <a:rPr lang="en-US" sz="600" u="none" strike="noStrike">
                          <a:effectLst/>
                          <a:latin typeface="Helvetica" pitchFamily="2" charset="0"/>
                        </a:rPr>
                        <a:t>EPCR1</a:t>
                      </a:r>
                      <a:endParaRPr lang="en-US" sz="600" b="0" i="0" u="none" strike="noStrike">
                        <a:solidFill>
                          <a:srgbClr val="444444"/>
                        </a:solidFill>
                        <a:effectLst/>
                        <a:latin typeface="Helvetica" pitchFamily="2" charset="0"/>
                      </a:endParaRPr>
                    </a:p>
                  </a:txBody>
                  <a:tcPr marL="9525" marR="9525" marT="9525" marB="0" anchor="b"/>
                </a:tc>
                <a:extLst>
                  <a:ext uri="{0D108BD9-81ED-4DB2-BD59-A6C34878D82A}">
                    <a16:rowId xmlns:a16="http://schemas.microsoft.com/office/drawing/2014/main" val="3084774745"/>
                  </a:ext>
                </a:extLst>
              </a:tr>
              <a:tr h="57901">
                <a:tc>
                  <a:txBody>
                    <a:bodyPr/>
                    <a:lstStyle/>
                    <a:p>
                      <a:pPr algn="l" fontAlgn="b"/>
                      <a:r>
                        <a:rPr lang="en-US" sz="600" u="none" strike="noStrike" dirty="0">
                          <a:effectLst/>
                          <a:latin typeface="Helvetica" pitchFamily="2" charset="0"/>
                        </a:rPr>
                        <a:t>AT4G32970</a:t>
                      </a:r>
                      <a:endParaRPr lang="en-US" sz="600" b="0" i="0" u="none" strike="noStrike" dirty="0">
                        <a:solidFill>
                          <a:srgbClr val="000000"/>
                        </a:solidFill>
                        <a:effectLst/>
                        <a:latin typeface="Helvetica" pitchFamily="2" charset="0"/>
                      </a:endParaRPr>
                    </a:p>
                  </a:txBody>
                  <a:tcPr marL="9525" marR="9525" marT="9525" marB="0" anchor="b"/>
                </a:tc>
                <a:tc>
                  <a:txBody>
                    <a:bodyPr/>
                    <a:lstStyle/>
                    <a:p>
                      <a:pPr algn="l" fontAlgn="b"/>
                      <a:r>
                        <a:rPr lang="en-US" sz="600" u="none" strike="noStrike">
                          <a:effectLst/>
                          <a:latin typeface="Helvetica" pitchFamily="2" charset="0"/>
                        </a:rPr>
                        <a:t>BRISC/BRCA1-A</a:t>
                      </a:r>
                      <a:endParaRPr lang="en-US" sz="600" b="0" i="0" u="none" strike="noStrike">
                        <a:solidFill>
                          <a:srgbClr val="444444"/>
                        </a:solidFill>
                        <a:effectLst/>
                        <a:latin typeface="Helvetica" pitchFamily="2" charset="0"/>
                      </a:endParaRPr>
                    </a:p>
                  </a:txBody>
                  <a:tcPr marL="9525" marR="9525" marT="9525" marB="0" anchor="b"/>
                </a:tc>
                <a:extLst>
                  <a:ext uri="{0D108BD9-81ED-4DB2-BD59-A6C34878D82A}">
                    <a16:rowId xmlns:a16="http://schemas.microsoft.com/office/drawing/2014/main" val="288724"/>
                  </a:ext>
                </a:extLst>
              </a:tr>
              <a:tr h="57901">
                <a:tc>
                  <a:txBody>
                    <a:bodyPr/>
                    <a:lstStyle/>
                    <a:p>
                      <a:pPr algn="l" fontAlgn="b"/>
                      <a:r>
                        <a:rPr lang="en-US" sz="600" u="none" strike="noStrike">
                          <a:effectLst/>
                          <a:latin typeface="Helvetica" pitchFamily="2" charset="0"/>
                        </a:rPr>
                        <a:t>AT5G10950</a:t>
                      </a:r>
                      <a:endParaRPr lang="en-US" sz="600" b="0" i="0" u="none" strike="noStrike">
                        <a:solidFill>
                          <a:srgbClr val="000000"/>
                        </a:solidFill>
                        <a:effectLst/>
                        <a:latin typeface="Helvetica" pitchFamily="2" charset="0"/>
                      </a:endParaRPr>
                    </a:p>
                  </a:txBody>
                  <a:tcPr marL="9525" marR="9525" marT="9525" marB="0" anchor="b"/>
                </a:tc>
                <a:tc>
                  <a:txBody>
                    <a:bodyPr/>
                    <a:lstStyle/>
                    <a:p>
                      <a:pPr algn="l" fontAlgn="b"/>
                      <a:r>
                        <a:rPr lang="en-US" sz="600" u="none" strike="noStrike" dirty="0">
                          <a:effectLst/>
                          <a:latin typeface="Helvetica" pitchFamily="2" charset="0"/>
                        </a:rPr>
                        <a:t>Tudor/PWWP/MBT</a:t>
                      </a:r>
                      <a:endParaRPr lang="en-US" sz="600" b="0" i="0" u="none" strike="noStrike" dirty="0">
                        <a:solidFill>
                          <a:srgbClr val="000000"/>
                        </a:solidFill>
                        <a:effectLst/>
                        <a:latin typeface="Helvetica" pitchFamily="2" charset="0"/>
                      </a:endParaRPr>
                    </a:p>
                  </a:txBody>
                  <a:tcPr marL="9525" marR="9525" marT="9525" marB="0" anchor="b"/>
                </a:tc>
                <a:extLst>
                  <a:ext uri="{0D108BD9-81ED-4DB2-BD59-A6C34878D82A}">
                    <a16:rowId xmlns:a16="http://schemas.microsoft.com/office/drawing/2014/main" val="3259468275"/>
                  </a:ext>
                </a:extLst>
              </a:tr>
              <a:tr h="57901">
                <a:tc>
                  <a:txBody>
                    <a:bodyPr/>
                    <a:lstStyle/>
                    <a:p>
                      <a:pPr algn="l" fontAlgn="b"/>
                      <a:r>
                        <a:rPr lang="en-US" sz="600" u="none" strike="noStrike">
                          <a:effectLst/>
                          <a:latin typeface="Helvetica" pitchFamily="2" charset="0"/>
                        </a:rPr>
                        <a:t>AT4G02070</a:t>
                      </a:r>
                      <a:endParaRPr lang="en-US" sz="600" b="0" i="0" u="none" strike="noStrike">
                        <a:solidFill>
                          <a:srgbClr val="000000"/>
                        </a:solidFill>
                        <a:effectLst/>
                        <a:latin typeface="Helvetica" pitchFamily="2" charset="0"/>
                      </a:endParaRPr>
                    </a:p>
                  </a:txBody>
                  <a:tcPr marL="9525" marR="9525" marT="9525" marB="0" anchor="b"/>
                </a:tc>
                <a:tc>
                  <a:txBody>
                    <a:bodyPr/>
                    <a:lstStyle/>
                    <a:p>
                      <a:pPr algn="l" fontAlgn="b"/>
                      <a:r>
                        <a:rPr lang="en-US" sz="600" u="none" strike="noStrike" dirty="0">
                          <a:effectLst/>
                          <a:latin typeface="Helvetica" pitchFamily="2" charset="0"/>
                        </a:rPr>
                        <a:t>MSH6</a:t>
                      </a:r>
                      <a:endParaRPr lang="en-US" sz="600" b="0" i="0" u="none" strike="noStrike" dirty="0">
                        <a:solidFill>
                          <a:srgbClr val="444444"/>
                        </a:solidFill>
                        <a:effectLst/>
                        <a:latin typeface="Helvetica" pitchFamily="2" charset="0"/>
                      </a:endParaRPr>
                    </a:p>
                  </a:txBody>
                  <a:tcPr marL="9525" marR="9525" marT="9525" marB="0" anchor="b"/>
                </a:tc>
                <a:extLst>
                  <a:ext uri="{0D108BD9-81ED-4DB2-BD59-A6C34878D82A}">
                    <a16:rowId xmlns:a16="http://schemas.microsoft.com/office/drawing/2014/main" val="3137980993"/>
                  </a:ext>
                </a:extLst>
              </a:tr>
            </a:tbl>
          </a:graphicData>
        </a:graphic>
      </p:graphicFrame>
      <p:sp>
        <p:nvSpPr>
          <p:cNvPr id="188" name="Right Brace 187">
            <a:extLst>
              <a:ext uri="{FF2B5EF4-FFF2-40B4-BE49-F238E27FC236}">
                <a16:creationId xmlns:a16="http://schemas.microsoft.com/office/drawing/2014/main" id="{DBC9C9EE-02C9-14AC-D012-1EA6F654EF7E}"/>
              </a:ext>
            </a:extLst>
          </p:cNvPr>
          <p:cNvSpPr/>
          <p:nvPr/>
        </p:nvSpPr>
        <p:spPr>
          <a:xfrm>
            <a:off x="1612930" y="797862"/>
            <a:ext cx="45719" cy="50136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9" name="TextBox 188">
            <a:extLst>
              <a:ext uri="{FF2B5EF4-FFF2-40B4-BE49-F238E27FC236}">
                <a16:creationId xmlns:a16="http://schemas.microsoft.com/office/drawing/2014/main" id="{D90CFA25-7109-62BC-56D2-178B00C50BF1}"/>
              </a:ext>
            </a:extLst>
          </p:cNvPr>
          <p:cNvSpPr txBox="1"/>
          <p:nvPr/>
        </p:nvSpPr>
        <p:spPr>
          <a:xfrm>
            <a:off x="1612929" y="906122"/>
            <a:ext cx="1052098" cy="276999"/>
          </a:xfrm>
          <a:prstGeom prst="rect">
            <a:avLst/>
          </a:prstGeom>
          <a:noFill/>
        </p:spPr>
        <p:txBody>
          <a:bodyPr wrap="square" rtlCol="0">
            <a:spAutoFit/>
          </a:bodyPr>
          <a:lstStyle/>
          <a:p>
            <a:r>
              <a:rPr lang="en-US" sz="600" dirty="0">
                <a:latin typeface="Helvetica" pitchFamily="2" charset="0"/>
              </a:rPr>
              <a:t>Cohesion/homology directed repair</a:t>
            </a:r>
          </a:p>
        </p:txBody>
      </p:sp>
      <p:sp>
        <p:nvSpPr>
          <p:cNvPr id="191" name="Right Brace 190">
            <a:extLst>
              <a:ext uri="{FF2B5EF4-FFF2-40B4-BE49-F238E27FC236}">
                <a16:creationId xmlns:a16="http://schemas.microsoft.com/office/drawing/2014/main" id="{AB8FD57F-085B-DF2D-7D44-0DB934EB5127}"/>
              </a:ext>
            </a:extLst>
          </p:cNvPr>
          <p:cNvSpPr/>
          <p:nvPr/>
        </p:nvSpPr>
        <p:spPr>
          <a:xfrm>
            <a:off x="1590070" y="1627595"/>
            <a:ext cx="45719" cy="7895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3" name="TextBox 192">
            <a:extLst>
              <a:ext uri="{FF2B5EF4-FFF2-40B4-BE49-F238E27FC236}">
                <a16:creationId xmlns:a16="http://schemas.microsoft.com/office/drawing/2014/main" id="{89FED892-8752-8A1D-280D-D5ABC5168123}"/>
              </a:ext>
            </a:extLst>
          </p:cNvPr>
          <p:cNvSpPr txBox="1"/>
          <p:nvPr/>
        </p:nvSpPr>
        <p:spPr>
          <a:xfrm>
            <a:off x="1590070" y="1574738"/>
            <a:ext cx="1052098" cy="184666"/>
          </a:xfrm>
          <a:prstGeom prst="rect">
            <a:avLst/>
          </a:prstGeom>
          <a:noFill/>
        </p:spPr>
        <p:txBody>
          <a:bodyPr wrap="square" rtlCol="0">
            <a:spAutoFit/>
          </a:bodyPr>
          <a:lstStyle/>
          <a:p>
            <a:r>
              <a:rPr lang="en-US" sz="600" dirty="0">
                <a:latin typeface="Helvetica" pitchFamily="2" charset="0"/>
              </a:rPr>
              <a:t>Mismatch repair</a:t>
            </a:r>
          </a:p>
        </p:txBody>
      </p:sp>
      <p:sp>
        <p:nvSpPr>
          <p:cNvPr id="195" name="TextBox 194">
            <a:extLst>
              <a:ext uri="{FF2B5EF4-FFF2-40B4-BE49-F238E27FC236}">
                <a16:creationId xmlns:a16="http://schemas.microsoft.com/office/drawing/2014/main" id="{10A3BE9E-7638-C3A3-36BA-F73D443CA615}"/>
              </a:ext>
            </a:extLst>
          </p:cNvPr>
          <p:cNvSpPr txBox="1"/>
          <p:nvPr/>
        </p:nvSpPr>
        <p:spPr>
          <a:xfrm>
            <a:off x="6016" y="4162"/>
            <a:ext cx="268022" cy="230832"/>
          </a:xfrm>
          <a:prstGeom prst="rect">
            <a:avLst/>
          </a:prstGeom>
          <a:noFill/>
        </p:spPr>
        <p:txBody>
          <a:bodyPr wrap="none" rtlCol="0">
            <a:spAutoFit/>
          </a:bodyPr>
          <a:lstStyle/>
          <a:p>
            <a:r>
              <a:rPr lang="en-US" sz="900" b="1" dirty="0">
                <a:latin typeface="Helvetica" pitchFamily="2" charset="0"/>
              </a:rPr>
              <a:t>A</a:t>
            </a:r>
          </a:p>
        </p:txBody>
      </p:sp>
      <p:sp>
        <p:nvSpPr>
          <p:cNvPr id="2" name="TextBox 1">
            <a:extLst>
              <a:ext uri="{FF2B5EF4-FFF2-40B4-BE49-F238E27FC236}">
                <a16:creationId xmlns:a16="http://schemas.microsoft.com/office/drawing/2014/main" id="{AE2286B4-2333-6F51-781A-2EC3D6436D79}"/>
              </a:ext>
            </a:extLst>
          </p:cNvPr>
          <p:cNvSpPr txBox="1"/>
          <p:nvPr/>
        </p:nvSpPr>
        <p:spPr>
          <a:xfrm>
            <a:off x="169388" y="6527899"/>
            <a:ext cx="1905997" cy="2616101"/>
          </a:xfrm>
          <a:prstGeom prst="rect">
            <a:avLst/>
          </a:prstGeom>
          <a:noFill/>
        </p:spPr>
        <p:txBody>
          <a:bodyPr wrap="square" rtlCol="0">
            <a:spAutoFit/>
          </a:bodyPr>
          <a:lstStyle/>
          <a:p>
            <a:r>
              <a:rPr lang="en-US" sz="800" dirty="0" err="1"/>
              <a:t>Arath</a:t>
            </a:r>
            <a:r>
              <a:rPr lang="en-US" sz="800" dirty="0"/>
              <a:t> msh6</a:t>
            </a:r>
          </a:p>
          <a:p>
            <a:r>
              <a:rPr lang="en-US" sz="800" dirty="0" err="1"/>
              <a:t>Uniprot</a:t>
            </a:r>
            <a:r>
              <a:rPr lang="en-US" sz="800" dirty="0"/>
              <a:t>: </a:t>
            </a:r>
            <a:r>
              <a:rPr lang="en-US" sz="800" b="1" i="0" dirty="0">
                <a:solidFill>
                  <a:srgbClr val="161D39"/>
                </a:solidFill>
                <a:effectLst/>
                <a:latin typeface="Source Sans Pro" panose="020B0503030403020204" pitchFamily="34" charset="0"/>
              </a:rPr>
              <a:t>O04716</a:t>
            </a:r>
          </a:p>
          <a:p>
            <a:r>
              <a:rPr lang="en-US" sz="800" dirty="0" err="1"/>
              <a:t>GeneID</a:t>
            </a:r>
            <a:r>
              <a:rPr lang="en-US" sz="800" dirty="0"/>
              <a:t>: AT4G02070</a:t>
            </a:r>
          </a:p>
          <a:p>
            <a:r>
              <a:rPr lang="en-US" sz="800" dirty="0"/>
              <a:t>1324 total</a:t>
            </a:r>
          </a:p>
          <a:p>
            <a:r>
              <a:rPr lang="en-US" sz="800" dirty="0"/>
              <a:t>Tudor 121-179</a:t>
            </a:r>
          </a:p>
          <a:p>
            <a:r>
              <a:rPr lang="en-US" sz="800" dirty="0" err="1"/>
              <a:t>MutSd</a:t>
            </a:r>
            <a:r>
              <a:rPr lang="en-US" sz="800" dirty="0"/>
              <a:t> 716-1056</a:t>
            </a:r>
          </a:p>
          <a:p>
            <a:r>
              <a:rPr lang="en-US" sz="800" dirty="0" err="1"/>
              <a:t>MutSac</a:t>
            </a:r>
            <a:r>
              <a:rPr lang="en-US" sz="800" dirty="0"/>
              <a:t> 1076-1268</a:t>
            </a:r>
          </a:p>
          <a:p>
            <a:endParaRPr lang="en-US" sz="800" dirty="0"/>
          </a:p>
          <a:p>
            <a:endParaRPr lang="en-US" sz="800" dirty="0"/>
          </a:p>
          <a:p>
            <a:r>
              <a:rPr lang="en-US" sz="800" dirty="0"/>
              <a:t>Rice msh6 </a:t>
            </a:r>
          </a:p>
          <a:p>
            <a:r>
              <a:rPr lang="en-US" sz="800" dirty="0"/>
              <a:t>Uniprot:</a:t>
            </a:r>
            <a:r>
              <a:rPr lang="en-US" sz="800" b="1" i="0" dirty="0">
                <a:solidFill>
                  <a:srgbClr val="161D39"/>
                </a:solidFill>
                <a:effectLst/>
                <a:latin typeface="Source Sans Pro" panose="020B0503030403020204" pitchFamily="34" charset="0"/>
              </a:rPr>
              <a:t>A3BYP3</a:t>
            </a:r>
            <a:endParaRPr lang="en-US" sz="800" dirty="0"/>
          </a:p>
          <a:p>
            <a:r>
              <a:rPr lang="en-US" sz="800" b="1" dirty="0" err="1">
                <a:latin typeface="Helvetica" pitchFamily="2" charset="0"/>
              </a:rPr>
              <a:t>GeneID</a:t>
            </a:r>
            <a:r>
              <a:rPr lang="en-US" sz="800" b="1" dirty="0">
                <a:latin typeface="Helvetica" pitchFamily="2" charset="0"/>
              </a:rPr>
              <a:t>: LOC_Os09g24220</a:t>
            </a:r>
          </a:p>
          <a:p>
            <a:r>
              <a:rPr lang="en-US" sz="800" dirty="0"/>
              <a:t>1293 total</a:t>
            </a:r>
          </a:p>
          <a:p>
            <a:r>
              <a:rPr lang="en-US" sz="800" dirty="0"/>
              <a:t>Tudor 75-133</a:t>
            </a:r>
          </a:p>
          <a:p>
            <a:r>
              <a:rPr lang="en-US" sz="800" dirty="0" err="1"/>
              <a:t>MutSd</a:t>
            </a:r>
            <a:r>
              <a:rPr lang="en-US" sz="800" dirty="0"/>
              <a:t> 676-1017</a:t>
            </a:r>
          </a:p>
          <a:p>
            <a:r>
              <a:rPr lang="en-US" sz="800" dirty="0" err="1"/>
              <a:t>MutSac</a:t>
            </a:r>
            <a:r>
              <a:rPr lang="en-US" sz="800" dirty="0"/>
              <a:t> 1037-1228</a:t>
            </a:r>
          </a:p>
          <a:p>
            <a:endParaRPr lang="en-US" dirty="0"/>
          </a:p>
          <a:p>
            <a:endParaRPr lang="en-US" dirty="0"/>
          </a:p>
        </p:txBody>
      </p:sp>
      <p:sp>
        <p:nvSpPr>
          <p:cNvPr id="3" name="TextBox 2">
            <a:extLst>
              <a:ext uri="{FF2B5EF4-FFF2-40B4-BE49-F238E27FC236}">
                <a16:creationId xmlns:a16="http://schemas.microsoft.com/office/drawing/2014/main" id="{73A62E97-07AF-D53A-2DF6-3036A84CF8BD}"/>
              </a:ext>
            </a:extLst>
          </p:cNvPr>
          <p:cNvSpPr txBox="1"/>
          <p:nvPr/>
        </p:nvSpPr>
        <p:spPr>
          <a:xfrm>
            <a:off x="5478491" y="6081260"/>
            <a:ext cx="1905997" cy="2246769"/>
          </a:xfrm>
          <a:prstGeom prst="rect">
            <a:avLst/>
          </a:prstGeom>
          <a:noFill/>
        </p:spPr>
        <p:txBody>
          <a:bodyPr wrap="square" rtlCol="0">
            <a:spAutoFit/>
          </a:bodyPr>
          <a:lstStyle/>
          <a:p>
            <a:r>
              <a:rPr lang="en-US" sz="800" dirty="0" err="1"/>
              <a:t>Arath</a:t>
            </a:r>
            <a:r>
              <a:rPr lang="en-US" sz="800" dirty="0"/>
              <a:t> pds5c</a:t>
            </a:r>
          </a:p>
          <a:p>
            <a:pPr algn="l"/>
            <a:r>
              <a:rPr lang="en-US" sz="800" dirty="0" err="1"/>
              <a:t>Uniprot</a:t>
            </a:r>
            <a:r>
              <a:rPr lang="en-US" sz="800" dirty="0"/>
              <a:t>: </a:t>
            </a:r>
            <a:r>
              <a:rPr lang="en-US" sz="800" b="1" i="0" dirty="0">
                <a:solidFill>
                  <a:srgbClr val="161D39"/>
                </a:solidFill>
                <a:effectLst/>
                <a:latin typeface="Source Sans Pro" panose="020B0503030403020204" pitchFamily="34" charset="0"/>
              </a:rPr>
              <a:t>Q8GUP3</a:t>
            </a:r>
          </a:p>
          <a:p>
            <a:r>
              <a:rPr lang="en-US" sz="800" dirty="0" err="1"/>
              <a:t>GeneID</a:t>
            </a:r>
            <a:r>
              <a:rPr lang="en-US" sz="800" dirty="0"/>
              <a:t>: </a:t>
            </a:r>
            <a:r>
              <a:rPr lang="en-US" sz="800" b="0" i="0" dirty="0">
                <a:solidFill>
                  <a:srgbClr val="0A0A0A"/>
                </a:solidFill>
                <a:effectLst/>
                <a:latin typeface="Lato" panose="020F0502020204030203" pitchFamily="34" charset="0"/>
              </a:rPr>
              <a:t>AT4G31880</a:t>
            </a:r>
            <a:br>
              <a:rPr lang="en-US" sz="800" b="0" i="0" dirty="0">
                <a:solidFill>
                  <a:srgbClr val="0A0A0A"/>
                </a:solidFill>
                <a:effectLst/>
                <a:latin typeface="Lato" panose="020F0502020204030203" pitchFamily="34" charset="0"/>
              </a:rPr>
            </a:br>
            <a:r>
              <a:rPr lang="en-US" sz="800" dirty="0"/>
              <a:t>873 total</a:t>
            </a:r>
          </a:p>
          <a:p>
            <a:r>
              <a:rPr lang="en-US" sz="800" dirty="0"/>
              <a:t>Pds5 2-264</a:t>
            </a:r>
          </a:p>
          <a:p>
            <a:r>
              <a:rPr lang="en-US" sz="800" dirty="0"/>
              <a:t>Tudor 605-659</a:t>
            </a:r>
          </a:p>
          <a:p>
            <a:endParaRPr lang="en-US" sz="800" dirty="0"/>
          </a:p>
          <a:p>
            <a:endParaRPr lang="en-US" sz="800" dirty="0"/>
          </a:p>
          <a:p>
            <a:r>
              <a:rPr lang="en-US" sz="800" dirty="0"/>
              <a:t>Rice pds5 </a:t>
            </a:r>
          </a:p>
          <a:p>
            <a:r>
              <a:rPr lang="en-US" sz="800" b="1" dirty="0" err="1">
                <a:latin typeface="Helvetica" pitchFamily="2" charset="0"/>
              </a:rPr>
              <a:t>GeneID</a:t>
            </a:r>
            <a:r>
              <a:rPr lang="en-US" sz="800" b="1" dirty="0">
                <a:latin typeface="Helvetica" pitchFamily="2" charset="0"/>
              </a:rPr>
              <a:t>: </a:t>
            </a:r>
            <a:r>
              <a:rPr lang="en-US" sz="700" b="1" dirty="0">
                <a:latin typeface="Helvetica" pitchFamily="2" charset="0"/>
              </a:rPr>
              <a:t>LOC_Os04g42320 </a:t>
            </a:r>
          </a:p>
          <a:p>
            <a:r>
              <a:rPr lang="en-US" sz="800" dirty="0"/>
              <a:t>846 total</a:t>
            </a:r>
          </a:p>
          <a:p>
            <a:r>
              <a:rPr lang="en-US" sz="800" dirty="0"/>
              <a:t>Pds5 29-246</a:t>
            </a:r>
          </a:p>
          <a:p>
            <a:r>
              <a:rPr lang="en-US" sz="800" dirty="0"/>
              <a:t>Tudor 601-634</a:t>
            </a:r>
          </a:p>
          <a:p>
            <a:endParaRPr lang="en-US" dirty="0"/>
          </a:p>
          <a:p>
            <a:endParaRPr lang="en-US" dirty="0"/>
          </a:p>
        </p:txBody>
      </p:sp>
      <p:sp>
        <p:nvSpPr>
          <p:cNvPr id="4" name="Rectangle 3">
            <a:extLst>
              <a:ext uri="{FF2B5EF4-FFF2-40B4-BE49-F238E27FC236}">
                <a16:creationId xmlns:a16="http://schemas.microsoft.com/office/drawing/2014/main" id="{6F6C06F3-810B-BBDA-CF2C-35EB5605434A}"/>
              </a:ext>
            </a:extLst>
          </p:cNvPr>
          <p:cNvSpPr/>
          <p:nvPr/>
        </p:nvSpPr>
        <p:spPr>
          <a:xfrm flipV="1">
            <a:off x="2624425" y="7990531"/>
            <a:ext cx="4032504" cy="457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E3BE06E-8E5C-B437-6931-6D9BFC7CEF9D}"/>
              </a:ext>
            </a:extLst>
          </p:cNvPr>
          <p:cNvSpPr txBox="1"/>
          <p:nvPr/>
        </p:nvSpPr>
        <p:spPr>
          <a:xfrm>
            <a:off x="1176371" y="6965821"/>
            <a:ext cx="847955" cy="369332"/>
          </a:xfrm>
          <a:prstGeom prst="rect">
            <a:avLst/>
          </a:prstGeom>
          <a:noFill/>
        </p:spPr>
        <p:txBody>
          <a:bodyPr wrap="square" rtlCol="0">
            <a:spAutoFit/>
          </a:bodyPr>
          <a:lstStyle/>
          <a:p>
            <a:r>
              <a:rPr lang="en-US" dirty="0"/>
              <a:t>1-&gt;300</a:t>
            </a:r>
          </a:p>
        </p:txBody>
      </p:sp>
      <p:sp>
        <p:nvSpPr>
          <p:cNvPr id="7" name="Rectangle 6">
            <a:extLst>
              <a:ext uri="{FF2B5EF4-FFF2-40B4-BE49-F238E27FC236}">
                <a16:creationId xmlns:a16="http://schemas.microsoft.com/office/drawing/2014/main" id="{CDBE4440-71B8-85E1-7627-49631AEBFEA8}"/>
              </a:ext>
            </a:extLst>
          </p:cNvPr>
          <p:cNvSpPr/>
          <p:nvPr/>
        </p:nvSpPr>
        <p:spPr>
          <a:xfrm flipV="1">
            <a:off x="2622817" y="8513960"/>
            <a:ext cx="3941064" cy="457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9E10764-0629-3F2A-3CC4-58C772ED2D76}"/>
              </a:ext>
            </a:extLst>
          </p:cNvPr>
          <p:cNvSpPr/>
          <p:nvPr/>
        </p:nvSpPr>
        <p:spPr>
          <a:xfrm flipV="1">
            <a:off x="2628046" y="6980883"/>
            <a:ext cx="2660904" cy="457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326EBF0-A823-6475-3EE9-2BF012459D1F}"/>
              </a:ext>
            </a:extLst>
          </p:cNvPr>
          <p:cNvSpPr/>
          <p:nvPr/>
        </p:nvSpPr>
        <p:spPr>
          <a:xfrm flipV="1">
            <a:off x="2624100" y="7472334"/>
            <a:ext cx="2578608" cy="457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0D0D4CFE-055D-26AB-68AD-B6D155C82FAD}"/>
              </a:ext>
            </a:extLst>
          </p:cNvPr>
          <p:cNvSpPr/>
          <p:nvPr/>
        </p:nvSpPr>
        <p:spPr>
          <a:xfrm>
            <a:off x="3014844" y="7926104"/>
            <a:ext cx="201168" cy="182880"/>
          </a:xfrm>
          <a:prstGeom prst="hexagon">
            <a:avLst/>
          </a:prstGeom>
          <a:solidFill>
            <a:srgbClr val="0E6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7F6C93DD-74A9-311A-9785-47EAAB6BD07B}"/>
              </a:ext>
            </a:extLst>
          </p:cNvPr>
          <p:cNvSpPr/>
          <p:nvPr/>
        </p:nvSpPr>
        <p:spPr>
          <a:xfrm>
            <a:off x="2882483" y="8501815"/>
            <a:ext cx="173736" cy="91440"/>
          </a:xfrm>
          <a:prstGeom prst="hexagon">
            <a:avLst/>
          </a:prstGeom>
          <a:solidFill>
            <a:srgbClr val="0E6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EB2441F8-C189-1D90-AE0A-ACAC7D46C328}"/>
              </a:ext>
            </a:extLst>
          </p:cNvPr>
          <p:cNvSpPr/>
          <p:nvPr/>
        </p:nvSpPr>
        <p:spPr>
          <a:xfrm>
            <a:off x="4471162" y="6969185"/>
            <a:ext cx="173736" cy="91440"/>
          </a:xfrm>
          <a:prstGeom prst="hexagon">
            <a:avLst/>
          </a:prstGeom>
          <a:solidFill>
            <a:srgbClr val="0E6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2A6D3488-C592-4B82-0694-16363B72EBB5}"/>
              </a:ext>
            </a:extLst>
          </p:cNvPr>
          <p:cNvSpPr/>
          <p:nvPr/>
        </p:nvSpPr>
        <p:spPr>
          <a:xfrm>
            <a:off x="4487500" y="7449473"/>
            <a:ext cx="173736" cy="91440"/>
          </a:xfrm>
          <a:prstGeom prst="hexagon">
            <a:avLst/>
          </a:prstGeom>
          <a:solidFill>
            <a:srgbClr val="0E6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97BDFAE-C3AA-4067-A1FB-315C5656298A}"/>
              </a:ext>
            </a:extLst>
          </p:cNvPr>
          <p:cNvSpPr/>
          <p:nvPr/>
        </p:nvSpPr>
        <p:spPr>
          <a:xfrm>
            <a:off x="4819918" y="7958785"/>
            <a:ext cx="914400" cy="109728"/>
          </a:xfrm>
          <a:prstGeom prst="rect">
            <a:avLst/>
          </a:prstGeom>
          <a:solidFill>
            <a:srgbClr val="A9D18E"/>
          </a:solidFill>
          <a:ln>
            <a:solidFill>
              <a:srgbClr val="0E69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latin typeface="Helvetica" pitchFamily="2" charset="0"/>
              </a:rPr>
              <a:t>MutSd</a:t>
            </a:r>
            <a:endParaRPr lang="en-US" sz="600" dirty="0">
              <a:solidFill>
                <a:schemeClr val="tx1"/>
              </a:solidFill>
              <a:latin typeface="Helvetica" pitchFamily="2" charset="0"/>
            </a:endParaRPr>
          </a:p>
        </p:txBody>
      </p:sp>
      <p:sp>
        <p:nvSpPr>
          <p:cNvPr id="16" name="Rectangle 15">
            <a:extLst>
              <a:ext uri="{FF2B5EF4-FFF2-40B4-BE49-F238E27FC236}">
                <a16:creationId xmlns:a16="http://schemas.microsoft.com/office/drawing/2014/main" id="{DD14B835-80C2-3995-5111-5D162434E62B}"/>
              </a:ext>
            </a:extLst>
          </p:cNvPr>
          <p:cNvSpPr/>
          <p:nvPr/>
        </p:nvSpPr>
        <p:spPr>
          <a:xfrm>
            <a:off x="5766027" y="7958785"/>
            <a:ext cx="603504" cy="109728"/>
          </a:xfrm>
          <a:prstGeom prst="rect">
            <a:avLst/>
          </a:prstGeom>
          <a:solidFill>
            <a:schemeClr val="bg2">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bg1"/>
                </a:solidFill>
                <a:latin typeface="Helvetica" pitchFamily="2" charset="0"/>
              </a:rPr>
              <a:t>MutSac</a:t>
            </a:r>
            <a:endParaRPr lang="en-US" sz="600" dirty="0">
              <a:solidFill>
                <a:schemeClr val="bg1"/>
              </a:solidFill>
              <a:latin typeface="Helvetica" pitchFamily="2" charset="0"/>
            </a:endParaRPr>
          </a:p>
        </p:txBody>
      </p:sp>
      <p:sp>
        <p:nvSpPr>
          <p:cNvPr id="17" name="Rectangle 16">
            <a:extLst>
              <a:ext uri="{FF2B5EF4-FFF2-40B4-BE49-F238E27FC236}">
                <a16:creationId xmlns:a16="http://schemas.microsoft.com/office/drawing/2014/main" id="{13385B70-90F4-91ED-FA02-F5A5873BFEFE}"/>
              </a:ext>
            </a:extLst>
          </p:cNvPr>
          <p:cNvSpPr/>
          <p:nvPr/>
        </p:nvSpPr>
        <p:spPr>
          <a:xfrm>
            <a:off x="2639228" y="6968590"/>
            <a:ext cx="1143000" cy="109728"/>
          </a:xfrm>
          <a:prstGeom prst="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latin typeface="Helvetica" pitchFamily="2" charset="0"/>
              </a:rPr>
              <a:t>PDS5</a:t>
            </a:r>
          </a:p>
        </p:txBody>
      </p:sp>
      <p:sp>
        <p:nvSpPr>
          <p:cNvPr id="18" name="Rectangle 17">
            <a:extLst>
              <a:ext uri="{FF2B5EF4-FFF2-40B4-BE49-F238E27FC236}">
                <a16:creationId xmlns:a16="http://schemas.microsoft.com/office/drawing/2014/main" id="{7A22ACD3-99BA-C98E-B5B4-2920ED959192}"/>
              </a:ext>
            </a:extLst>
          </p:cNvPr>
          <p:cNvSpPr/>
          <p:nvPr/>
        </p:nvSpPr>
        <p:spPr>
          <a:xfrm>
            <a:off x="2637808" y="7449473"/>
            <a:ext cx="1143000" cy="109728"/>
          </a:xfrm>
          <a:prstGeom prst="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latin typeface="Helvetica" pitchFamily="2" charset="0"/>
              </a:rPr>
              <a:t>PDS5</a:t>
            </a:r>
          </a:p>
        </p:txBody>
      </p:sp>
      <p:sp>
        <p:nvSpPr>
          <p:cNvPr id="19" name="Rectangle 18">
            <a:extLst>
              <a:ext uri="{FF2B5EF4-FFF2-40B4-BE49-F238E27FC236}">
                <a16:creationId xmlns:a16="http://schemas.microsoft.com/office/drawing/2014/main" id="{B7FF475B-00C9-BDA1-A828-49E919884460}"/>
              </a:ext>
            </a:extLst>
          </p:cNvPr>
          <p:cNvSpPr/>
          <p:nvPr/>
        </p:nvSpPr>
        <p:spPr>
          <a:xfrm>
            <a:off x="4777111" y="8481974"/>
            <a:ext cx="914400" cy="109728"/>
          </a:xfrm>
          <a:prstGeom prst="rect">
            <a:avLst/>
          </a:prstGeom>
          <a:solidFill>
            <a:srgbClr val="A9D18E"/>
          </a:solidFill>
          <a:ln>
            <a:solidFill>
              <a:srgbClr val="0E69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tx1"/>
                </a:solidFill>
                <a:latin typeface="Helvetica" pitchFamily="2" charset="0"/>
              </a:rPr>
              <a:t>MutSd</a:t>
            </a:r>
            <a:endParaRPr lang="en-US" sz="600" dirty="0">
              <a:solidFill>
                <a:schemeClr val="tx1"/>
              </a:solidFill>
              <a:latin typeface="Helvetica" pitchFamily="2" charset="0"/>
            </a:endParaRPr>
          </a:p>
        </p:txBody>
      </p:sp>
      <p:sp>
        <p:nvSpPr>
          <p:cNvPr id="20" name="Rectangle 19">
            <a:extLst>
              <a:ext uri="{FF2B5EF4-FFF2-40B4-BE49-F238E27FC236}">
                <a16:creationId xmlns:a16="http://schemas.microsoft.com/office/drawing/2014/main" id="{15ACC8EC-33C6-DD64-BBFF-859B1B565464}"/>
              </a:ext>
            </a:extLst>
          </p:cNvPr>
          <p:cNvSpPr/>
          <p:nvPr/>
        </p:nvSpPr>
        <p:spPr>
          <a:xfrm>
            <a:off x="5721995" y="8481974"/>
            <a:ext cx="603504" cy="109728"/>
          </a:xfrm>
          <a:prstGeom prst="rect">
            <a:avLst/>
          </a:prstGeom>
          <a:solidFill>
            <a:schemeClr val="bg2">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err="1">
                <a:solidFill>
                  <a:schemeClr val="bg1"/>
                </a:solidFill>
                <a:latin typeface="Helvetica" pitchFamily="2" charset="0"/>
              </a:rPr>
              <a:t>MutSac</a:t>
            </a:r>
            <a:endParaRPr lang="en-US" sz="600" dirty="0">
              <a:solidFill>
                <a:schemeClr val="bg1"/>
              </a:solidFill>
              <a:latin typeface="Helvetica" pitchFamily="2" charset="0"/>
            </a:endParaRPr>
          </a:p>
        </p:txBody>
      </p:sp>
      <p:sp>
        <p:nvSpPr>
          <p:cNvPr id="22" name="TextBox 21">
            <a:extLst>
              <a:ext uri="{FF2B5EF4-FFF2-40B4-BE49-F238E27FC236}">
                <a16:creationId xmlns:a16="http://schemas.microsoft.com/office/drawing/2014/main" id="{9658BB23-C16B-6C36-DA67-B22853AC426B}"/>
              </a:ext>
            </a:extLst>
          </p:cNvPr>
          <p:cNvSpPr txBox="1"/>
          <p:nvPr/>
        </p:nvSpPr>
        <p:spPr>
          <a:xfrm>
            <a:off x="2935343" y="7939583"/>
            <a:ext cx="389186" cy="169277"/>
          </a:xfrm>
          <a:prstGeom prst="rect">
            <a:avLst/>
          </a:prstGeom>
          <a:noFill/>
        </p:spPr>
        <p:txBody>
          <a:bodyPr wrap="square">
            <a:spAutoFit/>
          </a:bodyPr>
          <a:lstStyle/>
          <a:p>
            <a:r>
              <a:rPr lang="en-US" sz="500" b="1" dirty="0">
                <a:solidFill>
                  <a:schemeClr val="bg1"/>
                </a:solidFill>
                <a:latin typeface="Helvetica" pitchFamily="2" charset="0"/>
              </a:rPr>
              <a:t>Tudor</a:t>
            </a:r>
          </a:p>
        </p:txBody>
      </p:sp>
      <p:sp>
        <p:nvSpPr>
          <p:cNvPr id="23" name="Hexagon 22">
            <a:extLst>
              <a:ext uri="{FF2B5EF4-FFF2-40B4-BE49-F238E27FC236}">
                <a16:creationId xmlns:a16="http://schemas.microsoft.com/office/drawing/2014/main" id="{B837E939-AA1C-0B87-D45B-B3E033A1B49E}"/>
              </a:ext>
            </a:extLst>
          </p:cNvPr>
          <p:cNvSpPr/>
          <p:nvPr/>
        </p:nvSpPr>
        <p:spPr>
          <a:xfrm>
            <a:off x="2881785" y="8459121"/>
            <a:ext cx="201168" cy="182880"/>
          </a:xfrm>
          <a:prstGeom prst="hexagon">
            <a:avLst/>
          </a:prstGeom>
          <a:solidFill>
            <a:srgbClr val="0E6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F52339D-B886-8B6A-555E-2208421151E7}"/>
              </a:ext>
            </a:extLst>
          </p:cNvPr>
          <p:cNvSpPr txBox="1"/>
          <p:nvPr/>
        </p:nvSpPr>
        <p:spPr>
          <a:xfrm>
            <a:off x="2802284" y="8472600"/>
            <a:ext cx="389186" cy="169277"/>
          </a:xfrm>
          <a:prstGeom prst="rect">
            <a:avLst/>
          </a:prstGeom>
          <a:noFill/>
        </p:spPr>
        <p:txBody>
          <a:bodyPr wrap="square">
            <a:spAutoFit/>
          </a:bodyPr>
          <a:lstStyle/>
          <a:p>
            <a:r>
              <a:rPr lang="en-US" sz="500" b="1" dirty="0">
                <a:solidFill>
                  <a:schemeClr val="bg1"/>
                </a:solidFill>
                <a:latin typeface="Helvetica" pitchFamily="2" charset="0"/>
              </a:rPr>
              <a:t>Tudor</a:t>
            </a:r>
          </a:p>
        </p:txBody>
      </p:sp>
      <p:sp>
        <p:nvSpPr>
          <p:cNvPr id="29" name="Hexagon 28">
            <a:extLst>
              <a:ext uri="{FF2B5EF4-FFF2-40B4-BE49-F238E27FC236}">
                <a16:creationId xmlns:a16="http://schemas.microsoft.com/office/drawing/2014/main" id="{8AD78764-479B-6538-5446-79472025749B}"/>
              </a:ext>
            </a:extLst>
          </p:cNvPr>
          <p:cNvSpPr/>
          <p:nvPr/>
        </p:nvSpPr>
        <p:spPr>
          <a:xfrm>
            <a:off x="4469695" y="6923737"/>
            <a:ext cx="201168" cy="182880"/>
          </a:xfrm>
          <a:prstGeom prst="hexagon">
            <a:avLst/>
          </a:prstGeom>
          <a:solidFill>
            <a:srgbClr val="0E6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E3B7BD0-5D6A-0197-4B9E-CCCF0DEF182D}"/>
              </a:ext>
            </a:extLst>
          </p:cNvPr>
          <p:cNvSpPr txBox="1"/>
          <p:nvPr/>
        </p:nvSpPr>
        <p:spPr>
          <a:xfrm>
            <a:off x="4390194" y="6931278"/>
            <a:ext cx="389186" cy="169277"/>
          </a:xfrm>
          <a:prstGeom prst="rect">
            <a:avLst/>
          </a:prstGeom>
          <a:noFill/>
        </p:spPr>
        <p:txBody>
          <a:bodyPr wrap="square">
            <a:spAutoFit/>
          </a:bodyPr>
          <a:lstStyle/>
          <a:p>
            <a:r>
              <a:rPr lang="en-US" sz="500" b="1" dirty="0">
                <a:solidFill>
                  <a:schemeClr val="bg1"/>
                </a:solidFill>
                <a:latin typeface="Helvetica" pitchFamily="2" charset="0"/>
              </a:rPr>
              <a:t>Tudor</a:t>
            </a:r>
          </a:p>
        </p:txBody>
      </p:sp>
      <p:sp>
        <p:nvSpPr>
          <p:cNvPr id="31" name="Hexagon 30">
            <a:extLst>
              <a:ext uri="{FF2B5EF4-FFF2-40B4-BE49-F238E27FC236}">
                <a16:creationId xmlns:a16="http://schemas.microsoft.com/office/drawing/2014/main" id="{F4D1CB82-4482-3D8D-64E4-C2239EC9C5C5}"/>
              </a:ext>
            </a:extLst>
          </p:cNvPr>
          <p:cNvSpPr/>
          <p:nvPr/>
        </p:nvSpPr>
        <p:spPr>
          <a:xfrm>
            <a:off x="4487079" y="7408882"/>
            <a:ext cx="201168" cy="182880"/>
          </a:xfrm>
          <a:prstGeom prst="hexagon">
            <a:avLst/>
          </a:prstGeom>
          <a:solidFill>
            <a:srgbClr val="0E6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CD4C456-FB13-4016-A794-954AF9A76704}"/>
              </a:ext>
            </a:extLst>
          </p:cNvPr>
          <p:cNvSpPr txBox="1"/>
          <p:nvPr/>
        </p:nvSpPr>
        <p:spPr>
          <a:xfrm>
            <a:off x="4407578" y="7416423"/>
            <a:ext cx="389186" cy="169277"/>
          </a:xfrm>
          <a:prstGeom prst="rect">
            <a:avLst/>
          </a:prstGeom>
          <a:noFill/>
        </p:spPr>
        <p:txBody>
          <a:bodyPr wrap="square">
            <a:spAutoFit/>
          </a:bodyPr>
          <a:lstStyle/>
          <a:p>
            <a:r>
              <a:rPr lang="en-US" sz="500" b="1" dirty="0">
                <a:solidFill>
                  <a:schemeClr val="bg1"/>
                </a:solidFill>
                <a:latin typeface="Helvetica" pitchFamily="2" charset="0"/>
              </a:rPr>
              <a:t>Tudor</a:t>
            </a:r>
          </a:p>
        </p:txBody>
      </p:sp>
      <p:sp>
        <p:nvSpPr>
          <p:cNvPr id="48" name="Rectangle 47">
            <a:extLst>
              <a:ext uri="{FF2B5EF4-FFF2-40B4-BE49-F238E27FC236}">
                <a16:creationId xmlns:a16="http://schemas.microsoft.com/office/drawing/2014/main" id="{75A4A5F3-C780-E26F-15E2-568F208F5920}"/>
              </a:ext>
            </a:extLst>
          </p:cNvPr>
          <p:cNvSpPr/>
          <p:nvPr/>
        </p:nvSpPr>
        <p:spPr>
          <a:xfrm flipV="1">
            <a:off x="2617776" y="8160250"/>
            <a:ext cx="4032504" cy="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38780948-4510-472C-5088-2BFD75C704B8}"/>
              </a:ext>
            </a:extLst>
          </p:cNvPr>
          <p:cNvCxnSpPr>
            <a:cxnSpLocks/>
          </p:cNvCxnSpPr>
          <p:nvPr/>
        </p:nvCxnSpPr>
        <p:spPr>
          <a:xfrm>
            <a:off x="2617776" y="8160250"/>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506FA65-9CE3-04DA-2FF9-59B2DCD92234}"/>
              </a:ext>
            </a:extLst>
          </p:cNvPr>
          <p:cNvCxnSpPr>
            <a:cxnSpLocks/>
          </p:cNvCxnSpPr>
          <p:nvPr/>
        </p:nvCxnSpPr>
        <p:spPr>
          <a:xfrm>
            <a:off x="6650280" y="8161951"/>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E104390-95E1-98F4-CC16-FA5B2F11B764}"/>
              </a:ext>
            </a:extLst>
          </p:cNvPr>
          <p:cNvCxnSpPr>
            <a:cxnSpLocks/>
          </p:cNvCxnSpPr>
          <p:nvPr/>
        </p:nvCxnSpPr>
        <p:spPr>
          <a:xfrm>
            <a:off x="3228659" y="8162056"/>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CFD8BD1-718D-6217-2BD4-B5A1871BF896}"/>
              </a:ext>
            </a:extLst>
          </p:cNvPr>
          <p:cNvCxnSpPr>
            <a:cxnSpLocks/>
          </p:cNvCxnSpPr>
          <p:nvPr/>
        </p:nvCxnSpPr>
        <p:spPr>
          <a:xfrm>
            <a:off x="3841307" y="8160413"/>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A809550-5904-8BDA-8A4D-E9C708FA4FD4}"/>
              </a:ext>
            </a:extLst>
          </p:cNvPr>
          <p:cNvCxnSpPr>
            <a:cxnSpLocks/>
          </p:cNvCxnSpPr>
          <p:nvPr/>
        </p:nvCxnSpPr>
        <p:spPr>
          <a:xfrm>
            <a:off x="4454082" y="8161025"/>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2AF26A7-547E-BADC-62D0-0936B633F22B}"/>
              </a:ext>
            </a:extLst>
          </p:cNvPr>
          <p:cNvCxnSpPr>
            <a:cxnSpLocks/>
          </p:cNvCxnSpPr>
          <p:nvPr/>
        </p:nvCxnSpPr>
        <p:spPr>
          <a:xfrm>
            <a:off x="5064965" y="8159656"/>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A48082B-857F-9366-A15C-A5BA9EEE1E0F}"/>
              </a:ext>
            </a:extLst>
          </p:cNvPr>
          <p:cNvCxnSpPr>
            <a:cxnSpLocks/>
          </p:cNvCxnSpPr>
          <p:nvPr/>
        </p:nvCxnSpPr>
        <p:spPr>
          <a:xfrm>
            <a:off x="5677795" y="8160413"/>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F0F5596-2D86-0620-98D9-B7E8DD17ECD5}"/>
              </a:ext>
            </a:extLst>
          </p:cNvPr>
          <p:cNvCxnSpPr>
            <a:cxnSpLocks/>
          </p:cNvCxnSpPr>
          <p:nvPr/>
        </p:nvCxnSpPr>
        <p:spPr>
          <a:xfrm>
            <a:off x="6290742" y="8160413"/>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AE581F0F-0344-A9FB-B79B-2BAE13D46745}"/>
              </a:ext>
            </a:extLst>
          </p:cNvPr>
          <p:cNvSpPr txBox="1"/>
          <p:nvPr/>
        </p:nvSpPr>
        <p:spPr>
          <a:xfrm>
            <a:off x="2566406" y="8141363"/>
            <a:ext cx="80065" cy="153888"/>
          </a:xfrm>
          <a:prstGeom prst="rect">
            <a:avLst/>
          </a:prstGeom>
          <a:noFill/>
        </p:spPr>
        <p:txBody>
          <a:bodyPr wrap="square" rtlCol="0">
            <a:spAutoFit/>
          </a:bodyPr>
          <a:lstStyle/>
          <a:p>
            <a:r>
              <a:rPr lang="en-US" sz="400" dirty="0"/>
              <a:t>0</a:t>
            </a:r>
          </a:p>
        </p:txBody>
      </p:sp>
      <p:sp>
        <p:nvSpPr>
          <p:cNvPr id="190" name="TextBox 189">
            <a:extLst>
              <a:ext uri="{FF2B5EF4-FFF2-40B4-BE49-F238E27FC236}">
                <a16:creationId xmlns:a16="http://schemas.microsoft.com/office/drawing/2014/main" id="{E9755766-369B-8565-1ACF-AAE564B45555}"/>
              </a:ext>
            </a:extLst>
          </p:cNvPr>
          <p:cNvSpPr txBox="1"/>
          <p:nvPr/>
        </p:nvSpPr>
        <p:spPr>
          <a:xfrm>
            <a:off x="3097494" y="8143870"/>
            <a:ext cx="287671" cy="153888"/>
          </a:xfrm>
          <a:prstGeom prst="rect">
            <a:avLst/>
          </a:prstGeom>
          <a:noFill/>
        </p:spPr>
        <p:txBody>
          <a:bodyPr wrap="square" rtlCol="0">
            <a:spAutoFit/>
          </a:bodyPr>
          <a:lstStyle/>
          <a:p>
            <a:r>
              <a:rPr lang="en-US" sz="400" dirty="0"/>
              <a:t>200</a:t>
            </a:r>
          </a:p>
        </p:txBody>
      </p:sp>
      <p:sp>
        <p:nvSpPr>
          <p:cNvPr id="192" name="TextBox 191">
            <a:extLst>
              <a:ext uri="{FF2B5EF4-FFF2-40B4-BE49-F238E27FC236}">
                <a16:creationId xmlns:a16="http://schemas.microsoft.com/office/drawing/2014/main" id="{E354E593-B0BE-3339-B092-52636D53D6AA}"/>
              </a:ext>
            </a:extLst>
          </p:cNvPr>
          <p:cNvSpPr txBox="1"/>
          <p:nvPr/>
        </p:nvSpPr>
        <p:spPr>
          <a:xfrm>
            <a:off x="3715483" y="8143514"/>
            <a:ext cx="287671" cy="153888"/>
          </a:xfrm>
          <a:prstGeom prst="rect">
            <a:avLst/>
          </a:prstGeom>
          <a:noFill/>
        </p:spPr>
        <p:txBody>
          <a:bodyPr wrap="square" rtlCol="0">
            <a:spAutoFit/>
          </a:bodyPr>
          <a:lstStyle/>
          <a:p>
            <a:r>
              <a:rPr lang="en-US" sz="400" dirty="0"/>
              <a:t>400</a:t>
            </a:r>
          </a:p>
        </p:txBody>
      </p:sp>
      <p:sp>
        <p:nvSpPr>
          <p:cNvPr id="194" name="TextBox 193">
            <a:extLst>
              <a:ext uri="{FF2B5EF4-FFF2-40B4-BE49-F238E27FC236}">
                <a16:creationId xmlns:a16="http://schemas.microsoft.com/office/drawing/2014/main" id="{E7E8098A-DF7A-B046-D534-29A354ED13E9}"/>
              </a:ext>
            </a:extLst>
          </p:cNvPr>
          <p:cNvSpPr txBox="1"/>
          <p:nvPr/>
        </p:nvSpPr>
        <p:spPr>
          <a:xfrm>
            <a:off x="4321206" y="8141363"/>
            <a:ext cx="287671" cy="153888"/>
          </a:xfrm>
          <a:prstGeom prst="rect">
            <a:avLst/>
          </a:prstGeom>
          <a:noFill/>
        </p:spPr>
        <p:txBody>
          <a:bodyPr wrap="square" rtlCol="0">
            <a:spAutoFit/>
          </a:bodyPr>
          <a:lstStyle/>
          <a:p>
            <a:r>
              <a:rPr lang="en-US" sz="400" dirty="0"/>
              <a:t>600</a:t>
            </a:r>
          </a:p>
        </p:txBody>
      </p:sp>
      <p:sp>
        <p:nvSpPr>
          <p:cNvPr id="196" name="TextBox 195">
            <a:extLst>
              <a:ext uri="{FF2B5EF4-FFF2-40B4-BE49-F238E27FC236}">
                <a16:creationId xmlns:a16="http://schemas.microsoft.com/office/drawing/2014/main" id="{21EF2351-41DC-E779-733A-EE7D16B13F32}"/>
              </a:ext>
            </a:extLst>
          </p:cNvPr>
          <p:cNvSpPr txBox="1"/>
          <p:nvPr/>
        </p:nvSpPr>
        <p:spPr>
          <a:xfrm>
            <a:off x="4934973" y="8141363"/>
            <a:ext cx="287671" cy="153888"/>
          </a:xfrm>
          <a:prstGeom prst="rect">
            <a:avLst/>
          </a:prstGeom>
          <a:noFill/>
        </p:spPr>
        <p:txBody>
          <a:bodyPr wrap="square" rtlCol="0">
            <a:spAutoFit/>
          </a:bodyPr>
          <a:lstStyle/>
          <a:p>
            <a:r>
              <a:rPr lang="en-US" sz="400" dirty="0"/>
              <a:t>800</a:t>
            </a:r>
          </a:p>
        </p:txBody>
      </p:sp>
      <p:sp>
        <p:nvSpPr>
          <p:cNvPr id="197" name="TextBox 196">
            <a:extLst>
              <a:ext uri="{FF2B5EF4-FFF2-40B4-BE49-F238E27FC236}">
                <a16:creationId xmlns:a16="http://schemas.microsoft.com/office/drawing/2014/main" id="{49D57B8D-DB80-68E7-6AB1-DCA83DA1B4A1}"/>
              </a:ext>
            </a:extLst>
          </p:cNvPr>
          <p:cNvSpPr txBox="1"/>
          <p:nvPr/>
        </p:nvSpPr>
        <p:spPr>
          <a:xfrm>
            <a:off x="5538241" y="8141363"/>
            <a:ext cx="287671" cy="153888"/>
          </a:xfrm>
          <a:prstGeom prst="rect">
            <a:avLst/>
          </a:prstGeom>
          <a:noFill/>
        </p:spPr>
        <p:txBody>
          <a:bodyPr wrap="square" rtlCol="0">
            <a:spAutoFit/>
          </a:bodyPr>
          <a:lstStyle/>
          <a:p>
            <a:r>
              <a:rPr lang="en-US" sz="400" dirty="0"/>
              <a:t>1000</a:t>
            </a:r>
          </a:p>
        </p:txBody>
      </p:sp>
      <p:sp>
        <p:nvSpPr>
          <p:cNvPr id="198" name="TextBox 197">
            <a:extLst>
              <a:ext uri="{FF2B5EF4-FFF2-40B4-BE49-F238E27FC236}">
                <a16:creationId xmlns:a16="http://schemas.microsoft.com/office/drawing/2014/main" id="{FAE91EBE-39E8-E8F3-EFAE-6B10A3166A0D}"/>
              </a:ext>
            </a:extLst>
          </p:cNvPr>
          <p:cNvSpPr txBox="1"/>
          <p:nvPr/>
        </p:nvSpPr>
        <p:spPr>
          <a:xfrm>
            <a:off x="6149626" y="8151232"/>
            <a:ext cx="287671" cy="153888"/>
          </a:xfrm>
          <a:prstGeom prst="rect">
            <a:avLst/>
          </a:prstGeom>
          <a:noFill/>
        </p:spPr>
        <p:txBody>
          <a:bodyPr wrap="square" rtlCol="0">
            <a:spAutoFit/>
          </a:bodyPr>
          <a:lstStyle/>
          <a:p>
            <a:r>
              <a:rPr lang="en-US" sz="400" dirty="0"/>
              <a:t>1200</a:t>
            </a:r>
          </a:p>
        </p:txBody>
      </p:sp>
      <p:sp>
        <p:nvSpPr>
          <p:cNvPr id="199" name="TextBox 198">
            <a:extLst>
              <a:ext uri="{FF2B5EF4-FFF2-40B4-BE49-F238E27FC236}">
                <a16:creationId xmlns:a16="http://schemas.microsoft.com/office/drawing/2014/main" id="{3E7C08AA-AF7C-7E09-3ED7-0D264F6E0E78}"/>
              </a:ext>
            </a:extLst>
          </p:cNvPr>
          <p:cNvSpPr txBox="1"/>
          <p:nvPr/>
        </p:nvSpPr>
        <p:spPr>
          <a:xfrm>
            <a:off x="6506444" y="8154521"/>
            <a:ext cx="351028" cy="169277"/>
          </a:xfrm>
          <a:prstGeom prst="rect">
            <a:avLst/>
          </a:prstGeom>
          <a:noFill/>
        </p:spPr>
        <p:txBody>
          <a:bodyPr wrap="square" rtlCol="0">
            <a:spAutoFit/>
          </a:bodyPr>
          <a:lstStyle/>
          <a:p>
            <a:r>
              <a:rPr lang="en-US" sz="500" b="1" dirty="0"/>
              <a:t>1324</a:t>
            </a:r>
          </a:p>
        </p:txBody>
      </p:sp>
      <p:sp>
        <p:nvSpPr>
          <p:cNvPr id="201" name="Rectangle 200">
            <a:extLst>
              <a:ext uri="{FF2B5EF4-FFF2-40B4-BE49-F238E27FC236}">
                <a16:creationId xmlns:a16="http://schemas.microsoft.com/office/drawing/2014/main" id="{779A5186-771A-C525-CE8F-7DCD864E4EC7}"/>
              </a:ext>
            </a:extLst>
          </p:cNvPr>
          <p:cNvSpPr/>
          <p:nvPr/>
        </p:nvSpPr>
        <p:spPr>
          <a:xfrm flipV="1">
            <a:off x="2617776" y="8687876"/>
            <a:ext cx="3955126" cy="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2" name="Straight Connector 201">
            <a:extLst>
              <a:ext uri="{FF2B5EF4-FFF2-40B4-BE49-F238E27FC236}">
                <a16:creationId xmlns:a16="http://schemas.microsoft.com/office/drawing/2014/main" id="{26931788-CDD5-6F14-6072-E1E8EB9308B2}"/>
              </a:ext>
            </a:extLst>
          </p:cNvPr>
          <p:cNvCxnSpPr>
            <a:cxnSpLocks/>
          </p:cNvCxnSpPr>
          <p:nvPr/>
        </p:nvCxnSpPr>
        <p:spPr>
          <a:xfrm>
            <a:off x="2617776" y="8686463"/>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B9F572E2-9A5D-87E0-A7B6-184A9BE1E01E}"/>
              </a:ext>
            </a:extLst>
          </p:cNvPr>
          <p:cNvCxnSpPr>
            <a:cxnSpLocks/>
          </p:cNvCxnSpPr>
          <p:nvPr/>
        </p:nvCxnSpPr>
        <p:spPr>
          <a:xfrm>
            <a:off x="6573307" y="8687640"/>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40B47DDB-54D2-53C5-FDC4-60EE14C4FED7}"/>
              </a:ext>
            </a:extLst>
          </p:cNvPr>
          <p:cNvCxnSpPr>
            <a:cxnSpLocks/>
          </p:cNvCxnSpPr>
          <p:nvPr/>
        </p:nvCxnSpPr>
        <p:spPr>
          <a:xfrm>
            <a:off x="3228659" y="8688269"/>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84D01CEF-85E6-6A12-B5F5-0CACC95B303E}"/>
              </a:ext>
            </a:extLst>
          </p:cNvPr>
          <p:cNvCxnSpPr>
            <a:cxnSpLocks/>
          </p:cNvCxnSpPr>
          <p:nvPr/>
        </p:nvCxnSpPr>
        <p:spPr>
          <a:xfrm>
            <a:off x="3841307" y="8686626"/>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0857E7BC-0AB5-AA36-2650-D2E6DDF5898A}"/>
              </a:ext>
            </a:extLst>
          </p:cNvPr>
          <p:cNvCxnSpPr>
            <a:cxnSpLocks/>
          </p:cNvCxnSpPr>
          <p:nvPr/>
        </p:nvCxnSpPr>
        <p:spPr>
          <a:xfrm>
            <a:off x="4454082" y="8687238"/>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0B5A323-B87B-5974-15D7-8AC436984A66}"/>
              </a:ext>
            </a:extLst>
          </p:cNvPr>
          <p:cNvCxnSpPr>
            <a:cxnSpLocks/>
          </p:cNvCxnSpPr>
          <p:nvPr/>
        </p:nvCxnSpPr>
        <p:spPr>
          <a:xfrm>
            <a:off x="5064965" y="8685869"/>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A725B1E4-86E2-9438-9D14-D9451A66EEA3}"/>
              </a:ext>
            </a:extLst>
          </p:cNvPr>
          <p:cNvCxnSpPr>
            <a:cxnSpLocks/>
          </p:cNvCxnSpPr>
          <p:nvPr/>
        </p:nvCxnSpPr>
        <p:spPr>
          <a:xfrm>
            <a:off x="5677795" y="8686626"/>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52D7196B-DCE7-B6BC-F884-635F1C93BDC4}"/>
              </a:ext>
            </a:extLst>
          </p:cNvPr>
          <p:cNvCxnSpPr>
            <a:cxnSpLocks/>
          </p:cNvCxnSpPr>
          <p:nvPr/>
        </p:nvCxnSpPr>
        <p:spPr>
          <a:xfrm>
            <a:off x="6290742" y="8686626"/>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48338D82-7214-DBA1-A8B9-F924075684AC}"/>
              </a:ext>
            </a:extLst>
          </p:cNvPr>
          <p:cNvSpPr txBox="1"/>
          <p:nvPr/>
        </p:nvSpPr>
        <p:spPr>
          <a:xfrm>
            <a:off x="2566406" y="8667576"/>
            <a:ext cx="80065" cy="153888"/>
          </a:xfrm>
          <a:prstGeom prst="rect">
            <a:avLst/>
          </a:prstGeom>
          <a:noFill/>
        </p:spPr>
        <p:txBody>
          <a:bodyPr wrap="square" rtlCol="0">
            <a:spAutoFit/>
          </a:bodyPr>
          <a:lstStyle/>
          <a:p>
            <a:r>
              <a:rPr lang="en-US" sz="400" dirty="0"/>
              <a:t>0</a:t>
            </a:r>
          </a:p>
        </p:txBody>
      </p:sp>
      <p:sp>
        <p:nvSpPr>
          <p:cNvPr id="211" name="TextBox 210">
            <a:extLst>
              <a:ext uri="{FF2B5EF4-FFF2-40B4-BE49-F238E27FC236}">
                <a16:creationId xmlns:a16="http://schemas.microsoft.com/office/drawing/2014/main" id="{BFFD3B09-16DE-EBC1-F50F-A259B11304AC}"/>
              </a:ext>
            </a:extLst>
          </p:cNvPr>
          <p:cNvSpPr txBox="1"/>
          <p:nvPr/>
        </p:nvSpPr>
        <p:spPr>
          <a:xfrm>
            <a:off x="3097494" y="8670083"/>
            <a:ext cx="287671" cy="153888"/>
          </a:xfrm>
          <a:prstGeom prst="rect">
            <a:avLst/>
          </a:prstGeom>
          <a:noFill/>
        </p:spPr>
        <p:txBody>
          <a:bodyPr wrap="square" rtlCol="0">
            <a:spAutoFit/>
          </a:bodyPr>
          <a:lstStyle/>
          <a:p>
            <a:r>
              <a:rPr lang="en-US" sz="400" dirty="0"/>
              <a:t>200</a:t>
            </a:r>
          </a:p>
        </p:txBody>
      </p:sp>
      <p:sp>
        <p:nvSpPr>
          <p:cNvPr id="212" name="TextBox 211">
            <a:extLst>
              <a:ext uri="{FF2B5EF4-FFF2-40B4-BE49-F238E27FC236}">
                <a16:creationId xmlns:a16="http://schemas.microsoft.com/office/drawing/2014/main" id="{6941C4BA-E0DC-0322-F9F4-BD130A983422}"/>
              </a:ext>
            </a:extLst>
          </p:cNvPr>
          <p:cNvSpPr txBox="1"/>
          <p:nvPr/>
        </p:nvSpPr>
        <p:spPr>
          <a:xfrm>
            <a:off x="3715483" y="8669727"/>
            <a:ext cx="287671" cy="153888"/>
          </a:xfrm>
          <a:prstGeom prst="rect">
            <a:avLst/>
          </a:prstGeom>
          <a:noFill/>
        </p:spPr>
        <p:txBody>
          <a:bodyPr wrap="square" rtlCol="0">
            <a:spAutoFit/>
          </a:bodyPr>
          <a:lstStyle/>
          <a:p>
            <a:r>
              <a:rPr lang="en-US" sz="400" dirty="0"/>
              <a:t>400</a:t>
            </a:r>
          </a:p>
        </p:txBody>
      </p:sp>
      <p:sp>
        <p:nvSpPr>
          <p:cNvPr id="213" name="TextBox 212">
            <a:extLst>
              <a:ext uri="{FF2B5EF4-FFF2-40B4-BE49-F238E27FC236}">
                <a16:creationId xmlns:a16="http://schemas.microsoft.com/office/drawing/2014/main" id="{44F4022F-D676-B4D3-F1BD-0AAE1F858A8C}"/>
              </a:ext>
            </a:extLst>
          </p:cNvPr>
          <p:cNvSpPr txBox="1"/>
          <p:nvPr/>
        </p:nvSpPr>
        <p:spPr>
          <a:xfrm>
            <a:off x="4321206" y="8667576"/>
            <a:ext cx="287671" cy="153888"/>
          </a:xfrm>
          <a:prstGeom prst="rect">
            <a:avLst/>
          </a:prstGeom>
          <a:noFill/>
        </p:spPr>
        <p:txBody>
          <a:bodyPr wrap="square" rtlCol="0">
            <a:spAutoFit/>
          </a:bodyPr>
          <a:lstStyle/>
          <a:p>
            <a:r>
              <a:rPr lang="en-US" sz="400" dirty="0"/>
              <a:t>600</a:t>
            </a:r>
          </a:p>
        </p:txBody>
      </p:sp>
      <p:sp>
        <p:nvSpPr>
          <p:cNvPr id="214" name="TextBox 213">
            <a:extLst>
              <a:ext uri="{FF2B5EF4-FFF2-40B4-BE49-F238E27FC236}">
                <a16:creationId xmlns:a16="http://schemas.microsoft.com/office/drawing/2014/main" id="{AA5BDD52-4C87-D6F7-1175-0485B8367F1F}"/>
              </a:ext>
            </a:extLst>
          </p:cNvPr>
          <p:cNvSpPr txBox="1"/>
          <p:nvPr/>
        </p:nvSpPr>
        <p:spPr>
          <a:xfrm>
            <a:off x="4934973" y="8667576"/>
            <a:ext cx="287671" cy="153888"/>
          </a:xfrm>
          <a:prstGeom prst="rect">
            <a:avLst/>
          </a:prstGeom>
          <a:noFill/>
        </p:spPr>
        <p:txBody>
          <a:bodyPr wrap="square" rtlCol="0">
            <a:spAutoFit/>
          </a:bodyPr>
          <a:lstStyle/>
          <a:p>
            <a:r>
              <a:rPr lang="en-US" sz="400" dirty="0"/>
              <a:t>800</a:t>
            </a:r>
          </a:p>
        </p:txBody>
      </p:sp>
      <p:sp>
        <p:nvSpPr>
          <p:cNvPr id="215" name="TextBox 214">
            <a:extLst>
              <a:ext uri="{FF2B5EF4-FFF2-40B4-BE49-F238E27FC236}">
                <a16:creationId xmlns:a16="http://schemas.microsoft.com/office/drawing/2014/main" id="{B6A169AA-33DB-F290-240F-FBE4D9411A15}"/>
              </a:ext>
            </a:extLst>
          </p:cNvPr>
          <p:cNvSpPr txBox="1"/>
          <p:nvPr/>
        </p:nvSpPr>
        <p:spPr>
          <a:xfrm>
            <a:off x="5538241" y="8667576"/>
            <a:ext cx="287671" cy="153888"/>
          </a:xfrm>
          <a:prstGeom prst="rect">
            <a:avLst/>
          </a:prstGeom>
          <a:noFill/>
        </p:spPr>
        <p:txBody>
          <a:bodyPr wrap="square" rtlCol="0">
            <a:spAutoFit/>
          </a:bodyPr>
          <a:lstStyle/>
          <a:p>
            <a:r>
              <a:rPr lang="en-US" sz="400" dirty="0"/>
              <a:t>1000</a:t>
            </a:r>
          </a:p>
        </p:txBody>
      </p:sp>
      <p:sp>
        <p:nvSpPr>
          <p:cNvPr id="216" name="TextBox 215">
            <a:extLst>
              <a:ext uri="{FF2B5EF4-FFF2-40B4-BE49-F238E27FC236}">
                <a16:creationId xmlns:a16="http://schemas.microsoft.com/office/drawing/2014/main" id="{395A40C6-33EA-2C53-3967-C031536ADB02}"/>
              </a:ext>
            </a:extLst>
          </p:cNvPr>
          <p:cNvSpPr txBox="1"/>
          <p:nvPr/>
        </p:nvSpPr>
        <p:spPr>
          <a:xfrm>
            <a:off x="6149626" y="8677445"/>
            <a:ext cx="287671" cy="153888"/>
          </a:xfrm>
          <a:prstGeom prst="rect">
            <a:avLst/>
          </a:prstGeom>
          <a:noFill/>
        </p:spPr>
        <p:txBody>
          <a:bodyPr wrap="square" rtlCol="0">
            <a:spAutoFit/>
          </a:bodyPr>
          <a:lstStyle/>
          <a:p>
            <a:r>
              <a:rPr lang="en-US" sz="400" dirty="0"/>
              <a:t>1200</a:t>
            </a:r>
          </a:p>
        </p:txBody>
      </p:sp>
      <p:sp>
        <p:nvSpPr>
          <p:cNvPr id="217" name="TextBox 216">
            <a:extLst>
              <a:ext uri="{FF2B5EF4-FFF2-40B4-BE49-F238E27FC236}">
                <a16:creationId xmlns:a16="http://schemas.microsoft.com/office/drawing/2014/main" id="{44EEFD92-1B4F-D5A8-299A-44DBBE8239FA}"/>
              </a:ext>
            </a:extLst>
          </p:cNvPr>
          <p:cNvSpPr txBox="1"/>
          <p:nvPr/>
        </p:nvSpPr>
        <p:spPr>
          <a:xfrm>
            <a:off x="6431490" y="8679561"/>
            <a:ext cx="351027" cy="169277"/>
          </a:xfrm>
          <a:prstGeom prst="rect">
            <a:avLst/>
          </a:prstGeom>
          <a:noFill/>
        </p:spPr>
        <p:txBody>
          <a:bodyPr wrap="square" rtlCol="0">
            <a:spAutoFit/>
          </a:bodyPr>
          <a:lstStyle/>
          <a:p>
            <a:r>
              <a:rPr lang="en-US" sz="500" b="1" dirty="0"/>
              <a:t>1298</a:t>
            </a:r>
          </a:p>
        </p:txBody>
      </p:sp>
      <p:sp>
        <p:nvSpPr>
          <p:cNvPr id="218" name="Rectangle 217">
            <a:extLst>
              <a:ext uri="{FF2B5EF4-FFF2-40B4-BE49-F238E27FC236}">
                <a16:creationId xmlns:a16="http://schemas.microsoft.com/office/drawing/2014/main" id="{7BA5E011-88E0-E226-8474-FFC6894DB6F2}"/>
              </a:ext>
            </a:extLst>
          </p:cNvPr>
          <p:cNvSpPr/>
          <p:nvPr/>
        </p:nvSpPr>
        <p:spPr>
          <a:xfrm flipV="1">
            <a:off x="2624425" y="7664612"/>
            <a:ext cx="2587752" cy="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9" name="Straight Connector 218">
            <a:extLst>
              <a:ext uri="{FF2B5EF4-FFF2-40B4-BE49-F238E27FC236}">
                <a16:creationId xmlns:a16="http://schemas.microsoft.com/office/drawing/2014/main" id="{BD4D82EC-4CA0-9283-7B4D-A0ACA13F9927}"/>
              </a:ext>
            </a:extLst>
          </p:cNvPr>
          <p:cNvCxnSpPr>
            <a:cxnSpLocks/>
          </p:cNvCxnSpPr>
          <p:nvPr/>
        </p:nvCxnSpPr>
        <p:spPr>
          <a:xfrm>
            <a:off x="2624425" y="7664612"/>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22294938-72D7-7F87-B900-4013709B778B}"/>
              </a:ext>
            </a:extLst>
          </p:cNvPr>
          <p:cNvCxnSpPr>
            <a:cxnSpLocks/>
          </p:cNvCxnSpPr>
          <p:nvPr/>
        </p:nvCxnSpPr>
        <p:spPr>
          <a:xfrm>
            <a:off x="5212177" y="7664222"/>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A897941-D4D7-0624-CF17-C44C26125438}"/>
              </a:ext>
            </a:extLst>
          </p:cNvPr>
          <p:cNvCxnSpPr>
            <a:cxnSpLocks/>
          </p:cNvCxnSpPr>
          <p:nvPr/>
        </p:nvCxnSpPr>
        <p:spPr>
          <a:xfrm>
            <a:off x="3235308" y="7666418"/>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C47017C8-07B4-2526-A67E-5B5C474223EC}"/>
              </a:ext>
            </a:extLst>
          </p:cNvPr>
          <p:cNvCxnSpPr>
            <a:cxnSpLocks/>
          </p:cNvCxnSpPr>
          <p:nvPr/>
        </p:nvCxnSpPr>
        <p:spPr>
          <a:xfrm>
            <a:off x="3847956" y="7664775"/>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4E353292-E85F-A164-6B19-AF670E50D62E}"/>
              </a:ext>
            </a:extLst>
          </p:cNvPr>
          <p:cNvCxnSpPr>
            <a:cxnSpLocks/>
          </p:cNvCxnSpPr>
          <p:nvPr/>
        </p:nvCxnSpPr>
        <p:spPr>
          <a:xfrm>
            <a:off x="4460731" y="7665387"/>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D1B4F998-4837-D7DA-DD00-1ABB1EC3F901}"/>
              </a:ext>
            </a:extLst>
          </p:cNvPr>
          <p:cNvCxnSpPr>
            <a:cxnSpLocks/>
          </p:cNvCxnSpPr>
          <p:nvPr/>
        </p:nvCxnSpPr>
        <p:spPr>
          <a:xfrm>
            <a:off x="5071614" y="7664018"/>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CCBDBFDF-4AAF-8DAD-7058-B92E01BDF72B}"/>
              </a:ext>
            </a:extLst>
          </p:cNvPr>
          <p:cNvSpPr txBox="1"/>
          <p:nvPr/>
        </p:nvSpPr>
        <p:spPr>
          <a:xfrm>
            <a:off x="2573055" y="7645725"/>
            <a:ext cx="80065" cy="153888"/>
          </a:xfrm>
          <a:prstGeom prst="rect">
            <a:avLst/>
          </a:prstGeom>
          <a:noFill/>
        </p:spPr>
        <p:txBody>
          <a:bodyPr wrap="square" rtlCol="0">
            <a:spAutoFit/>
          </a:bodyPr>
          <a:lstStyle/>
          <a:p>
            <a:r>
              <a:rPr lang="en-US" sz="400" dirty="0"/>
              <a:t>0</a:t>
            </a:r>
          </a:p>
        </p:txBody>
      </p:sp>
      <p:sp>
        <p:nvSpPr>
          <p:cNvPr id="228" name="TextBox 227">
            <a:extLst>
              <a:ext uri="{FF2B5EF4-FFF2-40B4-BE49-F238E27FC236}">
                <a16:creationId xmlns:a16="http://schemas.microsoft.com/office/drawing/2014/main" id="{E3BA3075-B2AE-7FC6-FFE4-C0C41AF28044}"/>
              </a:ext>
            </a:extLst>
          </p:cNvPr>
          <p:cNvSpPr txBox="1"/>
          <p:nvPr/>
        </p:nvSpPr>
        <p:spPr>
          <a:xfrm>
            <a:off x="3104143" y="7648232"/>
            <a:ext cx="287671" cy="153888"/>
          </a:xfrm>
          <a:prstGeom prst="rect">
            <a:avLst/>
          </a:prstGeom>
          <a:noFill/>
        </p:spPr>
        <p:txBody>
          <a:bodyPr wrap="square" rtlCol="0">
            <a:spAutoFit/>
          </a:bodyPr>
          <a:lstStyle/>
          <a:p>
            <a:r>
              <a:rPr lang="en-US" sz="400" dirty="0"/>
              <a:t>200</a:t>
            </a:r>
          </a:p>
        </p:txBody>
      </p:sp>
      <p:sp>
        <p:nvSpPr>
          <p:cNvPr id="229" name="TextBox 228">
            <a:extLst>
              <a:ext uri="{FF2B5EF4-FFF2-40B4-BE49-F238E27FC236}">
                <a16:creationId xmlns:a16="http://schemas.microsoft.com/office/drawing/2014/main" id="{600A2310-EBBE-BC6F-2234-A647BD4509F5}"/>
              </a:ext>
            </a:extLst>
          </p:cNvPr>
          <p:cNvSpPr txBox="1"/>
          <p:nvPr/>
        </p:nvSpPr>
        <p:spPr>
          <a:xfrm>
            <a:off x="3722132" y="7647876"/>
            <a:ext cx="287671" cy="153888"/>
          </a:xfrm>
          <a:prstGeom prst="rect">
            <a:avLst/>
          </a:prstGeom>
          <a:noFill/>
        </p:spPr>
        <p:txBody>
          <a:bodyPr wrap="square" rtlCol="0">
            <a:spAutoFit/>
          </a:bodyPr>
          <a:lstStyle/>
          <a:p>
            <a:r>
              <a:rPr lang="en-US" sz="400" dirty="0"/>
              <a:t>400</a:t>
            </a:r>
          </a:p>
        </p:txBody>
      </p:sp>
      <p:sp>
        <p:nvSpPr>
          <p:cNvPr id="230" name="TextBox 229">
            <a:extLst>
              <a:ext uri="{FF2B5EF4-FFF2-40B4-BE49-F238E27FC236}">
                <a16:creationId xmlns:a16="http://schemas.microsoft.com/office/drawing/2014/main" id="{31AF0C5E-8EBE-7329-9553-F5375B1AE1A3}"/>
              </a:ext>
            </a:extLst>
          </p:cNvPr>
          <p:cNvSpPr txBox="1"/>
          <p:nvPr/>
        </p:nvSpPr>
        <p:spPr>
          <a:xfrm>
            <a:off x="4327855" y="7645725"/>
            <a:ext cx="287671" cy="153888"/>
          </a:xfrm>
          <a:prstGeom prst="rect">
            <a:avLst/>
          </a:prstGeom>
          <a:noFill/>
        </p:spPr>
        <p:txBody>
          <a:bodyPr wrap="square" rtlCol="0">
            <a:spAutoFit/>
          </a:bodyPr>
          <a:lstStyle/>
          <a:p>
            <a:r>
              <a:rPr lang="en-US" sz="400" dirty="0"/>
              <a:t>600</a:t>
            </a:r>
          </a:p>
        </p:txBody>
      </p:sp>
      <p:sp>
        <p:nvSpPr>
          <p:cNvPr id="231" name="TextBox 230">
            <a:extLst>
              <a:ext uri="{FF2B5EF4-FFF2-40B4-BE49-F238E27FC236}">
                <a16:creationId xmlns:a16="http://schemas.microsoft.com/office/drawing/2014/main" id="{90CB3A70-5827-DDC1-ED6E-22A9202BD8A3}"/>
              </a:ext>
            </a:extLst>
          </p:cNvPr>
          <p:cNvSpPr txBox="1"/>
          <p:nvPr/>
        </p:nvSpPr>
        <p:spPr>
          <a:xfrm>
            <a:off x="4945844" y="7655594"/>
            <a:ext cx="287671" cy="153888"/>
          </a:xfrm>
          <a:prstGeom prst="rect">
            <a:avLst/>
          </a:prstGeom>
          <a:noFill/>
        </p:spPr>
        <p:txBody>
          <a:bodyPr wrap="square" rtlCol="0">
            <a:spAutoFit/>
          </a:bodyPr>
          <a:lstStyle/>
          <a:p>
            <a:r>
              <a:rPr lang="en-US" sz="400" dirty="0"/>
              <a:t>800</a:t>
            </a:r>
          </a:p>
        </p:txBody>
      </p:sp>
      <p:sp>
        <p:nvSpPr>
          <p:cNvPr id="234" name="TextBox 233">
            <a:extLst>
              <a:ext uri="{FF2B5EF4-FFF2-40B4-BE49-F238E27FC236}">
                <a16:creationId xmlns:a16="http://schemas.microsoft.com/office/drawing/2014/main" id="{2EC3F6B5-A16B-73FC-CBA8-26519CA69BCF}"/>
              </a:ext>
            </a:extLst>
          </p:cNvPr>
          <p:cNvSpPr txBox="1"/>
          <p:nvPr/>
        </p:nvSpPr>
        <p:spPr>
          <a:xfrm>
            <a:off x="5089224" y="7656965"/>
            <a:ext cx="287671" cy="169277"/>
          </a:xfrm>
          <a:prstGeom prst="rect">
            <a:avLst/>
          </a:prstGeom>
          <a:noFill/>
        </p:spPr>
        <p:txBody>
          <a:bodyPr wrap="square" rtlCol="0">
            <a:spAutoFit/>
          </a:bodyPr>
          <a:lstStyle/>
          <a:p>
            <a:r>
              <a:rPr lang="en-US" sz="500" b="1" dirty="0"/>
              <a:t>846</a:t>
            </a:r>
          </a:p>
        </p:txBody>
      </p:sp>
      <p:sp>
        <p:nvSpPr>
          <p:cNvPr id="235" name="Rectangle 234">
            <a:extLst>
              <a:ext uri="{FF2B5EF4-FFF2-40B4-BE49-F238E27FC236}">
                <a16:creationId xmlns:a16="http://schemas.microsoft.com/office/drawing/2014/main" id="{0BE27C5F-5E1B-9C6F-581F-56DC28FD7043}"/>
              </a:ext>
            </a:extLst>
          </p:cNvPr>
          <p:cNvSpPr/>
          <p:nvPr/>
        </p:nvSpPr>
        <p:spPr>
          <a:xfrm flipV="1">
            <a:off x="2624425" y="7165077"/>
            <a:ext cx="2670048" cy="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6" name="Straight Connector 235">
            <a:extLst>
              <a:ext uri="{FF2B5EF4-FFF2-40B4-BE49-F238E27FC236}">
                <a16:creationId xmlns:a16="http://schemas.microsoft.com/office/drawing/2014/main" id="{E0CC5495-0369-F329-7E1C-E4B3A81ED394}"/>
              </a:ext>
            </a:extLst>
          </p:cNvPr>
          <p:cNvCxnSpPr>
            <a:cxnSpLocks/>
          </p:cNvCxnSpPr>
          <p:nvPr/>
        </p:nvCxnSpPr>
        <p:spPr>
          <a:xfrm>
            <a:off x="2624425" y="7165077"/>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C6C72B43-D26D-8D54-9613-C8A50848EF4B}"/>
              </a:ext>
            </a:extLst>
          </p:cNvPr>
          <p:cNvCxnSpPr>
            <a:cxnSpLocks/>
          </p:cNvCxnSpPr>
          <p:nvPr/>
        </p:nvCxnSpPr>
        <p:spPr>
          <a:xfrm>
            <a:off x="3235308" y="7166883"/>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ABE54E4-7506-65F2-A397-8177CF115B72}"/>
              </a:ext>
            </a:extLst>
          </p:cNvPr>
          <p:cNvCxnSpPr>
            <a:cxnSpLocks/>
          </p:cNvCxnSpPr>
          <p:nvPr/>
        </p:nvCxnSpPr>
        <p:spPr>
          <a:xfrm>
            <a:off x="3847956" y="7165240"/>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31815DE5-76A8-54D0-4FC3-5651DE7B4D32}"/>
              </a:ext>
            </a:extLst>
          </p:cNvPr>
          <p:cNvCxnSpPr>
            <a:cxnSpLocks/>
          </p:cNvCxnSpPr>
          <p:nvPr/>
        </p:nvCxnSpPr>
        <p:spPr>
          <a:xfrm>
            <a:off x="4460731" y="7165852"/>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DF553729-89FE-ABBC-565B-99A5456A073F}"/>
              </a:ext>
            </a:extLst>
          </p:cNvPr>
          <p:cNvCxnSpPr>
            <a:cxnSpLocks/>
          </p:cNvCxnSpPr>
          <p:nvPr/>
        </p:nvCxnSpPr>
        <p:spPr>
          <a:xfrm>
            <a:off x="5071614" y="7164483"/>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89035E6B-B568-1F39-2B51-28795485E3C7}"/>
              </a:ext>
            </a:extLst>
          </p:cNvPr>
          <p:cNvSpPr txBox="1"/>
          <p:nvPr/>
        </p:nvSpPr>
        <p:spPr>
          <a:xfrm>
            <a:off x="2573055" y="7146190"/>
            <a:ext cx="80065" cy="153888"/>
          </a:xfrm>
          <a:prstGeom prst="rect">
            <a:avLst/>
          </a:prstGeom>
          <a:noFill/>
        </p:spPr>
        <p:txBody>
          <a:bodyPr wrap="square" rtlCol="0">
            <a:spAutoFit/>
          </a:bodyPr>
          <a:lstStyle/>
          <a:p>
            <a:r>
              <a:rPr lang="en-US" sz="400" dirty="0"/>
              <a:t>0</a:t>
            </a:r>
          </a:p>
        </p:txBody>
      </p:sp>
      <p:sp>
        <p:nvSpPr>
          <p:cNvPr id="243" name="TextBox 242">
            <a:extLst>
              <a:ext uri="{FF2B5EF4-FFF2-40B4-BE49-F238E27FC236}">
                <a16:creationId xmlns:a16="http://schemas.microsoft.com/office/drawing/2014/main" id="{C8886D38-9C74-4DB3-7A26-9B60A5786D28}"/>
              </a:ext>
            </a:extLst>
          </p:cNvPr>
          <p:cNvSpPr txBox="1"/>
          <p:nvPr/>
        </p:nvSpPr>
        <p:spPr>
          <a:xfrm>
            <a:off x="3104143" y="7148697"/>
            <a:ext cx="287671" cy="153888"/>
          </a:xfrm>
          <a:prstGeom prst="rect">
            <a:avLst/>
          </a:prstGeom>
          <a:noFill/>
        </p:spPr>
        <p:txBody>
          <a:bodyPr wrap="square" rtlCol="0">
            <a:spAutoFit/>
          </a:bodyPr>
          <a:lstStyle/>
          <a:p>
            <a:r>
              <a:rPr lang="en-US" sz="400" dirty="0"/>
              <a:t>200</a:t>
            </a:r>
          </a:p>
        </p:txBody>
      </p:sp>
      <p:sp>
        <p:nvSpPr>
          <p:cNvPr id="244" name="TextBox 243">
            <a:extLst>
              <a:ext uri="{FF2B5EF4-FFF2-40B4-BE49-F238E27FC236}">
                <a16:creationId xmlns:a16="http://schemas.microsoft.com/office/drawing/2014/main" id="{58BE9C69-4D9E-CC99-CC83-FE0E7FF4A45D}"/>
              </a:ext>
            </a:extLst>
          </p:cNvPr>
          <p:cNvSpPr txBox="1"/>
          <p:nvPr/>
        </p:nvSpPr>
        <p:spPr>
          <a:xfrm>
            <a:off x="3722132" y="7148341"/>
            <a:ext cx="287671" cy="153888"/>
          </a:xfrm>
          <a:prstGeom prst="rect">
            <a:avLst/>
          </a:prstGeom>
          <a:noFill/>
        </p:spPr>
        <p:txBody>
          <a:bodyPr wrap="square" rtlCol="0">
            <a:spAutoFit/>
          </a:bodyPr>
          <a:lstStyle/>
          <a:p>
            <a:r>
              <a:rPr lang="en-US" sz="400" dirty="0"/>
              <a:t>400</a:t>
            </a:r>
          </a:p>
        </p:txBody>
      </p:sp>
      <p:sp>
        <p:nvSpPr>
          <p:cNvPr id="245" name="TextBox 244">
            <a:extLst>
              <a:ext uri="{FF2B5EF4-FFF2-40B4-BE49-F238E27FC236}">
                <a16:creationId xmlns:a16="http://schemas.microsoft.com/office/drawing/2014/main" id="{5E645BF8-4C90-D4B2-A8A3-DD80B67B8843}"/>
              </a:ext>
            </a:extLst>
          </p:cNvPr>
          <p:cNvSpPr txBox="1"/>
          <p:nvPr/>
        </p:nvSpPr>
        <p:spPr>
          <a:xfrm>
            <a:off x="4327855" y="7146190"/>
            <a:ext cx="287671" cy="153888"/>
          </a:xfrm>
          <a:prstGeom prst="rect">
            <a:avLst/>
          </a:prstGeom>
          <a:noFill/>
        </p:spPr>
        <p:txBody>
          <a:bodyPr wrap="square" rtlCol="0">
            <a:spAutoFit/>
          </a:bodyPr>
          <a:lstStyle/>
          <a:p>
            <a:r>
              <a:rPr lang="en-US" sz="400" dirty="0"/>
              <a:t>600</a:t>
            </a:r>
          </a:p>
        </p:txBody>
      </p:sp>
      <p:sp>
        <p:nvSpPr>
          <p:cNvPr id="246" name="TextBox 245">
            <a:extLst>
              <a:ext uri="{FF2B5EF4-FFF2-40B4-BE49-F238E27FC236}">
                <a16:creationId xmlns:a16="http://schemas.microsoft.com/office/drawing/2014/main" id="{C28799EB-BF7E-B5C9-9C0C-DEDD5360F82C}"/>
              </a:ext>
            </a:extLst>
          </p:cNvPr>
          <p:cNvSpPr txBox="1"/>
          <p:nvPr/>
        </p:nvSpPr>
        <p:spPr>
          <a:xfrm>
            <a:off x="4941317" y="7150487"/>
            <a:ext cx="287671" cy="153888"/>
          </a:xfrm>
          <a:prstGeom prst="rect">
            <a:avLst/>
          </a:prstGeom>
          <a:noFill/>
        </p:spPr>
        <p:txBody>
          <a:bodyPr wrap="square" rtlCol="0">
            <a:spAutoFit/>
          </a:bodyPr>
          <a:lstStyle/>
          <a:p>
            <a:r>
              <a:rPr lang="en-US" sz="400" dirty="0"/>
              <a:t>800</a:t>
            </a:r>
          </a:p>
        </p:txBody>
      </p:sp>
      <p:sp>
        <p:nvSpPr>
          <p:cNvPr id="247" name="TextBox 246">
            <a:extLst>
              <a:ext uri="{FF2B5EF4-FFF2-40B4-BE49-F238E27FC236}">
                <a16:creationId xmlns:a16="http://schemas.microsoft.com/office/drawing/2014/main" id="{6932942E-3E9F-9D3C-372B-86402BA9B65F}"/>
              </a:ext>
            </a:extLst>
          </p:cNvPr>
          <p:cNvSpPr txBox="1"/>
          <p:nvPr/>
        </p:nvSpPr>
        <p:spPr>
          <a:xfrm>
            <a:off x="5165827" y="7152229"/>
            <a:ext cx="287671" cy="169277"/>
          </a:xfrm>
          <a:prstGeom prst="rect">
            <a:avLst/>
          </a:prstGeom>
          <a:noFill/>
        </p:spPr>
        <p:txBody>
          <a:bodyPr wrap="square" rtlCol="0">
            <a:spAutoFit/>
          </a:bodyPr>
          <a:lstStyle/>
          <a:p>
            <a:r>
              <a:rPr lang="en-US" sz="500" b="1" dirty="0"/>
              <a:t>873</a:t>
            </a:r>
          </a:p>
        </p:txBody>
      </p:sp>
      <p:cxnSp>
        <p:nvCxnSpPr>
          <p:cNvPr id="248" name="Straight Connector 247">
            <a:extLst>
              <a:ext uri="{FF2B5EF4-FFF2-40B4-BE49-F238E27FC236}">
                <a16:creationId xmlns:a16="http://schemas.microsoft.com/office/drawing/2014/main" id="{3347ABBB-0E22-2E8B-0C88-1BD14A3AB706}"/>
              </a:ext>
            </a:extLst>
          </p:cNvPr>
          <p:cNvCxnSpPr>
            <a:cxnSpLocks/>
          </p:cNvCxnSpPr>
          <p:nvPr/>
        </p:nvCxnSpPr>
        <p:spPr>
          <a:xfrm>
            <a:off x="5298376" y="7164483"/>
            <a:ext cx="0" cy="286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50" name="TextBox 249">
            <a:extLst>
              <a:ext uri="{FF2B5EF4-FFF2-40B4-BE49-F238E27FC236}">
                <a16:creationId xmlns:a16="http://schemas.microsoft.com/office/drawing/2014/main" id="{E5FD171F-1C8C-C3A3-4CAA-81A49B0807A9}"/>
              </a:ext>
            </a:extLst>
          </p:cNvPr>
          <p:cNvSpPr txBox="1"/>
          <p:nvPr/>
        </p:nvSpPr>
        <p:spPr>
          <a:xfrm>
            <a:off x="117897" y="6864330"/>
            <a:ext cx="2463781" cy="307777"/>
          </a:xfrm>
          <a:prstGeom prst="rect">
            <a:avLst/>
          </a:prstGeom>
          <a:noFill/>
        </p:spPr>
        <p:txBody>
          <a:bodyPr wrap="square">
            <a:spAutoFit/>
          </a:bodyPr>
          <a:lstStyle/>
          <a:p>
            <a:pPr algn="r"/>
            <a:r>
              <a:rPr lang="en-US" sz="700" dirty="0">
                <a:latin typeface="Helvetica" pitchFamily="2" charset="0"/>
              </a:rPr>
              <a:t>AtPDS5C </a:t>
            </a:r>
          </a:p>
          <a:p>
            <a:pPr algn="r"/>
            <a:r>
              <a:rPr lang="en-US" sz="700" b="1" i="0" dirty="0">
                <a:solidFill>
                  <a:srgbClr val="0A0A0A"/>
                </a:solidFill>
                <a:effectLst/>
                <a:latin typeface="Lato" panose="020F0502020204030203" pitchFamily="34" charset="0"/>
              </a:rPr>
              <a:t>AT4G31880</a:t>
            </a:r>
            <a:endParaRPr lang="en-US" sz="700" b="1" dirty="0"/>
          </a:p>
        </p:txBody>
      </p:sp>
      <p:sp>
        <p:nvSpPr>
          <p:cNvPr id="251" name="TextBox 250">
            <a:extLst>
              <a:ext uri="{FF2B5EF4-FFF2-40B4-BE49-F238E27FC236}">
                <a16:creationId xmlns:a16="http://schemas.microsoft.com/office/drawing/2014/main" id="{48BF3505-771F-D437-3CC2-E47CA28ECFA0}"/>
              </a:ext>
            </a:extLst>
          </p:cNvPr>
          <p:cNvSpPr txBox="1"/>
          <p:nvPr/>
        </p:nvSpPr>
        <p:spPr>
          <a:xfrm>
            <a:off x="115899" y="7355247"/>
            <a:ext cx="2463781" cy="307777"/>
          </a:xfrm>
          <a:prstGeom prst="rect">
            <a:avLst/>
          </a:prstGeom>
          <a:noFill/>
        </p:spPr>
        <p:txBody>
          <a:bodyPr wrap="square">
            <a:spAutoFit/>
          </a:bodyPr>
          <a:lstStyle/>
          <a:p>
            <a:pPr algn="r"/>
            <a:r>
              <a:rPr lang="en-US" sz="700" dirty="0">
                <a:latin typeface="Helvetica" pitchFamily="2" charset="0"/>
              </a:rPr>
              <a:t>OsPDS5 </a:t>
            </a:r>
          </a:p>
          <a:p>
            <a:pPr algn="r"/>
            <a:r>
              <a:rPr lang="en-US" sz="700" b="1" dirty="0">
                <a:latin typeface="Helvetica" pitchFamily="2" charset="0"/>
              </a:rPr>
              <a:t>LOC_Os04g42320</a:t>
            </a:r>
            <a:endParaRPr lang="en-US" sz="700" b="1" dirty="0"/>
          </a:p>
        </p:txBody>
      </p:sp>
      <p:sp>
        <p:nvSpPr>
          <p:cNvPr id="252" name="TextBox 251">
            <a:extLst>
              <a:ext uri="{FF2B5EF4-FFF2-40B4-BE49-F238E27FC236}">
                <a16:creationId xmlns:a16="http://schemas.microsoft.com/office/drawing/2014/main" id="{074D4A07-21C6-D123-DA55-CA48FA3B4B16}"/>
              </a:ext>
            </a:extLst>
          </p:cNvPr>
          <p:cNvSpPr txBox="1"/>
          <p:nvPr/>
        </p:nvSpPr>
        <p:spPr>
          <a:xfrm>
            <a:off x="102432" y="8428354"/>
            <a:ext cx="2463781" cy="307777"/>
          </a:xfrm>
          <a:prstGeom prst="rect">
            <a:avLst/>
          </a:prstGeom>
          <a:noFill/>
        </p:spPr>
        <p:txBody>
          <a:bodyPr wrap="square">
            <a:spAutoFit/>
          </a:bodyPr>
          <a:lstStyle/>
          <a:p>
            <a:pPr algn="r"/>
            <a:r>
              <a:rPr lang="en-US" sz="700" dirty="0">
                <a:latin typeface="Helvetica" pitchFamily="2" charset="0"/>
              </a:rPr>
              <a:t>OsMSH6 </a:t>
            </a:r>
          </a:p>
          <a:p>
            <a:pPr algn="r"/>
            <a:r>
              <a:rPr lang="en-US" sz="700" b="1" dirty="0">
                <a:latin typeface="Helvetica" pitchFamily="2" charset="0"/>
              </a:rPr>
              <a:t>LOC_Os09g24220</a:t>
            </a:r>
            <a:endParaRPr lang="en-US" sz="700" b="1" dirty="0"/>
          </a:p>
        </p:txBody>
      </p:sp>
      <p:sp>
        <p:nvSpPr>
          <p:cNvPr id="253" name="TextBox 252">
            <a:extLst>
              <a:ext uri="{FF2B5EF4-FFF2-40B4-BE49-F238E27FC236}">
                <a16:creationId xmlns:a16="http://schemas.microsoft.com/office/drawing/2014/main" id="{E1C6A98E-08A4-859C-45FE-D6545362ECA8}"/>
              </a:ext>
            </a:extLst>
          </p:cNvPr>
          <p:cNvSpPr txBox="1"/>
          <p:nvPr/>
        </p:nvSpPr>
        <p:spPr>
          <a:xfrm>
            <a:off x="95648" y="7883970"/>
            <a:ext cx="2463781" cy="307777"/>
          </a:xfrm>
          <a:prstGeom prst="rect">
            <a:avLst/>
          </a:prstGeom>
          <a:noFill/>
        </p:spPr>
        <p:txBody>
          <a:bodyPr wrap="square">
            <a:spAutoFit/>
          </a:bodyPr>
          <a:lstStyle/>
          <a:p>
            <a:pPr algn="r"/>
            <a:r>
              <a:rPr lang="en-US" sz="700" dirty="0">
                <a:latin typeface="Helvetica" pitchFamily="2" charset="0"/>
              </a:rPr>
              <a:t>AtMSH6 </a:t>
            </a:r>
          </a:p>
          <a:p>
            <a:pPr algn="r"/>
            <a:r>
              <a:rPr lang="en-US" sz="700" b="1" i="0" dirty="0">
                <a:solidFill>
                  <a:srgbClr val="0A0A0A"/>
                </a:solidFill>
                <a:effectLst/>
                <a:latin typeface="Lato" panose="020F0502020204030203" pitchFamily="34" charset="0"/>
              </a:rPr>
              <a:t>AT4G02070</a:t>
            </a:r>
            <a:endParaRPr lang="en-US" sz="700" b="1" dirty="0"/>
          </a:p>
        </p:txBody>
      </p:sp>
      <p:pic>
        <p:nvPicPr>
          <p:cNvPr id="42" name="Picture 41" descr="A picture containing diagram&#10;&#10;Description automatically generated">
            <a:extLst>
              <a:ext uri="{FF2B5EF4-FFF2-40B4-BE49-F238E27FC236}">
                <a16:creationId xmlns:a16="http://schemas.microsoft.com/office/drawing/2014/main" id="{22166A45-0A4D-0451-317F-F62ED04743E9}"/>
              </a:ext>
            </a:extLst>
          </p:cNvPr>
          <p:cNvPicPr>
            <a:picLocks noChangeAspect="1"/>
          </p:cNvPicPr>
          <p:nvPr/>
        </p:nvPicPr>
        <p:blipFill rotWithShape="1">
          <a:blip r:embed="rId13"/>
          <a:srcRect l="2260" t="5267"/>
          <a:stretch/>
        </p:blipFill>
        <p:spPr>
          <a:xfrm>
            <a:off x="3507167" y="236688"/>
            <a:ext cx="3312074" cy="1290073"/>
          </a:xfrm>
          <a:prstGeom prst="rect">
            <a:avLst/>
          </a:prstGeom>
        </p:spPr>
      </p:pic>
      <p:sp>
        <p:nvSpPr>
          <p:cNvPr id="43" name="TextBox 42">
            <a:extLst>
              <a:ext uri="{FF2B5EF4-FFF2-40B4-BE49-F238E27FC236}">
                <a16:creationId xmlns:a16="http://schemas.microsoft.com/office/drawing/2014/main" id="{0DA8317D-D80E-6D97-183C-2AB3FC77A432}"/>
              </a:ext>
            </a:extLst>
          </p:cNvPr>
          <p:cNvSpPr txBox="1"/>
          <p:nvPr/>
        </p:nvSpPr>
        <p:spPr>
          <a:xfrm>
            <a:off x="6016" y="1896338"/>
            <a:ext cx="268022" cy="230832"/>
          </a:xfrm>
          <a:prstGeom prst="rect">
            <a:avLst/>
          </a:prstGeom>
          <a:noFill/>
        </p:spPr>
        <p:txBody>
          <a:bodyPr wrap="none" rtlCol="0">
            <a:spAutoFit/>
          </a:bodyPr>
          <a:lstStyle/>
          <a:p>
            <a:r>
              <a:rPr lang="en-US" sz="900" b="1" dirty="0">
                <a:latin typeface="Helvetica" pitchFamily="2" charset="0"/>
              </a:rPr>
              <a:t>C</a:t>
            </a:r>
          </a:p>
        </p:txBody>
      </p:sp>
      <p:sp>
        <p:nvSpPr>
          <p:cNvPr id="44" name="TextBox 43">
            <a:extLst>
              <a:ext uri="{FF2B5EF4-FFF2-40B4-BE49-F238E27FC236}">
                <a16:creationId xmlns:a16="http://schemas.microsoft.com/office/drawing/2014/main" id="{F6D554E0-1E86-AC47-C072-551D057C6073}"/>
              </a:ext>
            </a:extLst>
          </p:cNvPr>
          <p:cNvSpPr txBox="1"/>
          <p:nvPr/>
        </p:nvSpPr>
        <p:spPr>
          <a:xfrm>
            <a:off x="3427595" y="1776340"/>
            <a:ext cx="268022" cy="230832"/>
          </a:xfrm>
          <a:prstGeom prst="rect">
            <a:avLst/>
          </a:prstGeom>
          <a:noFill/>
        </p:spPr>
        <p:txBody>
          <a:bodyPr wrap="none" rtlCol="0">
            <a:spAutoFit/>
          </a:bodyPr>
          <a:lstStyle/>
          <a:p>
            <a:r>
              <a:rPr lang="en-US" sz="900" b="1" dirty="0">
                <a:latin typeface="Helvetica" pitchFamily="2" charset="0"/>
              </a:rPr>
              <a:t>D</a:t>
            </a:r>
          </a:p>
        </p:txBody>
      </p:sp>
    </p:spTree>
    <p:extLst>
      <p:ext uri="{BB962C8B-B14F-4D97-AF65-F5344CB8AC3E}">
        <p14:creationId xmlns:p14="http://schemas.microsoft.com/office/powerpoint/2010/main" val="1752084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1A1A0F-D3F6-AAD9-0B82-FD7C0E2F5881}"/>
              </a:ext>
            </a:extLst>
          </p:cNvPr>
          <p:cNvSpPr txBox="1"/>
          <p:nvPr/>
        </p:nvSpPr>
        <p:spPr>
          <a:xfrm>
            <a:off x="0" y="2157133"/>
            <a:ext cx="2928938" cy="707886"/>
          </a:xfrm>
          <a:prstGeom prst="rect">
            <a:avLst/>
          </a:prstGeom>
          <a:noFill/>
        </p:spPr>
        <p:txBody>
          <a:bodyPr wrap="square" rtlCol="0">
            <a:spAutoFit/>
          </a:bodyPr>
          <a:lstStyle/>
          <a:p>
            <a:pPr algn="just"/>
            <a:r>
              <a:rPr lang="en-US" sz="800" b="1" dirty="0">
                <a:latin typeface="Helvetica" pitchFamily="2" charset="0"/>
              </a:rPr>
              <a:t>Figure S6. </a:t>
            </a:r>
            <a:r>
              <a:rPr lang="en-US" sz="800" dirty="0">
                <a:latin typeface="Helvetica" pitchFamily="2" charset="0"/>
              </a:rPr>
              <a:t>AlphaFold predictions of Tudor domains. AlphaFold models of </a:t>
            </a:r>
            <a:r>
              <a:rPr lang="en-US" sz="800" i="1" dirty="0">
                <a:latin typeface="Helvetica" pitchFamily="2" charset="0"/>
              </a:rPr>
              <a:t>A. thaliana </a:t>
            </a:r>
            <a:r>
              <a:rPr lang="en-US" sz="800" dirty="0">
                <a:latin typeface="Helvetica" pitchFamily="2" charset="0"/>
              </a:rPr>
              <a:t>and </a:t>
            </a:r>
            <a:r>
              <a:rPr lang="en-US" sz="800" i="1" dirty="0">
                <a:latin typeface="Helvetica" pitchFamily="2" charset="0"/>
              </a:rPr>
              <a:t>O. sativa </a:t>
            </a:r>
            <a:r>
              <a:rPr lang="en-US" sz="800" dirty="0">
                <a:latin typeface="Helvetica" pitchFamily="2" charset="0"/>
              </a:rPr>
              <a:t>MSH6 and </a:t>
            </a:r>
            <a:r>
              <a:rPr lang="en-US" sz="800" i="1" dirty="0">
                <a:latin typeface="Helvetica" pitchFamily="2" charset="0"/>
              </a:rPr>
              <a:t>O. sativa</a:t>
            </a:r>
            <a:r>
              <a:rPr lang="en-US" sz="800" dirty="0">
                <a:latin typeface="Helvetica" pitchFamily="2" charset="0"/>
              </a:rPr>
              <a:t> PDS5C Tudor are shown superimposed onto the experimental structure of A. thaliana PDS5C Tudor domain (PDB:7DE9) (Niu et al. 2021).</a:t>
            </a:r>
          </a:p>
        </p:txBody>
      </p:sp>
      <p:pic>
        <p:nvPicPr>
          <p:cNvPr id="8" name="Picture 7">
            <a:extLst>
              <a:ext uri="{FF2B5EF4-FFF2-40B4-BE49-F238E27FC236}">
                <a16:creationId xmlns:a16="http://schemas.microsoft.com/office/drawing/2014/main" id="{29644A97-02B0-E635-1003-76A10DDF2CDA}"/>
              </a:ext>
            </a:extLst>
          </p:cNvPr>
          <p:cNvPicPr>
            <a:picLocks noChangeAspect="1"/>
          </p:cNvPicPr>
          <p:nvPr/>
        </p:nvPicPr>
        <p:blipFill>
          <a:blip r:embed="rId2"/>
          <a:stretch>
            <a:fillRect/>
          </a:stretch>
        </p:blipFill>
        <p:spPr>
          <a:xfrm>
            <a:off x="0" y="0"/>
            <a:ext cx="3143250" cy="2157133"/>
          </a:xfrm>
          <a:prstGeom prst="rect">
            <a:avLst/>
          </a:prstGeom>
        </p:spPr>
      </p:pic>
    </p:spTree>
    <p:extLst>
      <p:ext uri="{BB962C8B-B14F-4D97-AF65-F5344CB8AC3E}">
        <p14:creationId xmlns:p14="http://schemas.microsoft.com/office/powerpoint/2010/main" val="2035343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5AF1962-7E26-EDEF-3BC6-FA0AF559C249}"/>
              </a:ext>
            </a:extLst>
          </p:cNvPr>
          <p:cNvSpPr txBox="1"/>
          <p:nvPr/>
        </p:nvSpPr>
        <p:spPr>
          <a:xfrm>
            <a:off x="85164" y="7880791"/>
            <a:ext cx="6687671" cy="584775"/>
          </a:xfrm>
          <a:prstGeom prst="rect">
            <a:avLst/>
          </a:prstGeom>
          <a:noFill/>
        </p:spPr>
        <p:txBody>
          <a:bodyPr wrap="square" rtlCol="0">
            <a:spAutoFit/>
          </a:bodyPr>
          <a:lstStyle/>
          <a:p>
            <a:pPr algn="just"/>
            <a:r>
              <a:rPr lang="en-US" sz="800" b="1" dirty="0">
                <a:latin typeface="Helvetica" pitchFamily="2" charset="0"/>
              </a:rPr>
              <a:t>Figure S7. The average distance (in </a:t>
            </a:r>
            <a:r>
              <a:rPr lang="en-US" sz="800" b="1" dirty="0" err="1">
                <a:latin typeface="Helvetica" pitchFamily="2" charset="0"/>
              </a:rPr>
              <a:t>Å</a:t>
            </a:r>
            <a:r>
              <a:rPr lang="en-US" sz="800" b="1" dirty="0">
                <a:latin typeface="Helvetica" pitchFamily="2" charset="0"/>
              </a:rPr>
              <a:t>) distribution to the aromatic cage in FlexPepDock models of the different H3K4 marks tested, for; A, </a:t>
            </a:r>
            <a:r>
              <a:rPr lang="en-US" sz="800" i="1" dirty="0">
                <a:latin typeface="Helvetica" pitchFamily="2" charset="0"/>
              </a:rPr>
              <a:t>A. thaliana </a:t>
            </a:r>
            <a:r>
              <a:rPr lang="en-US" sz="800" dirty="0">
                <a:latin typeface="Helvetica" pitchFamily="2" charset="0"/>
              </a:rPr>
              <a:t>PDS5C Tudor experimental structure (PDB:7de9) </a:t>
            </a:r>
            <a:r>
              <a:rPr lang="en-US" sz="800" b="1" dirty="0">
                <a:latin typeface="Helvetica" pitchFamily="2" charset="0"/>
              </a:rPr>
              <a:t>B, </a:t>
            </a:r>
            <a:r>
              <a:rPr lang="en-US" sz="800" i="1" dirty="0">
                <a:latin typeface="Helvetica" pitchFamily="2" charset="0"/>
              </a:rPr>
              <a:t>O. sativa </a:t>
            </a:r>
            <a:r>
              <a:rPr lang="en-US" sz="800" dirty="0">
                <a:latin typeface="Helvetica" pitchFamily="2" charset="0"/>
              </a:rPr>
              <a:t>PDS5C Tudor </a:t>
            </a:r>
            <a:r>
              <a:rPr lang="en-US" sz="800" dirty="0" err="1">
                <a:latin typeface="Helvetica" pitchFamily="2" charset="0"/>
              </a:rPr>
              <a:t>Alphafold</a:t>
            </a:r>
            <a:r>
              <a:rPr lang="en-US" sz="800" dirty="0">
                <a:latin typeface="Helvetica" pitchFamily="2" charset="0"/>
              </a:rPr>
              <a:t> model </a:t>
            </a:r>
            <a:r>
              <a:rPr lang="en-US" sz="800" b="1" dirty="0">
                <a:latin typeface="Helvetica" pitchFamily="2" charset="0"/>
              </a:rPr>
              <a:t>C, </a:t>
            </a:r>
            <a:r>
              <a:rPr lang="en-US" sz="800" i="1" dirty="0">
                <a:latin typeface="Helvetica" pitchFamily="2" charset="0"/>
              </a:rPr>
              <a:t>A. thaliana </a:t>
            </a:r>
            <a:r>
              <a:rPr lang="en-US" sz="800" dirty="0">
                <a:latin typeface="Helvetica" pitchFamily="2" charset="0"/>
              </a:rPr>
              <a:t>MSH6 Tudor </a:t>
            </a:r>
            <a:r>
              <a:rPr lang="en-US" sz="800" dirty="0" err="1">
                <a:latin typeface="Helvetica" pitchFamily="2" charset="0"/>
              </a:rPr>
              <a:t>Alphafold</a:t>
            </a:r>
            <a:r>
              <a:rPr lang="en-US" sz="800" dirty="0">
                <a:latin typeface="Helvetica" pitchFamily="2" charset="0"/>
              </a:rPr>
              <a:t> model  </a:t>
            </a:r>
            <a:r>
              <a:rPr lang="en-US" sz="800" b="1" dirty="0">
                <a:latin typeface="Helvetica" pitchFamily="2" charset="0"/>
              </a:rPr>
              <a:t>D, </a:t>
            </a:r>
            <a:r>
              <a:rPr lang="en-US" sz="800" i="1" dirty="0">
                <a:latin typeface="Helvetica" pitchFamily="2" charset="0"/>
              </a:rPr>
              <a:t>O. sativa </a:t>
            </a:r>
            <a:r>
              <a:rPr lang="en-US" sz="800" dirty="0">
                <a:latin typeface="Helvetica" pitchFamily="2" charset="0"/>
              </a:rPr>
              <a:t>MSH6 Tudor </a:t>
            </a:r>
            <a:r>
              <a:rPr lang="en-US" sz="800" dirty="0" err="1">
                <a:latin typeface="Helvetica" pitchFamily="2" charset="0"/>
              </a:rPr>
              <a:t>Alphafold</a:t>
            </a:r>
            <a:r>
              <a:rPr lang="en-US" sz="800" dirty="0">
                <a:latin typeface="Helvetica" pitchFamily="2" charset="0"/>
              </a:rPr>
              <a:t> model. </a:t>
            </a:r>
            <a:r>
              <a:rPr lang="en-US" sz="800" b="1" dirty="0">
                <a:latin typeface="Helvetica" pitchFamily="2" charset="0"/>
              </a:rPr>
              <a:t>A-D, </a:t>
            </a:r>
            <a:r>
              <a:rPr lang="en-US" sz="800" dirty="0">
                <a:latin typeface="Helvetica" pitchFamily="2" charset="0"/>
              </a:rPr>
              <a:t>The red line marks the threshold of 6Å (defining the H3K4 inside the aromatic cage).</a:t>
            </a:r>
          </a:p>
        </p:txBody>
      </p:sp>
      <p:pic>
        <p:nvPicPr>
          <p:cNvPr id="3" name="Picture 2" descr="Chart&#10;&#10;Description automatically generated">
            <a:extLst>
              <a:ext uri="{FF2B5EF4-FFF2-40B4-BE49-F238E27FC236}">
                <a16:creationId xmlns:a16="http://schemas.microsoft.com/office/drawing/2014/main" id="{1C4ED872-CEAD-0DFF-04D7-55AEB0B88E53}"/>
              </a:ext>
            </a:extLst>
          </p:cNvPr>
          <p:cNvPicPr>
            <a:picLocks noChangeAspect="1"/>
          </p:cNvPicPr>
          <p:nvPr/>
        </p:nvPicPr>
        <p:blipFill>
          <a:blip r:embed="rId2"/>
          <a:stretch>
            <a:fillRect/>
          </a:stretch>
        </p:blipFill>
        <p:spPr>
          <a:xfrm>
            <a:off x="153233" y="3986479"/>
            <a:ext cx="2971800" cy="3657600"/>
          </a:xfrm>
          <a:prstGeom prst="rect">
            <a:avLst/>
          </a:prstGeom>
        </p:spPr>
      </p:pic>
      <p:pic>
        <p:nvPicPr>
          <p:cNvPr id="6" name="Picture 5" descr="Chart, bar chart, histogram&#10;&#10;Description automatically generated">
            <a:extLst>
              <a:ext uri="{FF2B5EF4-FFF2-40B4-BE49-F238E27FC236}">
                <a16:creationId xmlns:a16="http://schemas.microsoft.com/office/drawing/2014/main" id="{0542B0A9-86FD-442F-D3A0-E6668233FD18}"/>
              </a:ext>
            </a:extLst>
          </p:cNvPr>
          <p:cNvPicPr>
            <a:picLocks noChangeAspect="1"/>
          </p:cNvPicPr>
          <p:nvPr/>
        </p:nvPicPr>
        <p:blipFill>
          <a:blip r:embed="rId3"/>
          <a:stretch>
            <a:fillRect/>
          </a:stretch>
        </p:blipFill>
        <p:spPr>
          <a:xfrm>
            <a:off x="3428999" y="210523"/>
            <a:ext cx="2971801" cy="3657600"/>
          </a:xfrm>
          <a:prstGeom prst="rect">
            <a:avLst/>
          </a:prstGeom>
        </p:spPr>
      </p:pic>
      <p:pic>
        <p:nvPicPr>
          <p:cNvPr id="10" name="Picture 9" descr="Chart&#10;&#10;Description automatically generated">
            <a:extLst>
              <a:ext uri="{FF2B5EF4-FFF2-40B4-BE49-F238E27FC236}">
                <a16:creationId xmlns:a16="http://schemas.microsoft.com/office/drawing/2014/main" id="{578B9C45-C88E-E449-1C2E-36C05F5BEFCE}"/>
              </a:ext>
            </a:extLst>
          </p:cNvPr>
          <p:cNvPicPr>
            <a:picLocks noChangeAspect="1"/>
          </p:cNvPicPr>
          <p:nvPr/>
        </p:nvPicPr>
        <p:blipFill>
          <a:blip r:embed="rId4"/>
          <a:stretch>
            <a:fillRect/>
          </a:stretch>
        </p:blipFill>
        <p:spPr>
          <a:xfrm>
            <a:off x="3513451" y="3986479"/>
            <a:ext cx="2971800" cy="3657600"/>
          </a:xfrm>
          <a:prstGeom prst="rect">
            <a:avLst/>
          </a:prstGeom>
        </p:spPr>
      </p:pic>
      <p:pic>
        <p:nvPicPr>
          <p:cNvPr id="14" name="Picture 13" descr="Chart, bar chart&#10;&#10;Description automatically generated">
            <a:extLst>
              <a:ext uri="{FF2B5EF4-FFF2-40B4-BE49-F238E27FC236}">
                <a16:creationId xmlns:a16="http://schemas.microsoft.com/office/drawing/2014/main" id="{57383FE6-7C8B-7A79-7030-7311FDDEF2A8}"/>
              </a:ext>
            </a:extLst>
          </p:cNvPr>
          <p:cNvPicPr>
            <a:picLocks noChangeAspect="1"/>
          </p:cNvPicPr>
          <p:nvPr/>
        </p:nvPicPr>
        <p:blipFill>
          <a:blip r:embed="rId5"/>
          <a:stretch>
            <a:fillRect/>
          </a:stretch>
        </p:blipFill>
        <p:spPr>
          <a:xfrm>
            <a:off x="153233" y="210523"/>
            <a:ext cx="2971800" cy="3657600"/>
          </a:xfrm>
          <a:prstGeom prst="rect">
            <a:avLst/>
          </a:prstGeom>
        </p:spPr>
      </p:pic>
      <p:sp>
        <p:nvSpPr>
          <p:cNvPr id="15" name="TextBox 14">
            <a:extLst>
              <a:ext uri="{FF2B5EF4-FFF2-40B4-BE49-F238E27FC236}">
                <a16:creationId xmlns:a16="http://schemas.microsoft.com/office/drawing/2014/main" id="{F0C5F7FA-41F8-F4CE-C1FA-1B7290D2CC3A}"/>
              </a:ext>
            </a:extLst>
          </p:cNvPr>
          <p:cNvSpPr txBox="1"/>
          <p:nvPr/>
        </p:nvSpPr>
        <p:spPr>
          <a:xfrm>
            <a:off x="102719" y="65310"/>
            <a:ext cx="268022" cy="230832"/>
          </a:xfrm>
          <a:prstGeom prst="rect">
            <a:avLst/>
          </a:prstGeom>
          <a:noFill/>
        </p:spPr>
        <p:txBody>
          <a:bodyPr wrap="none" rtlCol="0">
            <a:spAutoFit/>
          </a:bodyPr>
          <a:lstStyle/>
          <a:p>
            <a:r>
              <a:rPr lang="en-US" sz="900" b="1" dirty="0">
                <a:latin typeface="Helvetica" pitchFamily="2" charset="0"/>
              </a:rPr>
              <a:t>A</a:t>
            </a:r>
          </a:p>
        </p:txBody>
      </p:sp>
      <p:sp>
        <p:nvSpPr>
          <p:cNvPr id="16" name="TextBox 15">
            <a:extLst>
              <a:ext uri="{FF2B5EF4-FFF2-40B4-BE49-F238E27FC236}">
                <a16:creationId xmlns:a16="http://schemas.microsoft.com/office/drawing/2014/main" id="{C8A31B55-9B4D-762A-4BC4-388A8FD58F96}"/>
              </a:ext>
            </a:extLst>
          </p:cNvPr>
          <p:cNvSpPr txBox="1"/>
          <p:nvPr/>
        </p:nvSpPr>
        <p:spPr>
          <a:xfrm>
            <a:off x="3294988" y="62685"/>
            <a:ext cx="268022" cy="230832"/>
          </a:xfrm>
          <a:prstGeom prst="rect">
            <a:avLst/>
          </a:prstGeom>
          <a:noFill/>
        </p:spPr>
        <p:txBody>
          <a:bodyPr wrap="none" rtlCol="0">
            <a:spAutoFit/>
          </a:bodyPr>
          <a:lstStyle/>
          <a:p>
            <a:r>
              <a:rPr lang="en-US" sz="900" b="1" dirty="0">
                <a:latin typeface="Helvetica" pitchFamily="2" charset="0"/>
              </a:rPr>
              <a:t>B</a:t>
            </a:r>
          </a:p>
        </p:txBody>
      </p:sp>
      <p:sp>
        <p:nvSpPr>
          <p:cNvPr id="17" name="TextBox 16">
            <a:extLst>
              <a:ext uri="{FF2B5EF4-FFF2-40B4-BE49-F238E27FC236}">
                <a16:creationId xmlns:a16="http://schemas.microsoft.com/office/drawing/2014/main" id="{5CD4C29A-1D6A-A44A-F106-70CD2A19E14E}"/>
              </a:ext>
            </a:extLst>
          </p:cNvPr>
          <p:cNvSpPr txBox="1"/>
          <p:nvPr/>
        </p:nvSpPr>
        <p:spPr>
          <a:xfrm>
            <a:off x="102719" y="3744430"/>
            <a:ext cx="268022" cy="230832"/>
          </a:xfrm>
          <a:prstGeom prst="rect">
            <a:avLst/>
          </a:prstGeom>
          <a:noFill/>
        </p:spPr>
        <p:txBody>
          <a:bodyPr wrap="none" rtlCol="0">
            <a:spAutoFit/>
          </a:bodyPr>
          <a:lstStyle/>
          <a:p>
            <a:r>
              <a:rPr lang="en-US" sz="900" b="1" dirty="0">
                <a:latin typeface="Helvetica" pitchFamily="2" charset="0"/>
              </a:rPr>
              <a:t>C</a:t>
            </a:r>
          </a:p>
        </p:txBody>
      </p:sp>
      <p:sp>
        <p:nvSpPr>
          <p:cNvPr id="18" name="TextBox 17">
            <a:extLst>
              <a:ext uri="{FF2B5EF4-FFF2-40B4-BE49-F238E27FC236}">
                <a16:creationId xmlns:a16="http://schemas.microsoft.com/office/drawing/2014/main" id="{E3FFF39A-6E67-2782-7303-B80057176F63}"/>
              </a:ext>
            </a:extLst>
          </p:cNvPr>
          <p:cNvSpPr txBox="1"/>
          <p:nvPr/>
        </p:nvSpPr>
        <p:spPr>
          <a:xfrm>
            <a:off x="3294988" y="3741805"/>
            <a:ext cx="268022" cy="230832"/>
          </a:xfrm>
          <a:prstGeom prst="rect">
            <a:avLst/>
          </a:prstGeom>
          <a:noFill/>
        </p:spPr>
        <p:txBody>
          <a:bodyPr wrap="none" rtlCol="0">
            <a:spAutoFit/>
          </a:bodyPr>
          <a:lstStyle/>
          <a:p>
            <a:r>
              <a:rPr lang="en-US" sz="900" b="1" dirty="0">
                <a:latin typeface="Helvetica" pitchFamily="2" charset="0"/>
              </a:rPr>
              <a:t>D</a:t>
            </a:r>
          </a:p>
        </p:txBody>
      </p:sp>
    </p:spTree>
    <p:extLst>
      <p:ext uri="{BB962C8B-B14F-4D97-AF65-F5344CB8AC3E}">
        <p14:creationId xmlns:p14="http://schemas.microsoft.com/office/powerpoint/2010/main" val="2289640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3E9DB9-59C5-FFAA-AF41-86CBFA125DD7}"/>
              </a:ext>
            </a:extLst>
          </p:cNvPr>
          <p:cNvPicPr>
            <a:picLocks noChangeAspect="1"/>
          </p:cNvPicPr>
          <p:nvPr/>
        </p:nvPicPr>
        <p:blipFill>
          <a:blip r:embed="rId3"/>
          <a:stretch>
            <a:fillRect/>
          </a:stretch>
        </p:blipFill>
        <p:spPr>
          <a:xfrm>
            <a:off x="1208389" y="194227"/>
            <a:ext cx="723900" cy="1828800"/>
          </a:xfrm>
          <a:prstGeom prst="rect">
            <a:avLst/>
          </a:prstGeom>
        </p:spPr>
      </p:pic>
      <p:pic>
        <p:nvPicPr>
          <p:cNvPr id="5" name="Picture 4">
            <a:extLst>
              <a:ext uri="{FF2B5EF4-FFF2-40B4-BE49-F238E27FC236}">
                <a16:creationId xmlns:a16="http://schemas.microsoft.com/office/drawing/2014/main" id="{462EEF3A-4B05-6D8C-7451-727B2A5344F5}"/>
              </a:ext>
            </a:extLst>
          </p:cNvPr>
          <p:cNvPicPr>
            <a:picLocks noChangeAspect="1"/>
          </p:cNvPicPr>
          <p:nvPr/>
        </p:nvPicPr>
        <p:blipFill>
          <a:blip r:embed="rId4"/>
          <a:stretch>
            <a:fillRect/>
          </a:stretch>
        </p:blipFill>
        <p:spPr>
          <a:xfrm>
            <a:off x="214437" y="197555"/>
            <a:ext cx="914400" cy="1828800"/>
          </a:xfrm>
          <a:prstGeom prst="rect">
            <a:avLst/>
          </a:prstGeom>
        </p:spPr>
      </p:pic>
      <p:sp>
        <p:nvSpPr>
          <p:cNvPr id="6" name="TextBox 5">
            <a:extLst>
              <a:ext uri="{FF2B5EF4-FFF2-40B4-BE49-F238E27FC236}">
                <a16:creationId xmlns:a16="http://schemas.microsoft.com/office/drawing/2014/main" id="{481D3A43-967D-1BAC-A4A6-B87B9BA6988F}"/>
              </a:ext>
            </a:extLst>
          </p:cNvPr>
          <p:cNvSpPr txBox="1"/>
          <p:nvPr/>
        </p:nvSpPr>
        <p:spPr>
          <a:xfrm>
            <a:off x="450727" y="1042114"/>
            <a:ext cx="316112" cy="184666"/>
          </a:xfrm>
          <a:prstGeom prst="rect">
            <a:avLst/>
          </a:prstGeom>
          <a:noFill/>
        </p:spPr>
        <p:txBody>
          <a:bodyPr wrap="none" rtlCol="0">
            <a:spAutoFit/>
          </a:bodyPr>
          <a:lstStyle/>
          <a:p>
            <a:r>
              <a:rPr lang="en-US" sz="600" dirty="0">
                <a:latin typeface="Helvetica" pitchFamily="2" charset="0"/>
              </a:rPr>
              <a:t>n=1</a:t>
            </a:r>
          </a:p>
        </p:txBody>
      </p:sp>
      <p:sp>
        <p:nvSpPr>
          <p:cNvPr id="7" name="TextBox 6">
            <a:extLst>
              <a:ext uri="{FF2B5EF4-FFF2-40B4-BE49-F238E27FC236}">
                <a16:creationId xmlns:a16="http://schemas.microsoft.com/office/drawing/2014/main" id="{3F536691-39B6-C51A-2441-97D6FCF47E2E}"/>
              </a:ext>
            </a:extLst>
          </p:cNvPr>
          <p:cNvSpPr txBox="1"/>
          <p:nvPr/>
        </p:nvSpPr>
        <p:spPr>
          <a:xfrm>
            <a:off x="631726" y="1122787"/>
            <a:ext cx="316112" cy="184666"/>
          </a:xfrm>
          <a:prstGeom prst="rect">
            <a:avLst/>
          </a:prstGeom>
          <a:noFill/>
        </p:spPr>
        <p:txBody>
          <a:bodyPr wrap="none" rtlCol="0">
            <a:spAutoFit/>
          </a:bodyPr>
          <a:lstStyle/>
          <a:p>
            <a:r>
              <a:rPr lang="en-US" sz="600" dirty="0">
                <a:latin typeface="Helvetica" pitchFamily="2" charset="0"/>
              </a:rPr>
              <a:t>n=2</a:t>
            </a:r>
          </a:p>
        </p:txBody>
      </p:sp>
      <p:sp>
        <p:nvSpPr>
          <p:cNvPr id="8" name="TextBox 7">
            <a:extLst>
              <a:ext uri="{FF2B5EF4-FFF2-40B4-BE49-F238E27FC236}">
                <a16:creationId xmlns:a16="http://schemas.microsoft.com/office/drawing/2014/main" id="{12E205BB-CDFE-2CE8-7CA3-829048665ECE}"/>
              </a:ext>
            </a:extLst>
          </p:cNvPr>
          <p:cNvSpPr txBox="1"/>
          <p:nvPr/>
        </p:nvSpPr>
        <p:spPr>
          <a:xfrm>
            <a:off x="828289" y="141470"/>
            <a:ext cx="316112" cy="184666"/>
          </a:xfrm>
          <a:prstGeom prst="rect">
            <a:avLst/>
          </a:prstGeom>
          <a:noFill/>
        </p:spPr>
        <p:txBody>
          <a:bodyPr wrap="none" rtlCol="0">
            <a:spAutoFit/>
          </a:bodyPr>
          <a:lstStyle/>
          <a:p>
            <a:r>
              <a:rPr lang="en-US" sz="600" dirty="0">
                <a:latin typeface="Helvetica" pitchFamily="2" charset="0"/>
              </a:rPr>
              <a:t>n=1</a:t>
            </a:r>
          </a:p>
        </p:txBody>
      </p:sp>
      <p:sp>
        <p:nvSpPr>
          <p:cNvPr id="9" name="TextBox 8">
            <a:extLst>
              <a:ext uri="{FF2B5EF4-FFF2-40B4-BE49-F238E27FC236}">
                <a16:creationId xmlns:a16="http://schemas.microsoft.com/office/drawing/2014/main" id="{CEA69AC6-A794-6A3C-9317-A69E49E723E6}"/>
              </a:ext>
            </a:extLst>
          </p:cNvPr>
          <p:cNvSpPr txBox="1"/>
          <p:nvPr/>
        </p:nvSpPr>
        <p:spPr>
          <a:xfrm>
            <a:off x="1404141" y="644528"/>
            <a:ext cx="316112" cy="184666"/>
          </a:xfrm>
          <a:prstGeom prst="rect">
            <a:avLst/>
          </a:prstGeom>
          <a:noFill/>
        </p:spPr>
        <p:txBody>
          <a:bodyPr wrap="none" rtlCol="0">
            <a:spAutoFit/>
          </a:bodyPr>
          <a:lstStyle/>
          <a:p>
            <a:r>
              <a:rPr lang="en-US" sz="600" dirty="0">
                <a:latin typeface="Helvetica" pitchFamily="2" charset="0"/>
              </a:rPr>
              <a:t>n=6</a:t>
            </a:r>
          </a:p>
        </p:txBody>
      </p:sp>
      <p:sp>
        <p:nvSpPr>
          <p:cNvPr id="10" name="TextBox 9">
            <a:extLst>
              <a:ext uri="{FF2B5EF4-FFF2-40B4-BE49-F238E27FC236}">
                <a16:creationId xmlns:a16="http://schemas.microsoft.com/office/drawing/2014/main" id="{547CA54D-3B91-0541-68AD-639A095D9B21}"/>
              </a:ext>
            </a:extLst>
          </p:cNvPr>
          <p:cNvSpPr txBox="1"/>
          <p:nvPr/>
        </p:nvSpPr>
        <p:spPr>
          <a:xfrm>
            <a:off x="1616177" y="141470"/>
            <a:ext cx="316112" cy="184666"/>
          </a:xfrm>
          <a:prstGeom prst="rect">
            <a:avLst/>
          </a:prstGeom>
          <a:noFill/>
        </p:spPr>
        <p:txBody>
          <a:bodyPr wrap="none" rtlCol="0">
            <a:spAutoFit/>
          </a:bodyPr>
          <a:lstStyle/>
          <a:p>
            <a:r>
              <a:rPr lang="en-US" sz="600" dirty="0">
                <a:latin typeface="Helvetica" pitchFamily="2" charset="0"/>
              </a:rPr>
              <a:t>n=7</a:t>
            </a:r>
          </a:p>
        </p:txBody>
      </p:sp>
      <p:pic>
        <p:nvPicPr>
          <p:cNvPr id="12" name="Picture 11">
            <a:extLst>
              <a:ext uri="{FF2B5EF4-FFF2-40B4-BE49-F238E27FC236}">
                <a16:creationId xmlns:a16="http://schemas.microsoft.com/office/drawing/2014/main" id="{84C89F63-58D6-77DD-3CBD-ADC10EFF95CC}"/>
              </a:ext>
            </a:extLst>
          </p:cNvPr>
          <p:cNvPicPr>
            <a:picLocks noChangeAspect="1"/>
          </p:cNvPicPr>
          <p:nvPr/>
        </p:nvPicPr>
        <p:blipFill>
          <a:blip r:embed="rId5"/>
          <a:stretch>
            <a:fillRect/>
          </a:stretch>
        </p:blipFill>
        <p:spPr>
          <a:xfrm>
            <a:off x="243682" y="2209313"/>
            <a:ext cx="1092200" cy="1828800"/>
          </a:xfrm>
          <a:prstGeom prst="rect">
            <a:avLst/>
          </a:prstGeom>
        </p:spPr>
      </p:pic>
      <p:pic>
        <p:nvPicPr>
          <p:cNvPr id="13" name="Picture 12">
            <a:extLst>
              <a:ext uri="{FF2B5EF4-FFF2-40B4-BE49-F238E27FC236}">
                <a16:creationId xmlns:a16="http://schemas.microsoft.com/office/drawing/2014/main" id="{BAD68451-731E-F442-8EF7-066742407486}"/>
              </a:ext>
            </a:extLst>
          </p:cNvPr>
          <p:cNvPicPr>
            <a:picLocks noChangeAspect="1"/>
          </p:cNvPicPr>
          <p:nvPr/>
        </p:nvPicPr>
        <p:blipFill>
          <a:blip r:embed="rId6"/>
          <a:stretch>
            <a:fillRect/>
          </a:stretch>
        </p:blipFill>
        <p:spPr>
          <a:xfrm>
            <a:off x="1323594" y="2198303"/>
            <a:ext cx="1092200" cy="1828800"/>
          </a:xfrm>
          <a:prstGeom prst="rect">
            <a:avLst/>
          </a:prstGeom>
        </p:spPr>
      </p:pic>
      <p:sp>
        <p:nvSpPr>
          <p:cNvPr id="17" name="TextBox 16">
            <a:extLst>
              <a:ext uri="{FF2B5EF4-FFF2-40B4-BE49-F238E27FC236}">
                <a16:creationId xmlns:a16="http://schemas.microsoft.com/office/drawing/2014/main" id="{3E43C1B8-CA0B-C2CC-6B99-C4D4B34A008E}"/>
              </a:ext>
            </a:extLst>
          </p:cNvPr>
          <p:cNvSpPr txBox="1"/>
          <p:nvPr/>
        </p:nvSpPr>
        <p:spPr>
          <a:xfrm>
            <a:off x="3010045" y="2023027"/>
            <a:ext cx="1915668" cy="184666"/>
          </a:xfrm>
          <a:prstGeom prst="rect">
            <a:avLst/>
          </a:prstGeom>
          <a:noFill/>
        </p:spPr>
        <p:txBody>
          <a:bodyPr wrap="square">
            <a:spAutoFit/>
          </a:bodyPr>
          <a:lstStyle/>
          <a:p>
            <a:r>
              <a:rPr lang="en-US" sz="600" dirty="0">
                <a:latin typeface="Helvetica" pitchFamily="2" charset="0"/>
              </a:rPr>
              <a:t>X-squared = 11.057, df = 2, p-value = 0.003971</a:t>
            </a:r>
          </a:p>
        </p:txBody>
      </p:sp>
      <p:pic>
        <p:nvPicPr>
          <p:cNvPr id="21" name="Picture 20">
            <a:extLst>
              <a:ext uri="{FF2B5EF4-FFF2-40B4-BE49-F238E27FC236}">
                <a16:creationId xmlns:a16="http://schemas.microsoft.com/office/drawing/2014/main" id="{FC5F3160-2D80-DBBC-0AB8-AA0164B55C64}"/>
              </a:ext>
            </a:extLst>
          </p:cNvPr>
          <p:cNvPicPr>
            <a:picLocks noChangeAspect="1"/>
          </p:cNvPicPr>
          <p:nvPr/>
        </p:nvPicPr>
        <p:blipFill>
          <a:blip r:embed="rId7"/>
          <a:stretch>
            <a:fillRect/>
          </a:stretch>
        </p:blipFill>
        <p:spPr>
          <a:xfrm>
            <a:off x="2446433" y="69774"/>
            <a:ext cx="3200400" cy="1828800"/>
          </a:xfrm>
          <a:prstGeom prst="rect">
            <a:avLst/>
          </a:prstGeom>
        </p:spPr>
      </p:pic>
      <p:sp>
        <p:nvSpPr>
          <p:cNvPr id="22" name="Rectangle 21">
            <a:extLst>
              <a:ext uri="{FF2B5EF4-FFF2-40B4-BE49-F238E27FC236}">
                <a16:creationId xmlns:a16="http://schemas.microsoft.com/office/drawing/2014/main" id="{ECA39F98-3143-4207-2A4B-98C373904C8D}"/>
              </a:ext>
            </a:extLst>
          </p:cNvPr>
          <p:cNvSpPr/>
          <p:nvPr/>
        </p:nvSpPr>
        <p:spPr>
          <a:xfrm>
            <a:off x="4884833" y="648217"/>
            <a:ext cx="990600" cy="500796"/>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0DF445C-57B9-F77D-A9EF-8FC88BB350BB}"/>
              </a:ext>
            </a:extLst>
          </p:cNvPr>
          <p:cNvSpPr txBox="1"/>
          <p:nvPr/>
        </p:nvSpPr>
        <p:spPr>
          <a:xfrm rot="5400000">
            <a:off x="5510735" y="814287"/>
            <a:ext cx="500795" cy="184666"/>
          </a:xfrm>
          <a:prstGeom prst="rect">
            <a:avLst/>
          </a:prstGeom>
          <a:noFill/>
        </p:spPr>
        <p:txBody>
          <a:bodyPr wrap="square">
            <a:spAutoFit/>
          </a:bodyPr>
          <a:lstStyle/>
          <a:p>
            <a:r>
              <a:rPr lang="en-US" sz="600" b="1" dirty="0">
                <a:latin typeface="Helvetica" pitchFamily="2" charset="0"/>
              </a:rPr>
              <a:t>germline</a:t>
            </a:r>
          </a:p>
        </p:txBody>
      </p:sp>
      <p:sp>
        <p:nvSpPr>
          <p:cNvPr id="2" name="TextBox 1">
            <a:extLst>
              <a:ext uri="{FF2B5EF4-FFF2-40B4-BE49-F238E27FC236}">
                <a16:creationId xmlns:a16="http://schemas.microsoft.com/office/drawing/2014/main" id="{600F66DA-268F-7471-EDB1-6722AC3D8A5D}"/>
              </a:ext>
            </a:extLst>
          </p:cNvPr>
          <p:cNvSpPr txBox="1"/>
          <p:nvPr/>
        </p:nvSpPr>
        <p:spPr>
          <a:xfrm>
            <a:off x="97047" y="4090870"/>
            <a:ext cx="6703453" cy="461665"/>
          </a:xfrm>
          <a:prstGeom prst="rect">
            <a:avLst/>
          </a:prstGeom>
          <a:noFill/>
        </p:spPr>
        <p:txBody>
          <a:bodyPr wrap="square" rtlCol="0">
            <a:spAutoFit/>
          </a:bodyPr>
          <a:lstStyle/>
          <a:p>
            <a:pPr algn="just"/>
            <a:r>
              <a:rPr lang="en-US" sz="800" b="1" dirty="0">
                <a:latin typeface="Helvetica" pitchFamily="2" charset="0"/>
              </a:rPr>
              <a:t>Figure S7. A, </a:t>
            </a:r>
            <a:r>
              <a:rPr lang="en-US" sz="800" dirty="0">
                <a:latin typeface="Helvetica" pitchFamily="2" charset="0"/>
              </a:rPr>
              <a:t>genic/non-genic mutations in MSH6 knockout lines SALK_089638 and SALK_037557. </a:t>
            </a:r>
            <a:r>
              <a:rPr lang="en-US" sz="800" b="1" dirty="0">
                <a:latin typeface="Helvetica" pitchFamily="2" charset="0"/>
              </a:rPr>
              <a:t>B, </a:t>
            </a:r>
            <a:r>
              <a:rPr lang="en-US" sz="800" dirty="0">
                <a:latin typeface="Helvetica" pitchFamily="2" charset="0"/>
              </a:rPr>
              <a:t>frequency of alternative alleles distribution detected by Strelka2 variant caller. </a:t>
            </a:r>
            <a:r>
              <a:rPr lang="en-US" sz="800" b="1" dirty="0">
                <a:latin typeface="Helvetica" pitchFamily="2" charset="0"/>
              </a:rPr>
              <a:t>C, </a:t>
            </a:r>
            <a:r>
              <a:rPr lang="en-US" sz="800" dirty="0">
                <a:latin typeface="Helvetica" pitchFamily="2" charset="0"/>
              </a:rPr>
              <a:t>Germline mutations signature in MSH6 knockout lines and WT. </a:t>
            </a:r>
            <a:r>
              <a:rPr lang="en-US" sz="800" b="1" dirty="0">
                <a:latin typeface="Helvetica" pitchFamily="2" charset="0"/>
              </a:rPr>
              <a:t>D, </a:t>
            </a:r>
            <a:r>
              <a:rPr lang="en-US" sz="800" dirty="0">
                <a:latin typeface="Helvetica" pitchFamily="2" charset="0"/>
              </a:rPr>
              <a:t>msh6/wt mutation ratio in different genomic features and in different H3K4me1 ChIP-seq %ile for </a:t>
            </a:r>
            <a:r>
              <a:rPr lang="en-US" sz="800" i="1" dirty="0">
                <a:latin typeface="Helvetica" pitchFamily="2" charset="0"/>
              </a:rPr>
              <a:t>de novo </a:t>
            </a:r>
            <a:r>
              <a:rPr lang="en-US" sz="800" dirty="0">
                <a:latin typeface="Helvetica" pitchFamily="2" charset="0"/>
              </a:rPr>
              <a:t>germline mutations.</a:t>
            </a:r>
          </a:p>
        </p:txBody>
      </p:sp>
      <p:pic>
        <p:nvPicPr>
          <p:cNvPr id="3" name="Picture 2">
            <a:extLst>
              <a:ext uri="{FF2B5EF4-FFF2-40B4-BE49-F238E27FC236}">
                <a16:creationId xmlns:a16="http://schemas.microsoft.com/office/drawing/2014/main" id="{C7A72124-EB4B-902C-3E8B-8395C7D1F088}"/>
              </a:ext>
            </a:extLst>
          </p:cNvPr>
          <p:cNvPicPr>
            <a:picLocks noChangeAspect="1"/>
          </p:cNvPicPr>
          <p:nvPr/>
        </p:nvPicPr>
        <p:blipFill rotWithShape="1">
          <a:blip r:embed="rId4"/>
          <a:srcRect l="28968" t="92996"/>
          <a:stretch/>
        </p:blipFill>
        <p:spPr>
          <a:xfrm>
            <a:off x="1395497" y="1898574"/>
            <a:ext cx="649511" cy="128096"/>
          </a:xfrm>
          <a:prstGeom prst="rect">
            <a:avLst/>
          </a:prstGeom>
        </p:spPr>
      </p:pic>
      <p:pic>
        <p:nvPicPr>
          <p:cNvPr id="11" name="Picture 10">
            <a:extLst>
              <a:ext uri="{FF2B5EF4-FFF2-40B4-BE49-F238E27FC236}">
                <a16:creationId xmlns:a16="http://schemas.microsoft.com/office/drawing/2014/main" id="{2249BE13-0ABC-CAB8-031C-523E20CD126E}"/>
              </a:ext>
            </a:extLst>
          </p:cNvPr>
          <p:cNvPicPr>
            <a:picLocks noChangeAspect="1"/>
          </p:cNvPicPr>
          <p:nvPr/>
        </p:nvPicPr>
        <p:blipFill rotWithShape="1">
          <a:blip r:embed="rId3"/>
          <a:srcRect l="23998" t="93361"/>
          <a:stretch/>
        </p:blipFill>
        <p:spPr>
          <a:xfrm>
            <a:off x="553199" y="1901748"/>
            <a:ext cx="550179" cy="121431"/>
          </a:xfrm>
          <a:prstGeom prst="rect">
            <a:avLst/>
          </a:prstGeom>
        </p:spPr>
      </p:pic>
      <p:sp>
        <p:nvSpPr>
          <p:cNvPr id="14" name="TextBox 13">
            <a:extLst>
              <a:ext uri="{FF2B5EF4-FFF2-40B4-BE49-F238E27FC236}">
                <a16:creationId xmlns:a16="http://schemas.microsoft.com/office/drawing/2014/main" id="{3FFE081D-19A2-C271-C90C-8321DBC84F60}"/>
              </a:ext>
            </a:extLst>
          </p:cNvPr>
          <p:cNvSpPr txBox="1"/>
          <p:nvPr/>
        </p:nvSpPr>
        <p:spPr>
          <a:xfrm>
            <a:off x="874" y="64268"/>
            <a:ext cx="268022" cy="230832"/>
          </a:xfrm>
          <a:prstGeom prst="rect">
            <a:avLst/>
          </a:prstGeom>
          <a:solidFill>
            <a:schemeClr val="bg1"/>
          </a:solidFill>
        </p:spPr>
        <p:txBody>
          <a:bodyPr wrap="none" rtlCol="0">
            <a:spAutoFit/>
          </a:bodyPr>
          <a:lstStyle/>
          <a:p>
            <a:r>
              <a:rPr lang="en-US" sz="900" b="1" dirty="0">
                <a:latin typeface="Helvetica" pitchFamily="2" charset="0"/>
              </a:rPr>
              <a:t>A</a:t>
            </a:r>
          </a:p>
        </p:txBody>
      </p:sp>
      <p:sp>
        <p:nvSpPr>
          <p:cNvPr id="15" name="TextBox 14">
            <a:extLst>
              <a:ext uri="{FF2B5EF4-FFF2-40B4-BE49-F238E27FC236}">
                <a16:creationId xmlns:a16="http://schemas.microsoft.com/office/drawing/2014/main" id="{A7850AE6-4AF2-CB85-3DED-C6529225A343}"/>
              </a:ext>
            </a:extLst>
          </p:cNvPr>
          <p:cNvSpPr txBox="1"/>
          <p:nvPr/>
        </p:nvSpPr>
        <p:spPr>
          <a:xfrm>
            <a:off x="2225022" y="64268"/>
            <a:ext cx="268022" cy="230832"/>
          </a:xfrm>
          <a:prstGeom prst="rect">
            <a:avLst/>
          </a:prstGeom>
          <a:solidFill>
            <a:schemeClr val="bg1"/>
          </a:solidFill>
        </p:spPr>
        <p:txBody>
          <a:bodyPr wrap="none" rtlCol="0">
            <a:spAutoFit/>
          </a:bodyPr>
          <a:lstStyle/>
          <a:p>
            <a:r>
              <a:rPr lang="en-US" sz="900" b="1" dirty="0">
                <a:latin typeface="Helvetica" pitchFamily="2" charset="0"/>
              </a:rPr>
              <a:t>B</a:t>
            </a:r>
          </a:p>
        </p:txBody>
      </p:sp>
      <p:sp>
        <p:nvSpPr>
          <p:cNvPr id="20" name="TextBox 19">
            <a:extLst>
              <a:ext uri="{FF2B5EF4-FFF2-40B4-BE49-F238E27FC236}">
                <a16:creationId xmlns:a16="http://schemas.microsoft.com/office/drawing/2014/main" id="{AFC4DBA5-E843-D929-6ACB-F8FBEDE05B12}"/>
              </a:ext>
            </a:extLst>
          </p:cNvPr>
          <p:cNvSpPr txBox="1"/>
          <p:nvPr/>
        </p:nvSpPr>
        <p:spPr>
          <a:xfrm>
            <a:off x="22873" y="2102207"/>
            <a:ext cx="268022" cy="230832"/>
          </a:xfrm>
          <a:prstGeom prst="rect">
            <a:avLst/>
          </a:prstGeom>
          <a:solidFill>
            <a:schemeClr val="bg1"/>
          </a:solidFill>
        </p:spPr>
        <p:txBody>
          <a:bodyPr wrap="none" rtlCol="0">
            <a:spAutoFit/>
          </a:bodyPr>
          <a:lstStyle/>
          <a:p>
            <a:r>
              <a:rPr lang="en-US" sz="900" b="1" dirty="0">
                <a:latin typeface="Helvetica" pitchFamily="2" charset="0"/>
              </a:rPr>
              <a:t>C</a:t>
            </a:r>
          </a:p>
        </p:txBody>
      </p:sp>
      <p:sp>
        <p:nvSpPr>
          <p:cNvPr id="23" name="TextBox 22">
            <a:extLst>
              <a:ext uri="{FF2B5EF4-FFF2-40B4-BE49-F238E27FC236}">
                <a16:creationId xmlns:a16="http://schemas.microsoft.com/office/drawing/2014/main" id="{BA606CF5-6C76-0653-1509-10C5D9D434A7}"/>
              </a:ext>
            </a:extLst>
          </p:cNvPr>
          <p:cNvSpPr txBox="1"/>
          <p:nvPr/>
        </p:nvSpPr>
        <p:spPr>
          <a:xfrm>
            <a:off x="2247021" y="2102207"/>
            <a:ext cx="268022" cy="230832"/>
          </a:xfrm>
          <a:prstGeom prst="rect">
            <a:avLst/>
          </a:prstGeom>
          <a:solidFill>
            <a:schemeClr val="bg1"/>
          </a:solidFill>
        </p:spPr>
        <p:txBody>
          <a:bodyPr wrap="none" rtlCol="0">
            <a:spAutoFit/>
          </a:bodyPr>
          <a:lstStyle/>
          <a:p>
            <a:r>
              <a:rPr lang="en-US" sz="900" b="1" dirty="0">
                <a:latin typeface="Helvetica" pitchFamily="2" charset="0"/>
              </a:rPr>
              <a:t>D</a:t>
            </a:r>
          </a:p>
        </p:txBody>
      </p:sp>
      <p:sp>
        <p:nvSpPr>
          <p:cNvPr id="16" name="TextBox 15">
            <a:extLst>
              <a:ext uri="{FF2B5EF4-FFF2-40B4-BE49-F238E27FC236}">
                <a16:creationId xmlns:a16="http://schemas.microsoft.com/office/drawing/2014/main" id="{2375A22E-8736-AEE8-9750-9B011AE2962C}"/>
              </a:ext>
            </a:extLst>
          </p:cNvPr>
          <p:cNvSpPr txBox="1"/>
          <p:nvPr/>
        </p:nvSpPr>
        <p:spPr>
          <a:xfrm>
            <a:off x="4884833" y="1962463"/>
            <a:ext cx="1915668" cy="184666"/>
          </a:xfrm>
          <a:prstGeom prst="rect">
            <a:avLst/>
          </a:prstGeom>
          <a:noFill/>
        </p:spPr>
        <p:txBody>
          <a:bodyPr wrap="square">
            <a:spAutoFit/>
          </a:bodyPr>
          <a:lstStyle/>
          <a:p>
            <a:r>
              <a:rPr lang="en-US" sz="600" dirty="0">
                <a:latin typeface="Helvetica" pitchFamily="2" charset="0"/>
              </a:rPr>
              <a:t>X-squared = 9.0427, df = 2, p-value = 0.01087</a:t>
            </a:r>
          </a:p>
        </p:txBody>
      </p:sp>
      <p:pic>
        <p:nvPicPr>
          <p:cNvPr id="29" name="Picture 28">
            <a:extLst>
              <a:ext uri="{FF2B5EF4-FFF2-40B4-BE49-F238E27FC236}">
                <a16:creationId xmlns:a16="http://schemas.microsoft.com/office/drawing/2014/main" id="{9EF4B031-6541-A653-C7E5-C60389790D5E}"/>
              </a:ext>
            </a:extLst>
          </p:cNvPr>
          <p:cNvPicPr>
            <a:picLocks noChangeAspect="1"/>
          </p:cNvPicPr>
          <p:nvPr/>
        </p:nvPicPr>
        <p:blipFill>
          <a:blip r:embed="rId8"/>
          <a:stretch>
            <a:fillRect/>
          </a:stretch>
        </p:blipFill>
        <p:spPr>
          <a:xfrm>
            <a:off x="2547013" y="2217623"/>
            <a:ext cx="1828800" cy="1828800"/>
          </a:xfrm>
          <a:prstGeom prst="rect">
            <a:avLst/>
          </a:prstGeom>
        </p:spPr>
      </p:pic>
      <p:pic>
        <p:nvPicPr>
          <p:cNvPr id="31" name="Picture 30">
            <a:extLst>
              <a:ext uri="{FF2B5EF4-FFF2-40B4-BE49-F238E27FC236}">
                <a16:creationId xmlns:a16="http://schemas.microsoft.com/office/drawing/2014/main" id="{CBB7DB0B-30B9-137A-D232-77DECD310B7B}"/>
              </a:ext>
            </a:extLst>
          </p:cNvPr>
          <p:cNvPicPr>
            <a:picLocks noChangeAspect="1"/>
          </p:cNvPicPr>
          <p:nvPr/>
        </p:nvPicPr>
        <p:blipFill>
          <a:blip r:embed="rId9"/>
          <a:stretch>
            <a:fillRect/>
          </a:stretch>
        </p:blipFill>
        <p:spPr>
          <a:xfrm>
            <a:off x="4707864" y="2217623"/>
            <a:ext cx="1828800" cy="1828800"/>
          </a:xfrm>
          <a:prstGeom prst="rect">
            <a:avLst/>
          </a:prstGeom>
        </p:spPr>
      </p:pic>
    </p:spTree>
    <p:extLst>
      <p:ext uri="{BB962C8B-B14F-4D97-AF65-F5344CB8AC3E}">
        <p14:creationId xmlns:p14="http://schemas.microsoft.com/office/powerpoint/2010/main" val="4248518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2E6A014C-D2B5-4FE4-2716-A24802BD0ADC}"/>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2271080" y="3796179"/>
            <a:ext cx="1034304" cy="1032126"/>
          </a:xfrm>
          <a:prstGeom prst="rect">
            <a:avLst/>
          </a:prstGeom>
          <a:ln>
            <a:solidFill>
              <a:schemeClr val="tx1"/>
            </a:solidFill>
          </a:ln>
        </p:spPr>
      </p:pic>
      <p:pic>
        <p:nvPicPr>
          <p:cNvPr id="73" name="Picture 72">
            <a:extLst>
              <a:ext uri="{FF2B5EF4-FFF2-40B4-BE49-F238E27FC236}">
                <a16:creationId xmlns:a16="http://schemas.microsoft.com/office/drawing/2014/main" id="{AFB4F638-05EA-7F44-3B6F-6054467C6581}"/>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2333367" y="2172911"/>
            <a:ext cx="1001876" cy="1001876"/>
          </a:xfrm>
          <a:prstGeom prst="rect">
            <a:avLst/>
          </a:prstGeom>
          <a:ln>
            <a:solidFill>
              <a:schemeClr val="tx1"/>
            </a:solidFill>
          </a:ln>
        </p:spPr>
      </p:pic>
      <p:pic>
        <p:nvPicPr>
          <p:cNvPr id="62" name="Picture 61">
            <a:extLst>
              <a:ext uri="{FF2B5EF4-FFF2-40B4-BE49-F238E27FC236}">
                <a16:creationId xmlns:a16="http://schemas.microsoft.com/office/drawing/2014/main" id="{57EBB7A3-771C-0132-8F17-81E2A58A58F0}"/>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9000000">
            <a:off x="380130" y="1864398"/>
            <a:ext cx="1663509" cy="1708469"/>
          </a:xfrm>
          <a:prstGeom prst="rect">
            <a:avLst/>
          </a:prstGeom>
        </p:spPr>
      </p:pic>
      <p:grpSp>
        <p:nvGrpSpPr>
          <p:cNvPr id="104" name="Group 103">
            <a:extLst>
              <a:ext uri="{FF2B5EF4-FFF2-40B4-BE49-F238E27FC236}">
                <a16:creationId xmlns:a16="http://schemas.microsoft.com/office/drawing/2014/main" id="{9FBBC5AF-CF7D-1F61-4E24-AF6C2854F3EB}"/>
              </a:ext>
            </a:extLst>
          </p:cNvPr>
          <p:cNvGrpSpPr/>
          <p:nvPr/>
        </p:nvGrpSpPr>
        <p:grpSpPr>
          <a:xfrm>
            <a:off x="122202" y="2853708"/>
            <a:ext cx="999154" cy="512908"/>
            <a:chOff x="-342823" y="4152032"/>
            <a:chExt cx="3159783" cy="1588296"/>
          </a:xfrm>
        </p:grpSpPr>
        <p:sp>
          <p:nvSpPr>
            <p:cNvPr id="106" name="TextBox 105">
              <a:extLst>
                <a:ext uri="{FF2B5EF4-FFF2-40B4-BE49-F238E27FC236}">
                  <a16:creationId xmlns:a16="http://schemas.microsoft.com/office/drawing/2014/main" id="{E32188D2-6B9C-49DB-3E7C-1BBF39BE8F0C}"/>
                </a:ext>
              </a:extLst>
            </p:cNvPr>
            <p:cNvSpPr txBox="1"/>
            <p:nvPr/>
          </p:nvSpPr>
          <p:spPr>
            <a:xfrm>
              <a:off x="-342823" y="4310714"/>
              <a:ext cx="2374633" cy="1429614"/>
            </a:xfrm>
            <a:prstGeom prst="rect">
              <a:avLst/>
            </a:prstGeom>
            <a:noFill/>
          </p:spPr>
          <p:txBody>
            <a:bodyPr wrap="square" rtlCol="0">
              <a:spAutoFit/>
            </a:bodyPr>
            <a:lstStyle/>
            <a:p>
              <a:r>
                <a:rPr lang="en-US" sz="600" b="1" dirty="0">
                  <a:latin typeface="Helvetica" pitchFamily="2" charset="0"/>
                </a:rPr>
                <a:t>Tudor</a:t>
              </a:r>
            </a:p>
            <a:p>
              <a:r>
                <a:rPr lang="en-US" sz="600" b="1" dirty="0">
                  <a:latin typeface="Helvetica" pitchFamily="2" charset="0"/>
                </a:rPr>
                <a:t>(Confirmed H3K4me1 binding)</a:t>
              </a:r>
            </a:p>
          </p:txBody>
        </p:sp>
        <p:sp>
          <p:nvSpPr>
            <p:cNvPr id="107" name="Oval 106">
              <a:extLst>
                <a:ext uri="{FF2B5EF4-FFF2-40B4-BE49-F238E27FC236}">
                  <a16:creationId xmlns:a16="http://schemas.microsoft.com/office/drawing/2014/main" id="{16065933-6029-4D6D-AE11-02063EFEB5CE}"/>
                </a:ext>
              </a:extLst>
            </p:cNvPr>
            <p:cNvSpPr/>
            <p:nvPr/>
          </p:nvSpPr>
          <p:spPr>
            <a:xfrm>
              <a:off x="1904863" y="4152032"/>
              <a:ext cx="912097" cy="912096"/>
            </a:xfrm>
            <a:prstGeom prst="ellipse">
              <a:avLst/>
            </a:prstGeom>
            <a:solidFill>
              <a:schemeClr val="accent6">
                <a:lumMod val="60000"/>
                <a:lumOff val="40000"/>
                <a:alpha val="3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TextBox 107">
            <a:extLst>
              <a:ext uri="{FF2B5EF4-FFF2-40B4-BE49-F238E27FC236}">
                <a16:creationId xmlns:a16="http://schemas.microsoft.com/office/drawing/2014/main" id="{58DE9DF7-27AE-49F5-3934-EACAED2BCA4F}"/>
              </a:ext>
            </a:extLst>
          </p:cNvPr>
          <p:cNvSpPr txBox="1"/>
          <p:nvPr/>
        </p:nvSpPr>
        <p:spPr>
          <a:xfrm>
            <a:off x="679468" y="1948383"/>
            <a:ext cx="1173397" cy="276999"/>
          </a:xfrm>
          <a:prstGeom prst="rect">
            <a:avLst/>
          </a:prstGeom>
          <a:noFill/>
        </p:spPr>
        <p:txBody>
          <a:bodyPr wrap="square" rtlCol="0">
            <a:spAutoFit/>
          </a:bodyPr>
          <a:lstStyle/>
          <a:p>
            <a:r>
              <a:rPr lang="en-US" sz="600" b="1" i="1" dirty="0">
                <a:latin typeface="Helvetica" pitchFamily="2" charset="0"/>
              </a:rPr>
              <a:t>A. thaliana </a:t>
            </a:r>
            <a:r>
              <a:rPr lang="en-US" sz="600" b="1" dirty="0">
                <a:latin typeface="Helvetica" pitchFamily="2" charset="0"/>
              </a:rPr>
              <a:t>PDS5C</a:t>
            </a:r>
          </a:p>
          <a:p>
            <a:r>
              <a:rPr lang="en-US" sz="600" b="1" dirty="0">
                <a:latin typeface="Helvetica" pitchFamily="2" charset="0"/>
              </a:rPr>
              <a:t> </a:t>
            </a:r>
          </a:p>
        </p:txBody>
      </p:sp>
      <p:grpSp>
        <p:nvGrpSpPr>
          <p:cNvPr id="129" name="Group 128">
            <a:extLst>
              <a:ext uri="{FF2B5EF4-FFF2-40B4-BE49-F238E27FC236}">
                <a16:creationId xmlns:a16="http://schemas.microsoft.com/office/drawing/2014/main" id="{9CA6A483-9779-09BD-8BC3-7FF969DA3F5A}"/>
              </a:ext>
            </a:extLst>
          </p:cNvPr>
          <p:cNvGrpSpPr/>
          <p:nvPr/>
        </p:nvGrpSpPr>
        <p:grpSpPr>
          <a:xfrm>
            <a:off x="2015512" y="2084323"/>
            <a:ext cx="1467041" cy="1682732"/>
            <a:chOff x="2142447" y="1344830"/>
            <a:chExt cx="1251512" cy="1435515"/>
          </a:xfrm>
        </p:grpSpPr>
        <p:sp>
          <p:nvSpPr>
            <p:cNvPr id="127" name="Rectangle 126">
              <a:extLst>
                <a:ext uri="{FF2B5EF4-FFF2-40B4-BE49-F238E27FC236}">
                  <a16:creationId xmlns:a16="http://schemas.microsoft.com/office/drawing/2014/main" id="{F9F11E4C-928C-6339-C514-1D27AF5FABE5}"/>
                </a:ext>
              </a:extLst>
            </p:cNvPr>
            <p:cNvSpPr/>
            <p:nvPr/>
          </p:nvSpPr>
          <p:spPr>
            <a:xfrm rot="5400000">
              <a:off x="2734651" y="1987264"/>
              <a:ext cx="109730"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9E7F51E0-27BF-1538-8CE9-1283D462C4A2}"/>
                </a:ext>
              </a:extLst>
            </p:cNvPr>
            <p:cNvSpPr/>
            <p:nvPr/>
          </p:nvSpPr>
          <p:spPr>
            <a:xfrm rot="5400000">
              <a:off x="2794950" y="1795290"/>
              <a:ext cx="109730"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EE1908C5-7767-0818-E659-453C3931FFBD}"/>
                </a:ext>
              </a:extLst>
            </p:cNvPr>
            <p:cNvSpPr/>
            <p:nvPr/>
          </p:nvSpPr>
          <p:spPr>
            <a:xfrm>
              <a:off x="2214660" y="1344830"/>
              <a:ext cx="181700"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3131733E-30D5-DB5E-B332-88EC8AFC5AB7}"/>
                </a:ext>
              </a:extLst>
            </p:cNvPr>
            <p:cNvSpPr txBox="1"/>
            <p:nvPr/>
          </p:nvSpPr>
          <p:spPr>
            <a:xfrm>
              <a:off x="2199060" y="1737779"/>
              <a:ext cx="314510" cy="184666"/>
            </a:xfrm>
            <a:prstGeom prst="rect">
              <a:avLst/>
            </a:prstGeom>
            <a:noFill/>
          </p:spPr>
          <p:txBody>
            <a:bodyPr wrap="none" rtlCol="0">
              <a:spAutoFit/>
            </a:bodyPr>
            <a:lstStyle/>
            <a:p>
              <a:r>
                <a:rPr lang="en-US" sz="600" dirty="0">
                  <a:latin typeface="Helvetica" pitchFamily="2" charset="0"/>
                </a:rPr>
                <a:t>400</a:t>
              </a:r>
            </a:p>
          </p:txBody>
        </p:sp>
        <p:sp>
          <p:nvSpPr>
            <p:cNvPr id="113" name="TextBox 112">
              <a:extLst>
                <a:ext uri="{FF2B5EF4-FFF2-40B4-BE49-F238E27FC236}">
                  <a16:creationId xmlns:a16="http://schemas.microsoft.com/office/drawing/2014/main" id="{DD0C6198-44DD-44B0-C83F-24AB8E89D569}"/>
                </a:ext>
              </a:extLst>
            </p:cNvPr>
            <p:cNvSpPr txBox="1"/>
            <p:nvPr/>
          </p:nvSpPr>
          <p:spPr>
            <a:xfrm>
              <a:off x="2190206" y="2115235"/>
              <a:ext cx="314510" cy="184666"/>
            </a:xfrm>
            <a:prstGeom prst="rect">
              <a:avLst/>
            </a:prstGeom>
            <a:noFill/>
          </p:spPr>
          <p:txBody>
            <a:bodyPr wrap="none" rtlCol="0">
              <a:spAutoFit/>
            </a:bodyPr>
            <a:lstStyle/>
            <a:p>
              <a:r>
                <a:rPr lang="en-US" sz="600" dirty="0">
                  <a:latin typeface="Helvetica" pitchFamily="2" charset="0"/>
                </a:rPr>
                <a:t>800</a:t>
              </a:r>
            </a:p>
          </p:txBody>
        </p:sp>
        <p:sp>
          <p:nvSpPr>
            <p:cNvPr id="114" name="TextBox 113">
              <a:extLst>
                <a:ext uri="{FF2B5EF4-FFF2-40B4-BE49-F238E27FC236}">
                  <a16:creationId xmlns:a16="http://schemas.microsoft.com/office/drawing/2014/main" id="{D2884DDF-FC7D-46B4-1239-0BDDB9A8BABF}"/>
                </a:ext>
              </a:extLst>
            </p:cNvPr>
            <p:cNvSpPr txBox="1"/>
            <p:nvPr/>
          </p:nvSpPr>
          <p:spPr>
            <a:xfrm>
              <a:off x="2245372" y="1362280"/>
              <a:ext cx="227948" cy="184666"/>
            </a:xfrm>
            <a:prstGeom prst="rect">
              <a:avLst/>
            </a:prstGeom>
            <a:noFill/>
          </p:spPr>
          <p:txBody>
            <a:bodyPr wrap="none" rtlCol="0">
              <a:spAutoFit/>
            </a:bodyPr>
            <a:lstStyle/>
            <a:p>
              <a:r>
                <a:rPr lang="en-US" sz="600" dirty="0">
                  <a:latin typeface="Helvetica" pitchFamily="2" charset="0"/>
                </a:rPr>
                <a:t>0</a:t>
              </a:r>
            </a:p>
          </p:txBody>
        </p:sp>
        <p:sp>
          <p:nvSpPr>
            <p:cNvPr id="115" name="TextBox 114">
              <a:extLst>
                <a:ext uri="{FF2B5EF4-FFF2-40B4-BE49-F238E27FC236}">
                  <a16:creationId xmlns:a16="http://schemas.microsoft.com/office/drawing/2014/main" id="{6916901C-DF7D-9F2E-1BD2-E9032E78520B}"/>
                </a:ext>
              </a:extLst>
            </p:cNvPr>
            <p:cNvSpPr txBox="1"/>
            <p:nvPr/>
          </p:nvSpPr>
          <p:spPr>
            <a:xfrm>
              <a:off x="2630525" y="2243274"/>
              <a:ext cx="314510" cy="184666"/>
            </a:xfrm>
            <a:prstGeom prst="rect">
              <a:avLst/>
            </a:prstGeom>
            <a:noFill/>
          </p:spPr>
          <p:txBody>
            <a:bodyPr wrap="none" rtlCol="0">
              <a:spAutoFit/>
            </a:bodyPr>
            <a:lstStyle/>
            <a:p>
              <a:r>
                <a:rPr lang="en-US" sz="600" dirty="0">
                  <a:latin typeface="Helvetica" pitchFamily="2" charset="0"/>
                </a:rPr>
                <a:t>400</a:t>
              </a:r>
            </a:p>
          </p:txBody>
        </p:sp>
        <p:sp>
          <p:nvSpPr>
            <p:cNvPr id="116" name="TextBox 115">
              <a:extLst>
                <a:ext uri="{FF2B5EF4-FFF2-40B4-BE49-F238E27FC236}">
                  <a16:creationId xmlns:a16="http://schemas.microsoft.com/office/drawing/2014/main" id="{94130F9A-22CD-A718-3573-1DF18A7FC15F}"/>
                </a:ext>
              </a:extLst>
            </p:cNvPr>
            <p:cNvSpPr txBox="1"/>
            <p:nvPr/>
          </p:nvSpPr>
          <p:spPr>
            <a:xfrm>
              <a:off x="3050491" y="2250367"/>
              <a:ext cx="314510" cy="184666"/>
            </a:xfrm>
            <a:prstGeom prst="rect">
              <a:avLst/>
            </a:prstGeom>
            <a:noFill/>
          </p:spPr>
          <p:txBody>
            <a:bodyPr wrap="none" rtlCol="0">
              <a:spAutoFit/>
            </a:bodyPr>
            <a:lstStyle/>
            <a:p>
              <a:r>
                <a:rPr lang="en-US" sz="600" dirty="0">
                  <a:latin typeface="Helvetica" pitchFamily="2" charset="0"/>
                </a:rPr>
                <a:t>800</a:t>
              </a:r>
            </a:p>
          </p:txBody>
        </p:sp>
        <p:sp>
          <p:nvSpPr>
            <p:cNvPr id="117" name="TextBox 116">
              <a:extLst>
                <a:ext uri="{FF2B5EF4-FFF2-40B4-BE49-F238E27FC236}">
                  <a16:creationId xmlns:a16="http://schemas.microsoft.com/office/drawing/2014/main" id="{1B092812-75AF-89AF-AFD0-FEC7BFFDA37F}"/>
                </a:ext>
              </a:extLst>
            </p:cNvPr>
            <p:cNvSpPr txBox="1"/>
            <p:nvPr/>
          </p:nvSpPr>
          <p:spPr>
            <a:xfrm>
              <a:off x="2295366" y="2250751"/>
              <a:ext cx="227948" cy="184666"/>
            </a:xfrm>
            <a:prstGeom prst="rect">
              <a:avLst/>
            </a:prstGeom>
            <a:noFill/>
          </p:spPr>
          <p:txBody>
            <a:bodyPr wrap="none" rtlCol="0">
              <a:spAutoFit/>
            </a:bodyPr>
            <a:lstStyle/>
            <a:p>
              <a:r>
                <a:rPr lang="en-US" sz="600" dirty="0">
                  <a:latin typeface="Helvetica" pitchFamily="2" charset="0"/>
                </a:rPr>
                <a:t>0</a:t>
              </a:r>
            </a:p>
          </p:txBody>
        </p:sp>
        <p:sp>
          <p:nvSpPr>
            <p:cNvPr id="122" name="TextBox 121">
              <a:extLst>
                <a:ext uri="{FF2B5EF4-FFF2-40B4-BE49-F238E27FC236}">
                  <a16:creationId xmlns:a16="http://schemas.microsoft.com/office/drawing/2014/main" id="{AEFD42CC-3C47-D22C-B2C0-CA7B334D039F}"/>
                </a:ext>
              </a:extLst>
            </p:cNvPr>
            <p:cNvSpPr txBox="1"/>
            <p:nvPr/>
          </p:nvSpPr>
          <p:spPr>
            <a:xfrm rot="16200000">
              <a:off x="1874745" y="1742714"/>
              <a:ext cx="720069" cy="184666"/>
            </a:xfrm>
            <a:prstGeom prst="rect">
              <a:avLst/>
            </a:prstGeom>
            <a:noFill/>
          </p:spPr>
          <p:txBody>
            <a:bodyPr wrap="none" rtlCol="0">
              <a:spAutoFit/>
            </a:bodyPr>
            <a:lstStyle/>
            <a:p>
              <a:r>
                <a:rPr lang="en-US" sz="600" dirty="0">
                  <a:latin typeface="Helvetica" pitchFamily="2" charset="0"/>
                </a:rPr>
                <a:t>Aligned residue</a:t>
              </a:r>
            </a:p>
          </p:txBody>
        </p:sp>
        <p:sp>
          <p:nvSpPr>
            <p:cNvPr id="123" name="TextBox 122">
              <a:extLst>
                <a:ext uri="{FF2B5EF4-FFF2-40B4-BE49-F238E27FC236}">
                  <a16:creationId xmlns:a16="http://schemas.microsoft.com/office/drawing/2014/main" id="{38947A98-D5C1-03B1-DD68-794A0CFF9D78}"/>
                </a:ext>
              </a:extLst>
            </p:cNvPr>
            <p:cNvSpPr txBox="1"/>
            <p:nvPr/>
          </p:nvSpPr>
          <p:spPr>
            <a:xfrm>
              <a:off x="2441430" y="2301863"/>
              <a:ext cx="705642" cy="184666"/>
            </a:xfrm>
            <a:prstGeom prst="rect">
              <a:avLst/>
            </a:prstGeom>
            <a:noFill/>
          </p:spPr>
          <p:txBody>
            <a:bodyPr wrap="none" rtlCol="0">
              <a:spAutoFit/>
            </a:bodyPr>
            <a:lstStyle/>
            <a:p>
              <a:r>
                <a:rPr lang="en-US" sz="600" dirty="0">
                  <a:latin typeface="Helvetica" pitchFamily="2" charset="0"/>
                </a:rPr>
                <a:t>Scored residue</a:t>
              </a:r>
            </a:p>
          </p:txBody>
        </p:sp>
        <p:sp>
          <p:nvSpPr>
            <p:cNvPr id="124" name="TextBox 123">
              <a:extLst>
                <a:ext uri="{FF2B5EF4-FFF2-40B4-BE49-F238E27FC236}">
                  <a16:creationId xmlns:a16="http://schemas.microsoft.com/office/drawing/2014/main" id="{2C2C80D4-E6C4-6839-8C52-41968E616B37}"/>
                </a:ext>
              </a:extLst>
            </p:cNvPr>
            <p:cNvSpPr txBox="1"/>
            <p:nvPr/>
          </p:nvSpPr>
          <p:spPr>
            <a:xfrm>
              <a:off x="2303294" y="2433133"/>
              <a:ext cx="227948" cy="184666"/>
            </a:xfrm>
            <a:prstGeom prst="rect">
              <a:avLst/>
            </a:prstGeom>
            <a:noFill/>
          </p:spPr>
          <p:txBody>
            <a:bodyPr wrap="none" rtlCol="0">
              <a:spAutoFit/>
            </a:bodyPr>
            <a:lstStyle/>
            <a:p>
              <a:r>
                <a:rPr lang="en-US" sz="600" dirty="0">
                  <a:latin typeface="Helvetica" pitchFamily="2" charset="0"/>
                </a:rPr>
                <a:t>0</a:t>
              </a:r>
            </a:p>
          </p:txBody>
        </p:sp>
        <p:sp>
          <p:nvSpPr>
            <p:cNvPr id="125" name="TextBox 124">
              <a:extLst>
                <a:ext uri="{FF2B5EF4-FFF2-40B4-BE49-F238E27FC236}">
                  <a16:creationId xmlns:a16="http://schemas.microsoft.com/office/drawing/2014/main" id="{F3BFF798-4749-74D1-365F-882C777623EF}"/>
                </a:ext>
              </a:extLst>
            </p:cNvPr>
            <p:cNvSpPr txBox="1"/>
            <p:nvPr/>
          </p:nvSpPr>
          <p:spPr>
            <a:xfrm>
              <a:off x="2667132" y="2431173"/>
              <a:ext cx="271228" cy="184666"/>
            </a:xfrm>
            <a:prstGeom prst="rect">
              <a:avLst/>
            </a:prstGeom>
            <a:noFill/>
          </p:spPr>
          <p:txBody>
            <a:bodyPr wrap="none" rtlCol="0">
              <a:spAutoFit/>
            </a:bodyPr>
            <a:lstStyle/>
            <a:p>
              <a:r>
                <a:rPr lang="en-US" sz="600" dirty="0">
                  <a:latin typeface="Helvetica" pitchFamily="2" charset="0"/>
                </a:rPr>
                <a:t>15</a:t>
              </a:r>
            </a:p>
          </p:txBody>
        </p:sp>
        <p:sp>
          <p:nvSpPr>
            <p:cNvPr id="126" name="TextBox 125">
              <a:extLst>
                <a:ext uri="{FF2B5EF4-FFF2-40B4-BE49-F238E27FC236}">
                  <a16:creationId xmlns:a16="http://schemas.microsoft.com/office/drawing/2014/main" id="{5C2B5802-4E63-EFE6-F585-B3B03A63FA55}"/>
                </a:ext>
              </a:extLst>
            </p:cNvPr>
            <p:cNvSpPr txBox="1"/>
            <p:nvPr/>
          </p:nvSpPr>
          <p:spPr>
            <a:xfrm>
              <a:off x="3044319" y="2439036"/>
              <a:ext cx="271228" cy="184666"/>
            </a:xfrm>
            <a:prstGeom prst="rect">
              <a:avLst/>
            </a:prstGeom>
            <a:noFill/>
          </p:spPr>
          <p:txBody>
            <a:bodyPr wrap="none" rtlCol="0">
              <a:spAutoFit/>
            </a:bodyPr>
            <a:lstStyle/>
            <a:p>
              <a:r>
                <a:rPr lang="en-US" sz="600" dirty="0">
                  <a:latin typeface="Helvetica" pitchFamily="2" charset="0"/>
                </a:rPr>
                <a:t>30</a:t>
              </a:r>
            </a:p>
          </p:txBody>
        </p:sp>
        <p:sp>
          <p:nvSpPr>
            <p:cNvPr id="128" name="TextBox 127">
              <a:extLst>
                <a:ext uri="{FF2B5EF4-FFF2-40B4-BE49-F238E27FC236}">
                  <a16:creationId xmlns:a16="http://schemas.microsoft.com/office/drawing/2014/main" id="{52691D18-7743-0DEE-B5FB-1EA75DB4CE76}"/>
                </a:ext>
              </a:extLst>
            </p:cNvPr>
            <p:cNvSpPr txBox="1"/>
            <p:nvPr/>
          </p:nvSpPr>
          <p:spPr>
            <a:xfrm>
              <a:off x="2314820" y="2503346"/>
              <a:ext cx="979755" cy="276999"/>
            </a:xfrm>
            <a:prstGeom prst="rect">
              <a:avLst/>
            </a:prstGeom>
            <a:noFill/>
          </p:spPr>
          <p:txBody>
            <a:bodyPr wrap="none" rtlCol="0">
              <a:spAutoFit/>
            </a:bodyPr>
            <a:lstStyle/>
            <a:p>
              <a:pPr algn="ctr"/>
              <a:r>
                <a:rPr lang="en-US" sz="600" dirty="0">
                  <a:latin typeface="Helvetica" pitchFamily="2" charset="0"/>
                </a:rPr>
                <a:t>Expected position error</a:t>
              </a:r>
            </a:p>
            <a:p>
              <a:pPr algn="ctr"/>
              <a:r>
                <a:rPr lang="en-US" sz="600" dirty="0">
                  <a:latin typeface="Helvetica" pitchFamily="2" charset="0"/>
                </a:rPr>
                <a:t>(Ångströms)</a:t>
              </a:r>
            </a:p>
          </p:txBody>
        </p:sp>
      </p:grpSp>
      <p:sp>
        <p:nvSpPr>
          <p:cNvPr id="130" name="TextBox 129">
            <a:extLst>
              <a:ext uri="{FF2B5EF4-FFF2-40B4-BE49-F238E27FC236}">
                <a16:creationId xmlns:a16="http://schemas.microsoft.com/office/drawing/2014/main" id="{2E30D227-B7D6-C7F9-6C0D-051C7CBB279B}"/>
              </a:ext>
            </a:extLst>
          </p:cNvPr>
          <p:cNvSpPr txBox="1"/>
          <p:nvPr/>
        </p:nvSpPr>
        <p:spPr>
          <a:xfrm>
            <a:off x="2626146" y="2881227"/>
            <a:ext cx="216406" cy="92333"/>
          </a:xfrm>
          <a:prstGeom prst="rect">
            <a:avLst/>
          </a:prstGeom>
          <a:noFill/>
          <a:ln>
            <a:noFill/>
          </a:ln>
        </p:spPr>
        <p:txBody>
          <a:bodyPr wrap="none" lIns="0" tIns="0" rIns="0" bIns="0" rtlCol="0">
            <a:spAutoFit/>
          </a:bodyPr>
          <a:lstStyle/>
          <a:p>
            <a:r>
              <a:rPr lang="en-US" sz="600" b="1" dirty="0">
                <a:latin typeface="Helvetica" pitchFamily="2" charset="0"/>
              </a:rPr>
              <a:t>Tudor</a:t>
            </a:r>
          </a:p>
        </p:txBody>
      </p:sp>
      <p:sp>
        <p:nvSpPr>
          <p:cNvPr id="133" name="TextBox 132">
            <a:extLst>
              <a:ext uri="{FF2B5EF4-FFF2-40B4-BE49-F238E27FC236}">
                <a16:creationId xmlns:a16="http://schemas.microsoft.com/office/drawing/2014/main" id="{AF52684D-B19E-ECC1-1E56-AADC81A281DC}"/>
              </a:ext>
            </a:extLst>
          </p:cNvPr>
          <p:cNvSpPr txBox="1"/>
          <p:nvPr/>
        </p:nvSpPr>
        <p:spPr>
          <a:xfrm>
            <a:off x="42357" y="2028685"/>
            <a:ext cx="268022" cy="230832"/>
          </a:xfrm>
          <a:prstGeom prst="rect">
            <a:avLst/>
          </a:prstGeom>
          <a:noFill/>
        </p:spPr>
        <p:txBody>
          <a:bodyPr wrap="none" rtlCol="0">
            <a:spAutoFit/>
          </a:bodyPr>
          <a:lstStyle/>
          <a:p>
            <a:r>
              <a:rPr lang="en-US" sz="900" b="1" dirty="0">
                <a:latin typeface="Helvetica" pitchFamily="2" charset="0"/>
              </a:rPr>
              <a:t>C</a:t>
            </a:r>
          </a:p>
        </p:txBody>
      </p:sp>
      <p:grpSp>
        <p:nvGrpSpPr>
          <p:cNvPr id="139" name="Group 138">
            <a:extLst>
              <a:ext uri="{FF2B5EF4-FFF2-40B4-BE49-F238E27FC236}">
                <a16:creationId xmlns:a16="http://schemas.microsoft.com/office/drawing/2014/main" id="{FCDF2FDE-1989-F81B-9DCF-C0B1898F3AA8}"/>
              </a:ext>
            </a:extLst>
          </p:cNvPr>
          <p:cNvGrpSpPr/>
          <p:nvPr/>
        </p:nvGrpSpPr>
        <p:grpSpPr>
          <a:xfrm>
            <a:off x="3369928" y="225898"/>
            <a:ext cx="3460232" cy="545717"/>
            <a:chOff x="22304" y="3239681"/>
            <a:chExt cx="3734783" cy="545717"/>
          </a:xfrm>
        </p:grpSpPr>
        <p:sp>
          <p:nvSpPr>
            <p:cNvPr id="26" name="Right Bracket 25">
              <a:extLst>
                <a:ext uri="{FF2B5EF4-FFF2-40B4-BE49-F238E27FC236}">
                  <a16:creationId xmlns:a16="http://schemas.microsoft.com/office/drawing/2014/main" id="{0FFC379F-FBFC-E6FC-5354-DE8BF4E3FE43}"/>
                </a:ext>
              </a:extLst>
            </p:cNvPr>
            <p:cNvSpPr/>
            <p:nvPr/>
          </p:nvSpPr>
          <p:spPr>
            <a:xfrm rot="5400000">
              <a:off x="2222991" y="2180263"/>
              <a:ext cx="45719" cy="2678208"/>
            </a:xfrm>
            <a:prstGeom prst="rightBracket">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Rectangle 27">
              <a:extLst>
                <a:ext uri="{FF2B5EF4-FFF2-40B4-BE49-F238E27FC236}">
                  <a16:creationId xmlns:a16="http://schemas.microsoft.com/office/drawing/2014/main" id="{A5EDF0BF-D560-CCC3-E9ED-4F9E09E3A0ED}"/>
                </a:ext>
              </a:extLst>
            </p:cNvPr>
            <p:cNvSpPr/>
            <p:nvPr/>
          </p:nvSpPr>
          <p:spPr>
            <a:xfrm>
              <a:off x="22304" y="3239681"/>
              <a:ext cx="851515" cy="184666"/>
            </a:xfrm>
            <a:prstGeom prst="rect">
              <a:avLst/>
            </a:prstGeom>
          </p:spPr>
          <p:txBody>
            <a:bodyPr wrap="none">
              <a:spAutoFit/>
            </a:bodyPr>
            <a:lstStyle/>
            <a:p>
              <a:r>
                <a:rPr lang="en-US" sz="600" b="1" i="1" dirty="0">
                  <a:solidFill>
                    <a:schemeClr val="accent6">
                      <a:lumMod val="75000"/>
                    </a:schemeClr>
                  </a:solidFill>
                  <a:latin typeface="Helvetica" pitchFamily="2" charset="0"/>
                </a:rPr>
                <a:t>A. thaliana </a:t>
              </a:r>
              <a:r>
                <a:rPr lang="en-US" sz="600" b="1" dirty="0">
                  <a:solidFill>
                    <a:schemeClr val="accent6">
                      <a:lumMod val="75000"/>
                    </a:schemeClr>
                  </a:solidFill>
                  <a:latin typeface="Helvetica" pitchFamily="2" charset="0"/>
                </a:rPr>
                <a:t>PDS5C</a:t>
              </a:r>
              <a:endParaRPr lang="en-US" sz="600" dirty="0">
                <a:solidFill>
                  <a:schemeClr val="accent6">
                    <a:lumMod val="75000"/>
                  </a:schemeClr>
                </a:solidFill>
                <a:latin typeface="Helvetica" pitchFamily="2" charset="0"/>
              </a:endParaRPr>
            </a:p>
          </p:txBody>
        </p:sp>
        <p:sp>
          <p:nvSpPr>
            <p:cNvPr id="33" name="Snip Same Side Corner Rectangle 32">
              <a:extLst>
                <a:ext uri="{FF2B5EF4-FFF2-40B4-BE49-F238E27FC236}">
                  <a16:creationId xmlns:a16="http://schemas.microsoft.com/office/drawing/2014/main" id="{DB992225-5206-DDDA-8E90-51B085ADC90D}"/>
                </a:ext>
              </a:extLst>
            </p:cNvPr>
            <p:cNvSpPr/>
            <p:nvPr/>
          </p:nvSpPr>
          <p:spPr>
            <a:xfrm rot="5400000">
              <a:off x="2216747" y="1980635"/>
              <a:ext cx="63906" cy="2698226"/>
            </a:xfrm>
            <a:prstGeom prst="snip2SameRect">
              <a:avLst>
                <a:gd name="adj1" fmla="val 50000"/>
                <a:gd name="adj2" fmla="val 0"/>
              </a:avLst>
            </a:prstGeom>
            <a:solidFill>
              <a:srgbClr val="A9D18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Snip Same Side Corner Rectangle 33">
              <a:extLst>
                <a:ext uri="{FF2B5EF4-FFF2-40B4-BE49-F238E27FC236}">
                  <a16:creationId xmlns:a16="http://schemas.microsoft.com/office/drawing/2014/main" id="{C6E96084-C210-BA9C-88BD-7E6B843E0FD1}"/>
                </a:ext>
              </a:extLst>
            </p:cNvPr>
            <p:cNvSpPr/>
            <p:nvPr/>
          </p:nvSpPr>
          <p:spPr>
            <a:xfrm rot="5400000">
              <a:off x="1352433" y="3195568"/>
              <a:ext cx="91949" cy="963308"/>
            </a:xfrm>
            <a:prstGeom prst="snip2SameRect">
              <a:avLst>
                <a:gd name="adj1" fmla="val 50000"/>
                <a:gd name="adj2" fmla="val 0"/>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Snip Same Side Corner Rectangle 34">
              <a:extLst>
                <a:ext uri="{FF2B5EF4-FFF2-40B4-BE49-F238E27FC236}">
                  <a16:creationId xmlns:a16="http://schemas.microsoft.com/office/drawing/2014/main" id="{521F1F48-1FC0-FC64-8000-3155552E807B}"/>
                </a:ext>
              </a:extLst>
            </p:cNvPr>
            <p:cNvSpPr/>
            <p:nvPr/>
          </p:nvSpPr>
          <p:spPr>
            <a:xfrm rot="5400000">
              <a:off x="2738957" y="3502861"/>
              <a:ext cx="90882" cy="341089"/>
            </a:xfrm>
            <a:prstGeom prst="snip2SameRect">
              <a:avLst>
                <a:gd name="adj1" fmla="val 50000"/>
                <a:gd name="adj2" fmla="val 0"/>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98EAA768-33CF-B1D4-F9C0-A24A7A5E99A1}"/>
                </a:ext>
              </a:extLst>
            </p:cNvPr>
            <p:cNvSpPr txBox="1"/>
            <p:nvPr/>
          </p:nvSpPr>
          <p:spPr>
            <a:xfrm>
              <a:off x="3442577" y="3360689"/>
              <a:ext cx="314510" cy="184666"/>
            </a:xfrm>
            <a:prstGeom prst="rect">
              <a:avLst/>
            </a:prstGeom>
            <a:noFill/>
          </p:spPr>
          <p:txBody>
            <a:bodyPr wrap="none" rtlCol="0">
              <a:spAutoFit/>
            </a:bodyPr>
            <a:lstStyle/>
            <a:p>
              <a:r>
                <a:rPr lang="en-US" sz="600" dirty="0">
                  <a:latin typeface="Helvetica" pitchFamily="2" charset="0"/>
                </a:rPr>
                <a:t>873</a:t>
              </a:r>
            </a:p>
          </p:txBody>
        </p:sp>
        <p:sp>
          <p:nvSpPr>
            <p:cNvPr id="38" name="TextBox 37">
              <a:extLst>
                <a:ext uri="{FF2B5EF4-FFF2-40B4-BE49-F238E27FC236}">
                  <a16:creationId xmlns:a16="http://schemas.microsoft.com/office/drawing/2014/main" id="{D2C17361-635D-1181-5988-C67709E3A3AD}"/>
                </a:ext>
              </a:extLst>
            </p:cNvPr>
            <p:cNvSpPr txBox="1"/>
            <p:nvPr/>
          </p:nvSpPr>
          <p:spPr>
            <a:xfrm>
              <a:off x="792772" y="3370869"/>
              <a:ext cx="227948" cy="184666"/>
            </a:xfrm>
            <a:prstGeom prst="rect">
              <a:avLst/>
            </a:prstGeom>
            <a:noFill/>
          </p:spPr>
          <p:txBody>
            <a:bodyPr wrap="none" rtlCol="0">
              <a:spAutoFit/>
            </a:bodyPr>
            <a:lstStyle/>
            <a:p>
              <a:r>
                <a:rPr lang="en-US" sz="600" dirty="0">
                  <a:latin typeface="Helvetica" pitchFamily="2" charset="0"/>
                </a:rPr>
                <a:t>0</a:t>
              </a:r>
            </a:p>
          </p:txBody>
        </p:sp>
        <p:sp>
          <p:nvSpPr>
            <p:cNvPr id="40" name="TextBox 39">
              <a:extLst>
                <a:ext uri="{FF2B5EF4-FFF2-40B4-BE49-F238E27FC236}">
                  <a16:creationId xmlns:a16="http://schemas.microsoft.com/office/drawing/2014/main" id="{CBFAB1CD-C0A2-7EFA-429E-1A264A62724A}"/>
                </a:ext>
              </a:extLst>
            </p:cNvPr>
            <p:cNvSpPr txBox="1"/>
            <p:nvPr/>
          </p:nvSpPr>
          <p:spPr>
            <a:xfrm>
              <a:off x="1837049" y="3600732"/>
              <a:ext cx="631904" cy="184666"/>
            </a:xfrm>
            <a:prstGeom prst="rect">
              <a:avLst/>
            </a:prstGeom>
            <a:noFill/>
          </p:spPr>
          <p:txBody>
            <a:bodyPr wrap="none" rtlCol="0">
              <a:spAutoFit/>
            </a:bodyPr>
            <a:lstStyle/>
            <a:p>
              <a:r>
                <a:rPr lang="en-US" sz="600" dirty="0">
                  <a:latin typeface="Helvetica" pitchFamily="2" charset="0"/>
                </a:rPr>
                <a:t>E=7.38x10</a:t>
              </a:r>
              <a:r>
                <a:rPr lang="en-US" sz="600" baseline="30000" dirty="0">
                  <a:latin typeface="Helvetica" pitchFamily="2" charset="0"/>
                </a:rPr>
                <a:t>-61</a:t>
              </a:r>
              <a:endParaRPr lang="en-US" sz="600" dirty="0">
                <a:latin typeface="Helvetica" pitchFamily="2" charset="0"/>
              </a:endParaRPr>
            </a:p>
          </p:txBody>
        </p:sp>
        <p:sp>
          <p:nvSpPr>
            <p:cNvPr id="41" name="TextBox 40">
              <a:extLst>
                <a:ext uri="{FF2B5EF4-FFF2-40B4-BE49-F238E27FC236}">
                  <a16:creationId xmlns:a16="http://schemas.microsoft.com/office/drawing/2014/main" id="{C254F811-A91A-77E1-78B4-404FE0B8FF16}"/>
                </a:ext>
              </a:extLst>
            </p:cNvPr>
            <p:cNvSpPr txBox="1"/>
            <p:nvPr/>
          </p:nvSpPr>
          <p:spPr>
            <a:xfrm>
              <a:off x="2903565" y="3591006"/>
              <a:ext cx="631904" cy="184666"/>
            </a:xfrm>
            <a:prstGeom prst="rect">
              <a:avLst/>
            </a:prstGeom>
            <a:noFill/>
          </p:spPr>
          <p:txBody>
            <a:bodyPr wrap="none" rtlCol="0">
              <a:spAutoFit/>
            </a:bodyPr>
            <a:lstStyle/>
            <a:p>
              <a:r>
                <a:rPr lang="en-US" sz="600" dirty="0">
                  <a:latin typeface="Helvetica" pitchFamily="2" charset="0"/>
                </a:rPr>
                <a:t>E=7.38x10</a:t>
              </a:r>
              <a:r>
                <a:rPr lang="en-US" sz="600" baseline="30000" dirty="0">
                  <a:latin typeface="Helvetica" pitchFamily="2" charset="0"/>
                </a:rPr>
                <a:t>-61</a:t>
              </a:r>
              <a:endParaRPr lang="en-US" sz="600" dirty="0">
                <a:latin typeface="Helvetica" pitchFamily="2" charset="0"/>
              </a:endParaRPr>
            </a:p>
          </p:txBody>
        </p:sp>
        <p:sp>
          <p:nvSpPr>
            <p:cNvPr id="5" name="TextBox 4">
              <a:extLst>
                <a:ext uri="{FF2B5EF4-FFF2-40B4-BE49-F238E27FC236}">
                  <a16:creationId xmlns:a16="http://schemas.microsoft.com/office/drawing/2014/main" id="{9CBD7FEC-09A9-CAB4-077D-23F19F6BCE16}"/>
                </a:ext>
              </a:extLst>
            </p:cNvPr>
            <p:cNvSpPr txBox="1"/>
            <p:nvPr/>
          </p:nvSpPr>
          <p:spPr>
            <a:xfrm>
              <a:off x="2554501" y="3582985"/>
              <a:ext cx="795480" cy="184666"/>
            </a:xfrm>
            <a:prstGeom prst="rect">
              <a:avLst/>
            </a:prstGeom>
            <a:noFill/>
          </p:spPr>
          <p:txBody>
            <a:bodyPr wrap="square" rtlCol="0">
              <a:spAutoFit/>
            </a:bodyPr>
            <a:lstStyle/>
            <a:p>
              <a:r>
                <a:rPr lang="en-US" sz="600" dirty="0">
                  <a:latin typeface="Helvetica" pitchFamily="2" charset="0"/>
                </a:rPr>
                <a:t>Tudor</a:t>
              </a:r>
            </a:p>
          </p:txBody>
        </p:sp>
        <p:sp>
          <p:nvSpPr>
            <p:cNvPr id="27" name="TextBox 26">
              <a:extLst>
                <a:ext uri="{FF2B5EF4-FFF2-40B4-BE49-F238E27FC236}">
                  <a16:creationId xmlns:a16="http://schemas.microsoft.com/office/drawing/2014/main" id="{B073B769-A9F6-3E1B-8D6C-44F35501D1DA}"/>
                </a:ext>
              </a:extLst>
            </p:cNvPr>
            <p:cNvSpPr txBox="1"/>
            <p:nvPr/>
          </p:nvSpPr>
          <p:spPr>
            <a:xfrm>
              <a:off x="929584" y="3592005"/>
              <a:ext cx="1196959" cy="184666"/>
            </a:xfrm>
            <a:prstGeom prst="rect">
              <a:avLst/>
            </a:prstGeom>
            <a:noFill/>
          </p:spPr>
          <p:txBody>
            <a:bodyPr wrap="square" rtlCol="0">
              <a:spAutoFit/>
            </a:bodyPr>
            <a:lstStyle/>
            <a:p>
              <a:r>
                <a:rPr lang="en-US" sz="600" dirty="0">
                  <a:latin typeface="Helvetica" pitchFamily="2" charset="0"/>
                </a:rPr>
                <a:t>Active domains</a:t>
              </a:r>
            </a:p>
          </p:txBody>
        </p:sp>
        <p:sp>
          <p:nvSpPr>
            <p:cNvPr id="111" name="TextBox 110">
              <a:extLst>
                <a:ext uri="{FF2B5EF4-FFF2-40B4-BE49-F238E27FC236}">
                  <a16:creationId xmlns:a16="http://schemas.microsoft.com/office/drawing/2014/main" id="{32460143-CA8B-AD44-107C-59A64C6D8276}"/>
                </a:ext>
              </a:extLst>
            </p:cNvPr>
            <p:cNvSpPr txBox="1"/>
            <p:nvPr/>
          </p:nvSpPr>
          <p:spPr>
            <a:xfrm>
              <a:off x="91124" y="3587010"/>
              <a:ext cx="1196959" cy="184666"/>
            </a:xfrm>
            <a:prstGeom prst="rect">
              <a:avLst/>
            </a:prstGeom>
            <a:noFill/>
          </p:spPr>
          <p:txBody>
            <a:bodyPr wrap="square" rtlCol="0">
              <a:spAutoFit/>
            </a:bodyPr>
            <a:lstStyle/>
            <a:p>
              <a:r>
                <a:rPr lang="en-US" sz="600" b="1" dirty="0">
                  <a:solidFill>
                    <a:schemeClr val="accent1"/>
                  </a:solidFill>
                  <a:latin typeface="Helvetica" pitchFamily="2" charset="0"/>
                </a:rPr>
                <a:t>LOC_Os04g42320</a:t>
              </a:r>
            </a:p>
          </p:txBody>
        </p:sp>
      </p:grpSp>
      <p:sp>
        <p:nvSpPr>
          <p:cNvPr id="134" name="TextBox 133">
            <a:extLst>
              <a:ext uri="{FF2B5EF4-FFF2-40B4-BE49-F238E27FC236}">
                <a16:creationId xmlns:a16="http://schemas.microsoft.com/office/drawing/2014/main" id="{A8ABF400-A732-76E2-3F36-77A9328CCB81}"/>
              </a:ext>
            </a:extLst>
          </p:cNvPr>
          <p:cNvSpPr txBox="1"/>
          <p:nvPr/>
        </p:nvSpPr>
        <p:spPr>
          <a:xfrm>
            <a:off x="3431097" y="10367"/>
            <a:ext cx="268022" cy="230832"/>
          </a:xfrm>
          <a:prstGeom prst="rect">
            <a:avLst/>
          </a:prstGeom>
          <a:noFill/>
        </p:spPr>
        <p:txBody>
          <a:bodyPr wrap="none" rtlCol="0">
            <a:spAutoFit/>
          </a:bodyPr>
          <a:lstStyle/>
          <a:p>
            <a:r>
              <a:rPr lang="en-US" sz="900" b="1" dirty="0">
                <a:latin typeface="Helvetica" pitchFamily="2" charset="0"/>
              </a:rPr>
              <a:t>B</a:t>
            </a:r>
          </a:p>
        </p:txBody>
      </p:sp>
      <p:sp>
        <p:nvSpPr>
          <p:cNvPr id="142" name="TextBox 141">
            <a:extLst>
              <a:ext uri="{FF2B5EF4-FFF2-40B4-BE49-F238E27FC236}">
                <a16:creationId xmlns:a16="http://schemas.microsoft.com/office/drawing/2014/main" id="{E0C5AC39-B770-95C2-AEC5-2D94DC67A569}"/>
              </a:ext>
            </a:extLst>
          </p:cNvPr>
          <p:cNvSpPr txBox="1"/>
          <p:nvPr/>
        </p:nvSpPr>
        <p:spPr>
          <a:xfrm>
            <a:off x="37706" y="5993300"/>
            <a:ext cx="6814372" cy="707886"/>
          </a:xfrm>
          <a:prstGeom prst="rect">
            <a:avLst/>
          </a:prstGeom>
          <a:noFill/>
        </p:spPr>
        <p:txBody>
          <a:bodyPr wrap="square" rtlCol="0">
            <a:spAutoFit/>
          </a:bodyPr>
          <a:lstStyle/>
          <a:p>
            <a:pPr algn="just"/>
            <a:r>
              <a:rPr lang="en-US" sz="800" b="1" dirty="0">
                <a:latin typeface="Helvetica" pitchFamily="2" charset="0"/>
              </a:rPr>
              <a:t>Alternative Figure S4. Multiple repair pathways with H3K4me1 targeting potential via Tudor domains. A, </a:t>
            </a:r>
            <a:r>
              <a:rPr lang="en-US" sz="800" dirty="0">
                <a:latin typeface="Helvetica" pitchFamily="2" charset="0"/>
              </a:rPr>
              <a:t>Results from </a:t>
            </a:r>
            <a:r>
              <a:rPr lang="en-US" sz="800" dirty="0" err="1">
                <a:latin typeface="Helvetica" pitchFamily="2" charset="0"/>
              </a:rPr>
              <a:t>blastp</a:t>
            </a:r>
            <a:r>
              <a:rPr lang="en-US" sz="800" dirty="0">
                <a:latin typeface="Helvetica" pitchFamily="2" charset="0"/>
              </a:rPr>
              <a:t> of PCDS5C Tudor domain, which has confirmed H3K4me1 binding specificity (</a:t>
            </a:r>
            <a:r>
              <a:rPr lang="en-US" sz="800" dirty="0" err="1">
                <a:latin typeface="Helvetica" pitchFamily="2" charset="0"/>
              </a:rPr>
              <a:t>Niu</a:t>
            </a:r>
            <a:r>
              <a:rPr lang="en-US" sz="800" dirty="0">
                <a:latin typeface="Helvetica" pitchFamily="2" charset="0"/>
              </a:rPr>
              <a:t> et al. 2021) identified 29 genes. Nine of these are annotated as having DNA repair function (significant enrichment by gene ontology analysis). , </a:t>
            </a:r>
            <a:r>
              <a:rPr lang="en-US" sz="800" b="1" dirty="0">
                <a:latin typeface="Helvetica" pitchFamily="2" charset="0"/>
              </a:rPr>
              <a:t>B</a:t>
            </a:r>
            <a:r>
              <a:rPr lang="en-US" sz="800" dirty="0">
                <a:latin typeface="Helvetica" pitchFamily="2" charset="0"/>
              </a:rPr>
              <a:t>, Protein domain structure and comparison of </a:t>
            </a:r>
            <a:r>
              <a:rPr lang="en-US" sz="800" i="1" dirty="0">
                <a:latin typeface="Helvetica" pitchFamily="2" charset="0"/>
              </a:rPr>
              <a:t>A. thaliana </a:t>
            </a:r>
            <a:r>
              <a:rPr lang="en-US" sz="800" dirty="0">
                <a:latin typeface="Helvetica" pitchFamily="2" charset="0"/>
              </a:rPr>
              <a:t>PDS5C and putative rice ortholog LOC_Os4g43220, and </a:t>
            </a:r>
            <a:r>
              <a:rPr lang="en-US" sz="800" i="1" dirty="0">
                <a:latin typeface="Helvetica" pitchFamily="2" charset="0"/>
              </a:rPr>
              <a:t>A. thaliana </a:t>
            </a:r>
            <a:r>
              <a:rPr lang="en-US" sz="800" dirty="0">
                <a:latin typeface="Helvetica" pitchFamily="2" charset="0"/>
              </a:rPr>
              <a:t>MSH6 and putative rice ortholog LOC_Os09g24220. </a:t>
            </a:r>
            <a:r>
              <a:rPr lang="en-US" sz="800" b="1" dirty="0">
                <a:latin typeface="Helvetica" pitchFamily="2" charset="0"/>
              </a:rPr>
              <a:t>C-D</a:t>
            </a:r>
            <a:r>
              <a:rPr lang="en-US" sz="800" dirty="0">
                <a:latin typeface="Helvetica" pitchFamily="2" charset="0"/>
              </a:rPr>
              <a:t>, Structure of PDS5C and MSH6 protein from Alphafold2 indicates Tudor domain is tethered to active domains and similar structure observed in putative rice orthologs. </a:t>
            </a:r>
          </a:p>
        </p:txBody>
      </p:sp>
      <p:grpSp>
        <p:nvGrpSpPr>
          <p:cNvPr id="32" name="Group 31">
            <a:extLst>
              <a:ext uri="{FF2B5EF4-FFF2-40B4-BE49-F238E27FC236}">
                <a16:creationId xmlns:a16="http://schemas.microsoft.com/office/drawing/2014/main" id="{2781F6E5-C38F-8872-B1BA-A8CE0CAA20B3}"/>
              </a:ext>
            </a:extLst>
          </p:cNvPr>
          <p:cNvGrpSpPr/>
          <p:nvPr/>
        </p:nvGrpSpPr>
        <p:grpSpPr>
          <a:xfrm>
            <a:off x="42067" y="3742488"/>
            <a:ext cx="1702588" cy="1484815"/>
            <a:chOff x="3375157" y="1386642"/>
            <a:chExt cx="2240104" cy="1953579"/>
          </a:xfrm>
        </p:grpSpPr>
        <p:pic>
          <p:nvPicPr>
            <p:cNvPr id="25" name="Picture 24">
              <a:extLst>
                <a:ext uri="{FF2B5EF4-FFF2-40B4-BE49-F238E27FC236}">
                  <a16:creationId xmlns:a16="http://schemas.microsoft.com/office/drawing/2014/main" id="{F29B5547-84CF-7AA7-14FF-EC81DD5BD0D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375157" y="1386642"/>
              <a:ext cx="2240104" cy="1953579"/>
            </a:xfrm>
            <a:prstGeom prst="rect">
              <a:avLst/>
            </a:prstGeom>
          </p:spPr>
        </p:pic>
        <p:sp>
          <p:nvSpPr>
            <p:cNvPr id="121" name="Oval 120">
              <a:extLst>
                <a:ext uri="{FF2B5EF4-FFF2-40B4-BE49-F238E27FC236}">
                  <a16:creationId xmlns:a16="http://schemas.microsoft.com/office/drawing/2014/main" id="{A8F86C14-9D8D-7925-D7D4-2065E98CF8C2}"/>
                </a:ext>
              </a:extLst>
            </p:cNvPr>
            <p:cNvSpPr/>
            <p:nvPr/>
          </p:nvSpPr>
          <p:spPr>
            <a:xfrm>
              <a:off x="4616687" y="2473920"/>
              <a:ext cx="338368" cy="345558"/>
            </a:xfrm>
            <a:prstGeom prst="ellipse">
              <a:avLst/>
            </a:prstGeom>
            <a:solidFill>
              <a:schemeClr val="accent6">
                <a:lumMod val="60000"/>
                <a:lumOff val="40000"/>
                <a:alpha val="3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6" name="TextBox 135">
            <a:extLst>
              <a:ext uri="{FF2B5EF4-FFF2-40B4-BE49-F238E27FC236}">
                <a16:creationId xmlns:a16="http://schemas.microsoft.com/office/drawing/2014/main" id="{084B1AA9-AE77-0182-78D4-D77375C961AE}"/>
              </a:ext>
            </a:extLst>
          </p:cNvPr>
          <p:cNvSpPr txBox="1"/>
          <p:nvPr/>
        </p:nvSpPr>
        <p:spPr>
          <a:xfrm>
            <a:off x="108180" y="3610658"/>
            <a:ext cx="1659296" cy="276999"/>
          </a:xfrm>
          <a:prstGeom prst="rect">
            <a:avLst/>
          </a:prstGeom>
          <a:noFill/>
        </p:spPr>
        <p:txBody>
          <a:bodyPr wrap="square" rtlCol="0">
            <a:spAutoFit/>
          </a:bodyPr>
          <a:lstStyle/>
          <a:p>
            <a:r>
              <a:rPr lang="en-US" sz="600" b="1" dirty="0">
                <a:latin typeface="Helvetica" pitchFamily="2" charset="0"/>
              </a:rPr>
              <a:t>Rice PDS5C (LOC_Os04g42320)</a:t>
            </a:r>
          </a:p>
          <a:p>
            <a:r>
              <a:rPr lang="en-US" sz="600" b="1" dirty="0">
                <a:latin typeface="Helvetica" pitchFamily="2" charset="0"/>
              </a:rPr>
              <a:t> </a:t>
            </a:r>
          </a:p>
        </p:txBody>
      </p:sp>
      <p:sp>
        <p:nvSpPr>
          <p:cNvPr id="120" name="TextBox 119">
            <a:extLst>
              <a:ext uri="{FF2B5EF4-FFF2-40B4-BE49-F238E27FC236}">
                <a16:creationId xmlns:a16="http://schemas.microsoft.com/office/drawing/2014/main" id="{C4EF162B-5012-77A8-812E-B301351088FD}"/>
              </a:ext>
            </a:extLst>
          </p:cNvPr>
          <p:cNvSpPr txBox="1"/>
          <p:nvPr/>
        </p:nvSpPr>
        <p:spPr>
          <a:xfrm>
            <a:off x="1108093" y="4956601"/>
            <a:ext cx="750882" cy="184666"/>
          </a:xfrm>
          <a:prstGeom prst="rect">
            <a:avLst/>
          </a:prstGeom>
          <a:noFill/>
        </p:spPr>
        <p:txBody>
          <a:bodyPr wrap="square" rtlCol="0">
            <a:spAutoFit/>
          </a:bodyPr>
          <a:lstStyle/>
          <a:p>
            <a:r>
              <a:rPr lang="en-US" sz="600" b="1" dirty="0">
                <a:latin typeface="Helvetica" pitchFamily="2" charset="0"/>
              </a:rPr>
              <a:t>Tudor</a:t>
            </a:r>
          </a:p>
        </p:txBody>
      </p:sp>
      <p:cxnSp>
        <p:nvCxnSpPr>
          <p:cNvPr id="43" name="Straight Arrow Connector 42">
            <a:extLst>
              <a:ext uri="{FF2B5EF4-FFF2-40B4-BE49-F238E27FC236}">
                <a16:creationId xmlns:a16="http://schemas.microsoft.com/office/drawing/2014/main" id="{B5D719F9-0AE8-C131-1EFB-F755BA0C86E2}"/>
              </a:ext>
            </a:extLst>
          </p:cNvPr>
          <p:cNvCxnSpPr>
            <a:cxnSpLocks/>
          </p:cNvCxnSpPr>
          <p:nvPr/>
        </p:nvCxnSpPr>
        <p:spPr>
          <a:xfrm flipV="1">
            <a:off x="2843619" y="2912025"/>
            <a:ext cx="122630" cy="1025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52" name="Group 51">
            <a:extLst>
              <a:ext uri="{FF2B5EF4-FFF2-40B4-BE49-F238E27FC236}">
                <a16:creationId xmlns:a16="http://schemas.microsoft.com/office/drawing/2014/main" id="{02D5B234-1580-4291-BD27-CB36D68DF281}"/>
              </a:ext>
            </a:extLst>
          </p:cNvPr>
          <p:cNvGrpSpPr/>
          <p:nvPr/>
        </p:nvGrpSpPr>
        <p:grpSpPr>
          <a:xfrm>
            <a:off x="1939769" y="3789904"/>
            <a:ext cx="1486440" cy="1682732"/>
            <a:chOff x="5099926" y="1580581"/>
            <a:chExt cx="1486440" cy="1682732"/>
          </a:xfrm>
        </p:grpSpPr>
        <p:grpSp>
          <p:nvGrpSpPr>
            <p:cNvPr id="143" name="Group 142">
              <a:extLst>
                <a:ext uri="{FF2B5EF4-FFF2-40B4-BE49-F238E27FC236}">
                  <a16:creationId xmlns:a16="http://schemas.microsoft.com/office/drawing/2014/main" id="{D27C27DF-1399-FD8E-41CD-F8058DCC41B8}"/>
                </a:ext>
              </a:extLst>
            </p:cNvPr>
            <p:cNvGrpSpPr/>
            <p:nvPr/>
          </p:nvGrpSpPr>
          <p:grpSpPr>
            <a:xfrm>
              <a:off x="5099926" y="1580581"/>
              <a:ext cx="1486440" cy="1682732"/>
              <a:chOff x="2125898" y="1344830"/>
              <a:chExt cx="1268061" cy="1435515"/>
            </a:xfrm>
          </p:grpSpPr>
          <p:sp>
            <p:nvSpPr>
              <p:cNvPr id="145" name="Rectangle 144">
                <a:extLst>
                  <a:ext uri="{FF2B5EF4-FFF2-40B4-BE49-F238E27FC236}">
                    <a16:creationId xmlns:a16="http://schemas.microsoft.com/office/drawing/2014/main" id="{7A1CC05D-AE6C-DD0A-74A1-9EE03C9A0D90}"/>
                  </a:ext>
                </a:extLst>
              </p:cNvPr>
              <p:cNvSpPr/>
              <p:nvPr/>
            </p:nvSpPr>
            <p:spPr>
              <a:xfrm rot="5400000">
                <a:off x="2734651" y="1987264"/>
                <a:ext cx="109730"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4CE997E4-8D8D-A9FF-0951-6937992F03F9}"/>
                  </a:ext>
                </a:extLst>
              </p:cNvPr>
              <p:cNvSpPr/>
              <p:nvPr/>
            </p:nvSpPr>
            <p:spPr>
              <a:xfrm rot="5400000">
                <a:off x="2774303" y="1774644"/>
                <a:ext cx="151024"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430C270D-8B82-2F30-920C-6FAE9BCA691E}"/>
                  </a:ext>
                </a:extLst>
              </p:cNvPr>
              <p:cNvSpPr/>
              <p:nvPr/>
            </p:nvSpPr>
            <p:spPr>
              <a:xfrm>
                <a:off x="2187762" y="1344830"/>
                <a:ext cx="201304"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Box 148">
                <a:extLst>
                  <a:ext uri="{FF2B5EF4-FFF2-40B4-BE49-F238E27FC236}">
                    <a16:creationId xmlns:a16="http://schemas.microsoft.com/office/drawing/2014/main" id="{88507928-EBFB-BFF7-8778-330E7D3DCE8B}"/>
                  </a:ext>
                </a:extLst>
              </p:cNvPr>
              <p:cNvSpPr txBox="1"/>
              <p:nvPr/>
            </p:nvSpPr>
            <p:spPr>
              <a:xfrm>
                <a:off x="2199060" y="1737779"/>
                <a:ext cx="314510" cy="184666"/>
              </a:xfrm>
              <a:prstGeom prst="rect">
                <a:avLst/>
              </a:prstGeom>
              <a:noFill/>
            </p:spPr>
            <p:txBody>
              <a:bodyPr wrap="none" rtlCol="0">
                <a:spAutoFit/>
              </a:bodyPr>
              <a:lstStyle/>
              <a:p>
                <a:r>
                  <a:rPr lang="en-US" sz="600" dirty="0">
                    <a:latin typeface="Helvetica" pitchFamily="2" charset="0"/>
                  </a:rPr>
                  <a:t>400</a:t>
                </a:r>
              </a:p>
            </p:txBody>
          </p:sp>
          <p:sp>
            <p:nvSpPr>
              <p:cNvPr id="150" name="TextBox 149">
                <a:extLst>
                  <a:ext uri="{FF2B5EF4-FFF2-40B4-BE49-F238E27FC236}">
                    <a16:creationId xmlns:a16="http://schemas.microsoft.com/office/drawing/2014/main" id="{7DCB42A5-B927-8302-8477-CC881BEBA51D}"/>
                  </a:ext>
                </a:extLst>
              </p:cNvPr>
              <p:cNvSpPr txBox="1"/>
              <p:nvPr/>
            </p:nvSpPr>
            <p:spPr>
              <a:xfrm>
                <a:off x="2190206" y="2115235"/>
                <a:ext cx="314510" cy="184666"/>
              </a:xfrm>
              <a:prstGeom prst="rect">
                <a:avLst/>
              </a:prstGeom>
              <a:noFill/>
            </p:spPr>
            <p:txBody>
              <a:bodyPr wrap="none" rtlCol="0">
                <a:spAutoFit/>
              </a:bodyPr>
              <a:lstStyle/>
              <a:p>
                <a:r>
                  <a:rPr lang="en-US" sz="600" dirty="0">
                    <a:latin typeface="Helvetica" pitchFamily="2" charset="0"/>
                  </a:rPr>
                  <a:t>800</a:t>
                </a:r>
              </a:p>
            </p:txBody>
          </p:sp>
          <p:sp>
            <p:nvSpPr>
              <p:cNvPr id="151" name="TextBox 150">
                <a:extLst>
                  <a:ext uri="{FF2B5EF4-FFF2-40B4-BE49-F238E27FC236}">
                    <a16:creationId xmlns:a16="http://schemas.microsoft.com/office/drawing/2014/main" id="{A460BF0F-8979-464B-9B32-F447610366AE}"/>
                  </a:ext>
                </a:extLst>
              </p:cNvPr>
              <p:cNvSpPr txBox="1"/>
              <p:nvPr/>
            </p:nvSpPr>
            <p:spPr>
              <a:xfrm>
                <a:off x="2245372" y="1362280"/>
                <a:ext cx="227948" cy="184666"/>
              </a:xfrm>
              <a:prstGeom prst="rect">
                <a:avLst/>
              </a:prstGeom>
              <a:noFill/>
            </p:spPr>
            <p:txBody>
              <a:bodyPr wrap="none" rtlCol="0">
                <a:spAutoFit/>
              </a:bodyPr>
              <a:lstStyle/>
              <a:p>
                <a:r>
                  <a:rPr lang="en-US" sz="600" dirty="0">
                    <a:latin typeface="Helvetica" pitchFamily="2" charset="0"/>
                  </a:rPr>
                  <a:t>0</a:t>
                </a:r>
              </a:p>
            </p:txBody>
          </p:sp>
          <p:sp>
            <p:nvSpPr>
              <p:cNvPr id="152" name="TextBox 151">
                <a:extLst>
                  <a:ext uri="{FF2B5EF4-FFF2-40B4-BE49-F238E27FC236}">
                    <a16:creationId xmlns:a16="http://schemas.microsoft.com/office/drawing/2014/main" id="{E2197DFC-4668-5384-57D9-615549ED9E85}"/>
                  </a:ext>
                </a:extLst>
              </p:cNvPr>
              <p:cNvSpPr txBox="1"/>
              <p:nvPr/>
            </p:nvSpPr>
            <p:spPr>
              <a:xfrm>
                <a:off x="2654712" y="2213040"/>
                <a:ext cx="314510" cy="184666"/>
              </a:xfrm>
              <a:prstGeom prst="rect">
                <a:avLst/>
              </a:prstGeom>
              <a:noFill/>
            </p:spPr>
            <p:txBody>
              <a:bodyPr wrap="none" rtlCol="0">
                <a:spAutoFit/>
              </a:bodyPr>
              <a:lstStyle/>
              <a:p>
                <a:r>
                  <a:rPr lang="en-US" sz="600" dirty="0">
                    <a:latin typeface="Helvetica" pitchFamily="2" charset="0"/>
                  </a:rPr>
                  <a:t>400</a:t>
                </a:r>
              </a:p>
            </p:txBody>
          </p:sp>
          <p:sp>
            <p:nvSpPr>
              <p:cNvPr id="153" name="TextBox 152">
                <a:extLst>
                  <a:ext uri="{FF2B5EF4-FFF2-40B4-BE49-F238E27FC236}">
                    <a16:creationId xmlns:a16="http://schemas.microsoft.com/office/drawing/2014/main" id="{537125E5-C3C5-4E31-6852-B280170EE286}"/>
                  </a:ext>
                </a:extLst>
              </p:cNvPr>
              <p:cNvSpPr txBox="1"/>
              <p:nvPr/>
            </p:nvSpPr>
            <p:spPr>
              <a:xfrm>
                <a:off x="3074678" y="2220134"/>
                <a:ext cx="314510" cy="184666"/>
              </a:xfrm>
              <a:prstGeom prst="rect">
                <a:avLst/>
              </a:prstGeom>
              <a:noFill/>
            </p:spPr>
            <p:txBody>
              <a:bodyPr wrap="none" rtlCol="0">
                <a:spAutoFit/>
              </a:bodyPr>
              <a:lstStyle/>
              <a:p>
                <a:r>
                  <a:rPr lang="en-US" sz="600" dirty="0">
                    <a:latin typeface="Helvetica" pitchFamily="2" charset="0"/>
                  </a:rPr>
                  <a:t>800</a:t>
                </a:r>
              </a:p>
            </p:txBody>
          </p:sp>
          <p:sp>
            <p:nvSpPr>
              <p:cNvPr id="154" name="TextBox 153">
                <a:extLst>
                  <a:ext uri="{FF2B5EF4-FFF2-40B4-BE49-F238E27FC236}">
                    <a16:creationId xmlns:a16="http://schemas.microsoft.com/office/drawing/2014/main" id="{76E5FC74-1785-3A17-9866-44C1D15441D4}"/>
                  </a:ext>
                </a:extLst>
              </p:cNvPr>
              <p:cNvSpPr txBox="1"/>
              <p:nvPr/>
            </p:nvSpPr>
            <p:spPr>
              <a:xfrm>
                <a:off x="2319554" y="2220518"/>
                <a:ext cx="227948" cy="184666"/>
              </a:xfrm>
              <a:prstGeom prst="rect">
                <a:avLst/>
              </a:prstGeom>
              <a:noFill/>
            </p:spPr>
            <p:txBody>
              <a:bodyPr wrap="none" rtlCol="0">
                <a:spAutoFit/>
              </a:bodyPr>
              <a:lstStyle/>
              <a:p>
                <a:r>
                  <a:rPr lang="en-US" sz="600" dirty="0">
                    <a:latin typeface="Helvetica" pitchFamily="2" charset="0"/>
                  </a:rPr>
                  <a:t>0</a:t>
                </a:r>
              </a:p>
            </p:txBody>
          </p:sp>
          <p:sp>
            <p:nvSpPr>
              <p:cNvPr id="155" name="TextBox 154">
                <a:extLst>
                  <a:ext uri="{FF2B5EF4-FFF2-40B4-BE49-F238E27FC236}">
                    <a16:creationId xmlns:a16="http://schemas.microsoft.com/office/drawing/2014/main" id="{8CA4D629-F2D7-35D9-B52D-08FBA8B150D0}"/>
                  </a:ext>
                </a:extLst>
              </p:cNvPr>
              <p:cNvSpPr txBox="1"/>
              <p:nvPr/>
            </p:nvSpPr>
            <p:spPr>
              <a:xfrm rot="16200000">
                <a:off x="1858196" y="1668849"/>
                <a:ext cx="720069" cy="184666"/>
              </a:xfrm>
              <a:prstGeom prst="rect">
                <a:avLst/>
              </a:prstGeom>
              <a:noFill/>
            </p:spPr>
            <p:txBody>
              <a:bodyPr wrap="none" rtlCol="0">
                <a:spAutoFit/>
              </a:bodyPr>
              <a:lstStyle/>
              <a:p>
                <a:r>
                  <a:rPr lang="en-US" sz="600" dirty="0">
                    <a:latin typeface="Helvetica" pitchFamily="2" charset="0"/>
                  </a:rPr>
                  <a:t>Aligned residue</a:t>
                </a:r>
              </a:p>
            </p:txBody>
          </p:sp>
          <p:sp>
            <p:nvSpPr>
              <p:cNvPr id="156" name="TextBox 155">
                <a:extLst>
                  <a:ext uri="{FF2B5EF4-FFF2-40B4-BE49-F238E27FC236}">
                    <a16:creationId xmlns:a16="http://schemas.microsoft.com/office/drawing/2014/main" id="{7B30497E-7548-D9BC-549C-EC9B3665D860}"/>
                  </a:ext>
                </a:extLst>
              </p:cNvPr>
              <p:cNvSpPr txBox="1"/>
              <p:nvPr/>
            </p:nvSpPr>
            <p:spPr>
              <a:xfrm>
                <a:off x="2441430" y="2301863"/>
                <a:ext cx="705642" cy="184666"/>
              </a:xfrm>
              <a:prstGeom prst="rect">
                <a:avLst/>
              </a:prstGeom>
              <a:noFill/>
            </p:spPr>
            <p:txBody>
              <a:bodyPr wrap="none" rtlCol="0">
                <a:spAutoFit/>
              </a:bodyPr>
              <a:lstStyle/>
              <a:p>
                <a:r>
                  <a:rPr lang="en-US" sz="600" dirty="0">
                    <a:latin typeface="Helvetica" pitchFamily="2" charset="0"/>
                  </a:rPr>
                  <a:t>Scored residue</a:t>
                </a:r>
              </a:p>
            </p:txBody>
          </p:sp>
          <p:sp>
            <p:nvSpPr>
              <p:cNvPr id="157" name="TextBox 156">
                <a:extLst>
                  <a:ext uri="{FF2B5EF4-FFF2-40B4-BE49-F238E27FC236}">
                    <a16:creationId xmlns:a16="http://schemas.microsoft.com/office/drawing/2014/main" id="{11FDF1FA-08EE-AD06-AFB6-FC6D7B66292C}"/>
                  </a:ext>
                </a:extLst>
              </p:cNvPr>
              <p:cNvSpPr txBox="1"/>
              <p:nvPr/>
            </p:nvSpPr>
            <p:spPr>
              <a:xfrm>
                <a:off x="2303294" y="2433133"/>
                <a:ext cx="227948" cy="184666"/>
              </a:xfrm>
              <a:prstGeom prst="rect">
                <a:avLst/>
              </a:prstGeom>
              <a:noFill/>
            </p:spPr>
            <p:txBody>
              <a:bodyPr wrap="none" rtlCol="0">
                <a:spAutoFit/>
              </a:bodyPr>
              <a:lstStyle/>
              <a:p>
                <a:r>
                  <a:rPr lang="en-US" sz="600" dirty="0">
                    <a:latin typeface="Helvetica" pitchFamily="2" charset="0"/>
                  </a:rPr>
                  <a:t>0</a:t>
                </a:r>
              </a:p>
            </p:txBody>
          </p:sp>
          <p:sp>
            <p:nvSpPr>
              <p:cNvPr id="158" name="TextBox 157">
                <a:extLst>
                  <a:ext uri="{FF2B5EF4-FFF2-40B4-BE49-F238E27FC236}">
                    <a16:creationId xmlns:a16="http://schemas.microsoft.com/office/drawing/2014/main" id="{5BD0D46F-7BE8-AD74-4AA0-4F91BF1500FD}"/>
                  </a:ext>
                </a:extLst>
              </p:cNvPr>
              <p:cNvSpPr txBox="1"/>
              <p:nvPr/>
            </p:nvSpPr>
            <p:spPr>
              <a:xfrm>
                <a:off x="2667132" y="2431173"/>
                <a:ext cx="271228" cy="184666"/>
              </a:xfrm>
              <a:prstGeom prst="rect">
                <a:avLst/>
              </a:prstGeom>
              <a:noFill/>
            </p:spPr>
            <p:txBody>
              <a:bodyPr wrap="none" rtlCol="0">
                <a:spAutoFit/>
              </a:bodyPr>
              <a:lstStyle/>
              <a:p>
                <a:r>
                  <a:rPr lang="en-US" sz="600" dirty="0">
                    <a:latin typeface="Helvetica" pitchFamily="2" charset="0"/>
                  </a:rPr>
                  <a:t>15</a:t>
                </a:r>
              </a:p>
            </p:txBody>
          </p:sp>
          <p:sp>
            <p:nvSpPr>
              <p:cNvPr id="159" name="TextBox 158">
                <a:extLst>
                  <a:ext uri="{FF2B5EF4-FFF2-40B4-BE49-F238E27FC236}">
                    <a16:creationId xmlns:a16="http://schemas.microsoft.com/office/drawing/2014/main" id="{8492E45B-44C0-0382-8950-20EDB11B5EF8}"/>
                  </a:ext>
                </a:extLst>
              </p:cNvPr>
              <p:cNvSpPr txBox="1"/>
              <p:nvPr/>
            </p:nvSpPr>
            <p:spPr>
              <a:xfrm>
                <a:off x="3044319" y="2439036"/>
                <a:ext cx="271228" cy="184666"/>
              </a:xfrm>
              <a:prstGeom prst="rect">
                <a:avLst/>
              </a:prstGeom>
              <a:noFill/>
            </p:spPr>
            <p:txBody>
              <a:bodyPr wrap="none" rtlCol="0">
                <a:spAutoFit/>
              </a:bodyPr>
              <a:lstStyle/>
              <a:p>
                <a:r>
                  <a:rPr lang="en-US" sz="600" dirty="0">
                    <a:latin typeface="Helvetica" pitchFamily="2" charset="0"/>
                  </a:rPr>
                  <a:t>30</a:t>
                </a:r>
              </a:p>
            </p:txBody>
          </p:sp>
          <p:sp>
            <p:nvSpPr>
              <p:cNvPr id="160" name="TextBox 159">
                <a:extLst>
                  <a:ext uri="{FF2B5EF4-FFF2-40B4-BE49-F238E27FC236}">
                    <a16:creationId xmlns:a16="http://schemas.microsoft.com/office/drawing/2014/main" id="{DA405574-DB93-8182-041F-7E57E829621F}"/>
                  </a:ext>
                </a:extLst>
              </p:cNvPr>
              <p:cNvSpPr txBox="1"/>
              <p:nvPr/>
            </p:nvSpPr>
            <p:spPr>
              <a:xfrm>
                <a:off x="2314820" y="2503346"/>
                <a:ext cx="979755" cy="276999"/>
              </a:xfrm>
              <a:prstGeom prst="rect">
                <a:avLst/>
              </a:prstGeom>
              <a:noFill/>
            </p:spPr>
            <p:txBody>
              <a:bodyPr wrap="none" rtlCol="0">
                <a:spAutoFit/>
              </a:bodyPr>
              <a:lstStyle/>
              <a:p>
                <a:pPr algn="ctr"/>
                <a:r>
                  <a:rPr lang="en-US" sz="600" dirty="0">
                    <a:latin typeface="Helvetica" pitchFamily="2" charset="0"/>
                  </a:rPr>
                  <a:t>Expected position error</a:t>
                </a:r>
              </a:p>
              <a:p>
                <a:pPr algn="ctr"/>
                <a:r>
                  <a:rPr lang="en-US" sz="600" dirty="0">
                    <a:latin typeface="Helvetica" pitchFamily="2" charset="0"/>
                  </a:rPr>
                  <a:t>(Ångströms)</a:t>
                </a:r>
              </a:p>
            </p:txBody>
          </p:sp>
        </p:grpSp>
        <p:pic>
          <p:nvPicPr>
            <p:cNvPr id="51" name="Picture 50">
              <a:extLst>
                <a:ext uri="{FF2B5EF4-FFF2-40B4-BE49-F238E27FC236}">
                  <a16:creationId xmlns:a16="http://schemas.microsoft.com/office/drawing/2014/main" id="{A00B28E8-B703-21CE-8406-30D7EA7A962D}"/>
                </a:ext>
              </a:extLst>
            </p:cNvPr>
            <p:cNvPicPr>
              <a:picLocks noChangeAspect="1"/>
            </p:cNvPicPr>
            <p:nvPr/>
          </p:nvPicPr>
          <p:blipFill rotWithShape="1">
            <a:blip r:embed="rId9"/>
            <a:srcRect l="82977" r="13496"/>
            <a:stretch/>
          </p:blipFill>
          <p:spPr>
            <a:xfrm rot="5400000">
              <a:off x="5812990" y="2317562"/>
              <a:ext cx="45719" cy="1085546"/>
            </a:xfrm>
            <a:prstGeom prst="rect">
              <a:avLst/>
            </a:prstGeom>
          </p:spPr>
        </p:pic>
      </p:grpSp>
      <p:sp>
        <p:nvSpPr>
          <p:cNvPr id="137" name="TextBox 136">
            <a:extLst>
              <a:ext uri="{FF2B5EF4-FFF2-40B4-BE49-F238E27FC236}">
                <a16:creationId xmlns:a16="http://schemas.microsoft.com/office/drawing/2014/main" id="{1148A8C6-97C0-360B-B8DD-24F45CC30489}"/>
              </a:ext>
            </a:extLst>
          </p:cNvPr>
          <p:cNvSpPr txBox="1"/>
          <p:nvPr/>
        </p:nvSpPr>
        <p:spPr>
          <a:xfrm>
            <a:off x="2596541" y="4548546"/>
            <a:ext cx="216406" cy="92333"/>
          </a:xfrm>
          <a:prstGeom prst="rect">
            <a:avLst/>
          </a:prstGeom>
          <a:noFill/>
          <a:ln>
            <a:noFill/>
          </a:ln>
        </p:spPr>
        <p:txBody>
          <a:bodyPr wrap="none" lIns="0" tIns="0" rIns="0" bIns="0" rtlCol="0">
            <a:spAutoFit/>
          </a:bodyPr>
          <a:lstStyle/>
          <a:p>
            <a:r>
              <a:rPr lang="en-US" sz="600" b="1" dirty="0">
                <a:latin typeface="Helvetica" pitchFamily="2" charset="0"/>
              </a:rPr>
              <a:t>Tudor</a:t>
            </a:r>
          </a:p>
        </p:txBody>
      </p:sp>
      <p:cxnSp>
        <p:nvCxnSpPr>
          <p:cNvPr id="138" name="Straight Arrow Connector 137">
            <a:extLst>
              <a:ext uri="{FF2B5EF4-FFF2-40B4-BE49-F238E27FC236}">
                <a16:creationId xmlns:a16="http://schemas.microsoft.com/office/drawing/2014/main" id="{54D05EFB-6089-07B0-91F8-AE260F9BD37B}"/>
              </a:ext>
            </a:extLst>
          </p:cNvPr>
          <p:cNvCxnSpPr>
            <a:cxnSpLocks/>
          </p:cNvCxnSpPr>
          <p:nvPr/>
        </p:nvCxnSpPr>
        <p:spPr>
          <a:xfrm flipV="1">
            <a:off x="2820882" y="4580259"/>
            <a:ext cx="122630" cy="1025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68" name="Picture 167">
            <a:extLst>
              <a:ext uri="{FF2B5EF4-FFF2-40B4-BE49-F238E27FC236}">
                <a16:creationId xmlns:a16="http://schemas.microsoft.com/office/drawing/2014/main" id="{F4AB048E-B386-E3D9-5C98-D517CA933B86}"/>
              </a:ext>
            </a:extLst>
          </p:cNvPr>
          <p:cNvPicPr>
            <a:picLocks noChangeAspect="1"/>
          </p:cNvPicPr>
          <p:nvPr/>
        </p:nvPicPr>
        <p:blipFill rotWithShape="1">
          <a:blip r:embed="rId9"/>
          <a:srcRect l="82977" r="13496"/>
          <a:stretch/>
        </p:blipFill>
        <p:spPr>
          <a:xfrm rot="5400000">
            <a:off x="2698639" y="2830711"/>
            <a:ext cx="45719" cy="1085546"/>
          </a:xfrm>
          <a:prstGeom prst="rect">
            <a:avLst/>
          </a:prstGeom>
        </p:spPr>
      </p:pic>
      <p:cxnSp>
        <p:nvCxnSpPr>
          <p:cNvPr id="169" name="Straight Arrow Connector 168">
            <a:extLst>
              <a:ext uri="{FF2B5EF4-FFF2-40B4-BE49-F238E27FC236}">
                <a16:creationId xmlns:a16="http://schemas.microsoft.com/office/drawing/2014/main" id="{74C691B1-947A-8D80-6279-BEC621372173}"/>
              </a:ext>
            </a:extLst>
          </p:cNvPr>
          <p:cNvCxnSpPr>
            <a:cxnSpLocks/>
            <a:endCxn id="107" idx="2"/>
          </p:cNvCxnSpPr>
          <p:nvPr/>
        </p:nvCxnSpPr>
        <p:spPr>
          <a:xfrm flipV="1">
            <a:off x="634000" y="3000980"/>
            <a:ext cx="198942" cy="8615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0" name="Straight Arrow Connector 169">
            <a:extLst>
              <a:ext uri="{FF2B5EF4-FFF2-40B4-BE49-F238E27FC236}">
                <a16:creationId xmlns:a16="http://schemas.microsoft.com/office/drawing/2014/main" id="{193398AF-E76A-3358-0C4B-41954C12EAC4}"/>
              </a:ext>
            </a:extLst>
          </p:cNvPr>
          <p:cNvCxnSpPr>
            <a:cxnSpLocks/>
          </p:cNvCxnSpPr>
          <p:nvPr/>
        </p:nvCxnSpPr>
        <p:spPr>
          <a:xfrm flipH="1" flipV="1">
            <a:off x="1130772" y="4780814"/>
            <a:ext cx="107960" cy="192965"/>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72" name="Picture 171">
            <a:extLst>
              <a:ext uri="{FF2B5EF4-FFF2-40B4-BE49-F238E27FC236}">
                <a16:creationId xmlns:a16="http://schemas.microsoft.com/office/drawing/2014/main" id="{E6CB7962-4498-D254-5550-01479B29E478}"/>
              </a:ext>
            </a:extLst>
          </p:cNvPr>
          <p:cNvPicPr>
            <a:picLocks noChangeAspect="1"/>
          </p:cNvPicPr>
          <p:nvPr/>
        </p:nvPicPr>
        <p:blipFill rotWithShape="1">
          <a:blip r:embed="rId10">
            <a:extLst>
              <a:ext uri="{BEBA8EAE-BF5A-486C-A8C5-ECC9F3942E4B}">
                <a14:imgProps xmlns:a14="http://schemas.microsoft.com/office/drawing/2010/main">
                  <a14:imgLayer r:embed="rId11">
                    <a14:imgEffect>
                      <a14:saturation sat="66000"/>
                    </a14:imgEffect>
                  </a14:imgLayer>
                </a14:imgProps>
              </a:ext>
            </a:extLst>
          </a:blip>
          <a:srcRect l="1" r="22346"/>
          <a:stretch/>
        </p:blipFill>
        <p:spPr>
          <a:xfrm rot="16200000" flipH="1">
            <a:off x="2741539" y="2920075"/>
            <a:ext cx="45719" cy="908135"/>
          </a:xfrm>
          <a:prstGeom prst="rect">
            <a:avLst/>
          </a:prstGeom>
          <a:ln>
            <a:solidFill>
              <a:schemeClr val="tx1"/>
            </a:solidFill>
          </a:ln>
        </p:spPr>
      </p:pic>
      <p:pic>
        <p:nvPicPr>
          <p:cNvPr id="173" name="Picture 172">
            <a:extLst>
              <a:ext uri="{FF2B5EF4-FFF2-40B4-BE49-F238E27FC236}">
                <a16:creationId xmlns:a16="http://schemas.microsoft.com/office/drawing/2014/main" id="{6E20CE9C-4B4D-7332-6FD1-C5D89813DDB0}"/>
              </a:ext>
            </a:extLst>
          </p:cNvPr>
          <p:cNvPicPr>
            <a:picLocks noChangeAspect="1"/>
          </p:cNvPicPr>
          <p:nvPr/>
        </p:nvPicPr>
        <p:blipFill rotWithShape="1">
          <a:blip r:embed="rId10">
            <a:extLst>
              <a:ext uri="{BEBA8EAE-BF5A-486C-A8C5-ECC9F3942E4B}">
                <a14:imgProps xmlns:a14="http://schemas.microsoft.com/office/drawing/2010/main">
                  <a14:imgLayer r:embed="rId12">
                    <a14:imgEffect>
                      <a14:saturation sat="66000"/>
                    </a14:imgEffect>
                  </a14:imgLayer>
                </a14:imgProps>
              </a:ext>
            </a:extLst>
          </a:blip>
          <a:srcRect l="1" r="22346"/>
          <a:stretch/>
        </p:blipFill>
        <p:spPr>
          <a:xfrm rot="16200000" flipH="1">
            <a:off x="2701812" y="4622371"/>
            <a:ext cx="45719" cy="908135"/>
          </a:xfrm>
          <a:prstGeom prst="rect">
            <a:avLst/>
          </a:prstGeom>
          <a:ln>
            <a:solidFill>
              <a:schemeClr val="tx1"/>
            </a:solidFill>
          </a:ln>
        </p:spPr>
      </p:pic>
      <p:pic>
        <p:nvPicPr>
          <p:cNvPr id="57" name="Picture 56">
            <a:extLst>
              <a:ext uri="{FF2B5EF4-FFF2-40B4-BE49-F238E27FC236}">
                <a16:creationId xmlns:a16="http://schemas.microsoft.com/office/drawing/2014/main" id="{48FA5082-3373-34CA-444C-740060C5AF45}"/>
              </a:ext>
            </a:extLst>
          </p:cNvPr>
          <p:cNvPicPr>
            <a:picLocks noChangeAspect="1"/>
          </p:cNvPicPr>
          <p:nvPr/>
        </p:nvPicPr>
        <p:blipFill>
          <a:blip r:embed="rId13">
            <a:extLst>
              <a:ext uri="{BEBA8EAE-BF5A-486C-A8C5-ECC9F3942E4B}">
                <a14:imgProps xmlns:a14="http://schemas.microsoft.com/office/drawing/2010/main">
                  <a14:imgLayer r:embed="rId14">
                    <a14:imgEffect>
                      <a14:saturation sat="66000"/>
                    </a14:imgEffect>
                  </a14:imgLayer>
                </a14:imgProps>
              </a:ext>
            </a:extLst>
          </a:blip>
          <a:stretch>
            <a:fillRect/>
          </a:stretch>
        </p:blipFill>
        <p:spPr>
          <a:xfrm>
            <a:off x="5736012" y="4166691"/>
            <a:ext cx="1011395" cy="1011395"/>
          </a:xfrm>
          <a:prstGeom prst="rect">
            <a:avLst/>
          </a:prstGeom>
          <a:ln>
            <a:solidFill>
              <a:schemeClr val="tx1"/>
            </a:solidFill>
          </a:ln>
        </p:spPr>
      </p:pic>
      <p:pic>
        <p:nvPicPr>
          <p:cNvPr id="58" name="Picture 57">
            <a:extLst>
              <a:ext uri="{FF2B5EF4-FFF2-40B4-BE49-F238E27FC236}">
                <a16:creationId xmlns:a16="http://schemas.microsoft.com/office/drawing/2014/main" id="{16EAA7E4-FE01-10F3-456D-5E876516B2EE}"/>
              </a:ext>
            </a:extLst>
          </p:cNvPr>
          <p:cNvPicPr>
            <a:picLocks noChangeAspect="1"/>
          </p:cNvPicPr>
          <p:nvPr/>
        </p:nvPicPr>
        <p:blipFill>
          <a:blip r:embed="rId15">
            <a:extLst>
              <a:ext uri="{BEBA8EAE-BF5A-486C-A8C5-ECC9F3942E4B}">
                <a14:imgProps xmlns:a14="http://schemas.microsoft.com/office/drawing/2010/main">
                  <a14:imgLayer r:embed="rId16">
                    <a14:imgEffect>
                      <a14:saturation sat="66000"/>
                    </a14:imgEffect>
                  </a14:imgLayer>
                </a14:imgProps>
              </a:ext>
            </a:extLst>
          </a:blip>
          <a:stretch>
            <a:fillRect/>
          </a:stretch>
        </p:blipFill>
        <p:spPr>
          <a:xfrm>
            <a:off x="5757346" y="2241317"/>
            <a:ext cx="1005090" cy="1002626"/>
          </a:xfrm>
          <a:prstGeom prst="rect">
            <a:avLst/>
          </a:prstGeom>
          <a:ln>
            <a:solidFill>
              <a:schemeClr val="tx1"/>
            </a:solidFill>
          </a:ln>
        </p:spPr>
      </p:pic>
      <p:sp>
        <p:nvSpPr>
          <p:cNvPr id="59" name="TextBox 58">
            <a:extLst>
              <a:ext uri="{FF2B5EF4-FFF2-40B4-BE49-F238E27FC236}">
                <a16:creationId xmlns:a16="http://schemas.microsoft.com/office/drawing/2014/main" id="{622F6994-193B-67B3-A3EE-90B7AFDEF989}"/>
              </a:ext>
            </a:extLst>
          </p:cNvPr>
          <p:cNvSpPr txBox="1"/>
          <p:nvPr/>
        </p:nvSpPr>
        <p:spPr>
          <a:xfrm>
            <a:off x="3880698" y="1975231"/>
            <a:ext cx="1456352" cy="184666"/>
          </a:xfrm>
          <a:prstGeom prst="rect">
            <a:avLst/>
          </a:prstGeom>
          <a:noFill/>
        </p:spPr>
        <p:txBody>
          <a:bodyPr wrap="square" rtlCol="0">
            <a:spAutoFit/>
          </a:bodyPr>
          <a:lstStyle/>
          <a:p>
            <a:r>
              <a:rPr lang="en-US" sz="600" b="1" i="1" dirty="0">
                <a:latin typeface="Helvetica" pitchFamily="2" charset="0"/>
              </a:rPr>
              <a:t>A. thaliana </a:t>
            </a:r>
            <a:r>
              <a:rPr lang="en-US" sz="600" b="1" dirty="0">
                <a:latin typeface="Helvetica" pitchFamily="2" charset="0"/>
              </a:rPr>
              <a:t>Mismatch repair MSH6</a:t>
            </a:r>
          </a:p>
        </p:txBody>
      </p:sp>
      <p:grpSp>
        <p:nvGrpSpPr>
          <p:cNvPr id="61" name="Group 60">
            <a:extLst>
              <a:ext uri="{FF2B5EF4-FFF2-40B4-BE49-F238E27FC236}">
                <a16:creationId xmlns:a16="http://schemas.microsoft.com/office/drawing/2014/main" id="{6A73F8E5-95C0-40EB-1B88-8EC5FEEDB3F8}"/>
              </a:ext>
            </a:extLst>
          </p:cNvPr>
          <p:cNvGrpSpPr/>
          <p:nvPr/>
        </p:nvGrpSpPr>
        <p:grpSpPr>
          <a:xfrm>
            <a:off x="5412000" y="4096118"/>
            <a:ext cx="1467041" cy="1682732"/>
            <a:chOff x="2142447" y="1344830"/>
            <a:chExt cx="1251512" cy="1435515"/>
          </a:xfrm>
        </p:grpSpPr>
        <p:sp>
          <p:nvSpPr>
            <p:cNvPr id="63" name="Rectangle 62">
              <a:extLst>
                <a:ext uri="{FF2B5EF4-FFF2-40B4-BE49-F238E27FC236}">
                  <a16:creationId xmlns:a16="http://schemas.microsoft.com/office/drawing/2014/main" id="{F370C9CB-F859-01E1-05B6-9C165D23FB53}"/>
                </a:ext>
              </a:extLst>
            </p:cNvPr>
            <p:cNvSpPr/>
            <p:nvPr/>
          </p:nvSpPr>
          <p:spPr>
            <a:xfrm rot="5400000">
              <a:off x="2734651" y="1987264"/>
              <a:ext cx="109730"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4DA1308-B189-6487-019E-0A5385C1442E}"/>
                </a:ext>
              </a:extLst>
            </p:cNvPr>
            <p:cNvSpPr/>
            <p:nvPr/>
          </p:nvSpPr>
          <p:spPr>
            <a:xfrm rot="5400000">
              <a:off x="2794950" y="1795290"/>
              <a:ext cx="109730"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00E1749-153D-A5A1-7FDF-9A5DDB09AC6E}"/>
                </a:ext>
              </a:extLst>
            </p:cNvPr>
            <p:cNvSpPr/>
            <p:nvPr/>
          </p:nvSpPr>
          <p:spPr>
            <a:xfrm>
              <a:off x="2217368" y="1344830"/>
              <a:ext cx="181700"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5918A705-8A77-0F80-9247-55F22E85A4AE}"/>
                </a:ext>
              </a:extLst>
            </p:cNvPr>
            <p:cNvSpPr txBox="1"/>
            <p:nvPr/>
          </p:nvSpPr>
          <p:spPr>
            <a:xfrm>
              <a:off x="2199060" y="1737779"/>
              <a:ext cx="268304" cy="157536"/>
            </a:xfrm>
            <a:prstGeom prst="rect">
              <a:avLst/>
            </a:prstGeom>
            <a:noFill/>
          </p:spPr>
          <p:txBody>
            <a:bodyPr wrap="none" rtlCol="0">
              <a:spAutoFit/>
            </a:bodyPr>
            <a:lstStyle/>
            <a:p>
              <a:r>
                <a:rPr lang="en-US" sz="600" dirty="0">
                  <a:latin typeface="Helvetica" pitchFamily="2" charset="0"/>
                </a:rPr>
                <a:t>600</a:t>
              </a:r>
            </a:p>
          </p:txBody>
        </p:sp>
        <p:sp>
          <p:nvSpPr>
            <p:cNvPr id="67" name="TextBox 66">
              <a:extLst>
                <a:ext uri="{FF2B5EF4-FFF2-40B4-BE49-F238E27FC236}">
                  <a16:creationId xmlns:a16="http://schemas.microsoft.com/office/drawing/2014/main" id="{B976FC6C-61E7-7979-B4BD-FF44204E4EEE}"/>
                </a:ext>
              </a:extLst>
            </p:cNvPr>
            <p:cNvSpPr txBox="1"/>
            <p:nvPr/>
          </p:nvSpPr>
          <p:spPr>
            <a:xfrm>
              <a:off x="2190206" y="2115235"/>
              <a:ext cx="281979" cy="157536"/>
            </a:xfrm>
            <a:prstGeom prst="rect">
              <a:avLst/>
            </a:prstGeom>
            <a:noFill/>
          </p:spPr>
          <p:txBody>
            <a:bodyPr wrap="none" rtlCol="0">
              <a:spAutoFit/>
            </a:bodyPr>
            <a:lstStyle/>
            <a:p>
              <a:r>
                <a:rPr lang="en-US" sz="600" dirty="0">
                  <a:latin typeface="Helvetica" pitchFamily="2" charset="0"/>
                </a:rPr>
                <a:t>1.2k</a:t>
              </a:r>
            </a:p>
          </p:txBody>
        </p:sp>
        <p:sp>
          <p:nvSpPr>
            <p:cNvPr id="68" name="TextBox 67">
              <a:extLst>
                <a:ext uri="{FF2B5EF4-FFF2-40B4-BE49-F238E27FC236}">
                  <a16:creationId xmlns:a16="http://schemas.microsoft.com/office/drawing/2014/main" id="{6403FE53-DC8D-E01F-9DC7-66EB73548432}"/>
                </a:ext>
              </a:extLst>
            </p:cNvPr>
            <p:cNvSpPr txBox="1"/>
            <p:nvPr/>
          </p:nvSpPr>
          <p:spPr>
            <a:xfrm>
              <a:off x="2245372" y="1362280"/>
              <a:ext cx="227948" cy="184666"/>
            </a:xfrm>
            <a:prstGeom prst="rect">
              <a:avLst/>
            </a:prstGeom>
            <a:noFill/>
          </p:spPr>
          <p:txBody>
            <a:bodyPr wrap="none" rtlCol="0">
              <a:spAutoFit/>
            </a:bodyPr>
            <a:lstStyle/>
            <a:p>
              <a:r>
                <a:rPr lang="en-US" sz="600" dirty="0">
                  <a:latin typeface="Helvetica" pitchFamily="2" charset="0"/>
                </a:rPr>
                <a:t>0</a:t>
              </a:r>
            </a:p>
          </p:txBody>
        </p:sp>
        <p:sp>
          <p:nvSpPr>
            <p:cNvPr id="69" name="TextBox 68">
              <a:extLst>
                <a:ext uri="{FF2B5EF4-FFF2-40B4-BE49-F238E27FC236}">
                  <a16:creationId xmlns:a16="http://schemas.microsoft.com/office/drawing/2014/main" id="{20B753E0-AE76-4581-FD96-9068148B0D70}"/>
                </a:ext>
              </a:extLst>
            </p:cNvPr>
            <p:cNvSpPr txBox="1"/>
            <p:nvPr/>
          </p:nvSpPr>
          <p:spPr>
            <a:xfrm>
              <a:off x="2630525" y="2243274"/>
              <a:ext cx="268304" cy="157536"/>
            </a:xfrm>
            <a:prstGeom prst="rect">
              <a:avLst/>
            </a:prstGeom>
            <a:noFill/>
          </p:spPr>
          <p:txBody>
            <a:bodyPr wrap="none" rtlCol="0">
              <a:spAutoFit/>
            </a:bodyPr>
            <a:lstStyle/>
            <a:p>
              <a:r>
                <a:rPr lang="en-US" sz="600" dirty="0">
                  <a:latin typeface="Helvetica" pitchFamily="2" charset="0"/>
                </a:rPr>
                <a:t>600</a:t>
              </a:r>
            </a:p>
          </p:txBody>
        </p:sp>
        <p:sp>
          <p:nvSpPr>
            <p:cNvPr id="70" name="TextBox 69">
              <a:extLst>
                <a:ext uri="{FF2B5EF4-FFF2-40B4-BE49-F238E27FC236}">
                  <a16:creationId xmlns:a16="http://schemas.microsoft.com/office/drawing/2014/main" id="{00B55A50-23B8-93CB-DEAD-4DC082723A4C}"/>
                </a:ext>
              </a:extLst>
            </p:cNvPr>
            <p:cNvSpPr txBox="1"/>
            <p:nvPr/>
          </p:nvSpPr>
          <p:spPr>
            <a:xfrm>
              <a:off x="3050491" y="2250367"/>
              <a:ext cx="281979" cy="157536"/>
            </a:xfrm>
            <a:prstGeom prst="rect">
              <a:avLst/>
            </a:prstGeom>
            <a:noFill/>
          </p:spPr>
          <p:txBody>
            <a:bodyPr wrap="none" rtlCol="0">
              <a:spAutoFit/>
            </a:bodyPr>
            <a:lstStyle/>
            <a:p>
              <a:r>
                <a:rPr lang="en-US" sz="600" dirty="0">
                  <a:latin typeface="Helvetica" pitchFamily="2" charset="0"/>
                </a:rPr>
                <a:t>1.2k</a:t>
              </a:r>
            </a:p>
          </p:txBody>
        </p:sp>
        <p:sp>
          <p:nvSpPr>
            <p:cNvPr id="71" name="TextBox 70">
              <a:extLst>
                <a:ext uri="{FF2B5EF4-FFF2-40B4-BE49-F238E27FC236}">
                  <a16:creationId xmlns:a16="http://schemas.microsoft.com/office/drawing/2014/main" id="{3C642235-A432-2EF9-3DE0-EDBDA8E846D7}"/>
                </a:ext>
              </a:extLst>
            </p:cNvPr>
            <p:cNvSpPr txBox="1"/>
            <p:nvPr/>
          </p:nvSpPr>
          <p:spPr>
            <a:xfrm>
              <a:off x="2295366" y="2250751"/>
              <a:ext cx="227948" cy="184666"/>
            </a:xfrm>
            <a:prstGeom prst="rect">
              <a:avLst/>
            </a:prstGeom>
            <a:noFill/>
          </p:spPr>
          <p:txBody>
            <a:bodyPr wrap="none" rtlCol="0">
              <a:spAutoFit/>
            </a:bodyPr>
            <a:lstStyle/>
            <a:p>
              <a:r>
                <a:rPr lang="en-US" sz="600" dirty="0">
                  <a:latin typeface="Helvetica" pitchFamily="2" charset="0"/>
                </a:rPr>
                <a:t>0</a:t>
              </a:r>
            </a:p>
          </p:txBody>
        </p:sp>
        <p:sp>
          <p:nvSpPr>
            <p:cNvPr id="72" name="TextBox 71">
              <a:extLst>
                <a:ext uri="{FF2B5EF4-FFF2-40B4-BE49-F238E27FC236}">
                  <a16:creationId xmlns:a16="http://schemas.microsoft.com/office/drawing/2014/main" id="{31D91C6F-B557-8C22-512F-5C3AB6424EB0}"/>
                </a:ext>
              </a:extLst>
            </p:cNvPr>
            <p:cNvSpPr txBox="1"/>
            <p:nvPr/>
          </p:nvSpPr>
          <p:spPr>
            <a:xfrm rot="16200000">
              <a:off x="1874745" y="1742714"/>
              <a:ext cx="720069" cy="184666"/>
            </a:xfrm>
            <a:prstGeom prst="rect">
              <a:avLst/>
            </a:prstGeom>
            <a:noFill/>
          </p:spPr>
          <p:txBody>
            <a:bodyPr wrap="none" rtlCol="0">
              <a:spAutoFit/>
            </a:bodyPr>
            <a:lstStyle/>
            <a:p>
              <a:r>
                <a:rPr lang="en-US" sz="600" dirty="0">
                  <a:latin typeface="Helvetica" pitchFamily="2" charset="0"/>
                </a:rPr>
                <a:t>Aligned residue</a:t>
              </a:r>
            </a:p>
          </p:txBody>
        </p:sp>
        <p:sp>
          <p:nvSpPr>
            <p:cNvPr id="74" name="TextBox 73">
              <a:extLst>
                <a:ext uri="{FF2B5EF4-FFF2-40B4-BE49-F238E27FC236}">
                  <a16:creationId xmlns:a16="http://schemas.microsoft.com/office/drawing/2014/main" id="{924B55E2-756F-8043-CF20-A9B32C3DEBEB}"/>
                </a:ext>
              </a:extLst>
            </p:cNvPr>
            <p:cNvSpPr txBox="1"/>
            <p:nvPr/>
          </p:nvSpPr>
          <p:spPr>
            <a:xfrm>
              <a:off x="2441430" y="2301863"/>
              <a:ext cx="705642" cy="184666"/>
            </a:xfrm>
            <a:prstGeom prst="rect">
              <a:avLst/>
            </a:prstGeom>
            <a:noFill/>
          </p:spPr>
          <p:txBody>
            <a:bodyPr wrap="none" rtlCol="0">
              <a:spAutoFit/>
            </a:bodyPr>
            <a:lstStyle/>
            <a:p>
              <a:r>
                <a:rPr lang="en-US" sz="600" dirty="0">
                  <a:latin typeface="Helvetica" pitchFamily="2" charset="0"/>
                </a:rPr>
                <a:t>Scored residue</a:t>
              </a:r>
            </a:p>
          </p:txBody>
        </p:sp>
        <p:sp>
          <p:nvSpPr>
            <p:cNvPr id="76" name="TextBox 75">
              <a:extLst>
                <a:ext uri="{FF2B5EF4-FFF2-40B4-BE49-F238E27FC236}">
                  <a16:creationId xmlns:a16="http://schemas.microsoft.com/office/drawing/2014/main" id="{DC0650E0-8F7B-C763-68DB-49F48012177E}"/>
                </a:ext>
              </a:extLst>
            </p:cNvPr>
            <p:cNvSpPr txBox="1"/>
            <p:nvPr/>
          </p:nvSpPr>
          <p:spPr>
            <a:xfrm>
              <a:off x="2303294" y="2433133"/>
              <a:ext cx="227948" cy="184666"/>
            </a:xfrm>
            <a:prstGeom prst="rect">
              <a:avLst/>
            </a:prstGeom>
            <a:noFill/>
          </p:spPr>
          <p:txBody>
            <a:bodyPr wrap="none" rtlCol="0">
              <a:spAutoFit/>
            </a:bodyPr>
            <a:lstStyle/>
            <a:p>
              <a:r>
                <a:rPr lang="en-US" sz="600" dirty="0">
                  <a:latin typeface="Helvetica" pitchFamily="2" charset="0"/>
                </a:rPr>
                <a:t>0</a:t>
              </a:r>
            </a:p>
          </p:txBody>
        </p:sp>
        <p:sp>
          <p:nvSpPr>
            <p:cNvPr id="77" name="TextBox 76">
              <a:extLst>
                <a:ext uri="{FF2B5EF4-FFF2-40B4-BE49-F238E27FC236}">
                  <a16:creationId xmlns:a16="http://schemas.microsoft.com/office/drawing/2014/main" id="{8E283966-CC70-8F11-1B2E-59BAA89B826C}"/>
                </a:ext>
              </a:extLst>
            </p:cNvPr>
            <p:cNvSpPr txBox="1"/>
            <p:nvPr/>
          </p:nvSpPr>
          <p:spPr>
            <a:xfrm>
              <a:off x="2667132" y="2431173"/>
              <a:ext cx="271228" cy="184666"/>
            </a:xfrm>
            <a:prstGeom prst="rect">
              <a:avLst/>
            </a:prstGeom>
            <a:noFill/>
          </p:spPr>
          <p:txBody>
            <a:bodyPr wrap="none" rtlCol="0">
              <a:spAutoFit/>
            </a:bodyPr>
            <a:lstStyle/>
            <a:p>
              <a:r>
                <a:rPr lang="en-US" sz="600" dirty="0">
                  <a:latin typeface="Helvetica" pitchFamily="2" charset="0"/>
                </a:rPr>
                <a:t>15</a:t>
              </a:r>
            </a:p>
          </p:txBody>
        </p:sp>
        <p:sp>
          <p:nvSpPr>
            <p:cNvPr id="78" name="TextBox 77">
              <a:extLst>
                <a:ext uri="{FF2B5EF4-FFF2-40B4-BE49-F238E27FC236}">
                  <a16:creationId xmlns:a16="http://schemas.microsoft.com/office/drawing/2014/main" id="{F754D445-893B-07B8-C104-18F6FCDC22AC}"/>
                </a:ext>
              </a:extLst>
            </p:cNvPr>
            <p:cNvSpPr txBox="1"/>
            <p:nvPr/>
          </p:nvSpPr>
          <p:spPr>
            <a:xfrm>
              <a:off x="3044319" y="2439036"/>
              <a:ext cx="271228" cy="184666"/>
            </a:xfrm>
            <a:prstGeom prst="rect">
              <a:avLst/>
            </a:prstGeom>
            <a:noFill/>
          </p:spPr>
          <p:txBody>
            <a:bodyPr wrap="none" rtlCol="0">
              <a:spAutoFit/>
            </a:bodyPr>
            <a:lstStyle/>
            <a:p>
              <a:r>
                <a:rPr lang="en-US" sz="600" dirty="0">
                  <a:latin typeface="Helvetica" pitchFamily="2" charset="0"/>
                </a:rPr>
                <a:t>30</a:t>
              </a:r>
            </a:p>
          </p:txBody>
        </p:sp>
        <p:sp>
          <p:nvSpPr>
            <p:cNvPr id="79" name="TextBox 78">
              <a:extLst>
                <a:ext uri="{FF2B5EF4-FFF2-40B4-BE49-F238E27FC236}">
                  <a16:creationId xmlns:a16="http://schemas.microsoft.com/office/drawing/2014/main" id="{155EAF6D-D872-D319-BA1B-65DD0A004548}"/>
                </a:ext>
              </a:extLst>
            </p:cNvPr>
            <p:cNvSpPr txBox="1"/>
            <p:nvPr/>
          </p:nvSpPr>
          <p:spPr>
            <a:xfrm>
              <a:off x="2314820" y="2503346"/>
              <a:ext cx="979755" cy="276999"/>
            </a:xfrm>
            <a:prstGeom prst="rect">
              <a:avLst/>
            </a:prstGeom>
            <a:noFill/>
          </p:spPr>
          <p:txBody>
            <a:bodyPr wrap="none" rtlCol="0">
              <a:spAutoFit/>
            </a:bodyPr>
            <a:lstStyle/>
            <a:p>
              <a:pPr algn="ctr"/>
              <a:r>
                <a:rPr lang="en-US" sz="600" dirty="0">
                  <a:latin typeface="Helvetica" pitchFamily="2" charset="0"/>
                </a:rPr>
                <a:t>Expected position error</a:t>
              </a:r>
            </a:p>
            <a:p>
              <a:pPr algn="ctr"/>
              <a:r>
                <a:rPr lang="en-US" sz="600" dirty="0">
                  <a:latin typeface="Helvetica" pitchFamily="2" charset="0"/>
                </a:rPr>
                <a:t>(Ångströms)</a:t>
              </a:r>
            </a:p>
          </p:txBody>
        </p:sp>
      </p:grpSp>
      <p:cxnSp>
        <p:nvCxnSpPr>
          <p:cNvPr id="80" name="Straight Arrow Connector 79">
            <a:extLst>
              <a:ext uri="{FF2B5EF4-FFF2-40B4-BE49-F238E27FC236}">
                <a16:creationId xmlns:a16="http://schemas.microsoft.com/office/drawing/2014/main" id="{14BAB156-A47A-7ACD-E268-D25074CA7ECE}"/>
              </a:ext>
            </a:extLst>
          </p:cNvPr>
          <p:cNvCxnSpPr>
            <a:cxnSpLocks/>
          </p:cNvCxnSpPr>
          <p:nvPr/>
        </p:nvCxnSpPr>
        <p:spPr>
          <a:xfrm flipH="1" flipV="1">
            <a:off x="5842389" y="4247544"/>
            <a:ext cx="184655" cy="1122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81" name="Picture 80">
            <a:extLst>
              <a:ext uri="{FF2B5EF4-FFF2-40B4-BE49-F238E27FC236}">
                <a16:creationId xmlns:a16="http://schemas.microsoft.com/office/drawing/2014/main" id="{7FE9A2E3-7E31-2E80-ED6B-319DF8B0A67A}"/>
              </a:ext>
            </a:extLst>
          </p:cNvPr>
          <p:cNvPicPr>
            <a:picLocks noChangeAspect="1"/>
          </p:cNvPicPr>
          <p:nvPr/>
        </p:nvPicPr>
        <p:blipFill rotWithShape="1">
          <a:blip r:embed="rId9"/>
          <a:srcRect l="82977" r="13496"/>
          <a:stretch/>
        </p:blipFill>
        <p:spPr>
          <a:xfrm rot="5400000">
            <a:off x="6095127" y="4842506"/>
            <a:ext cx="45719" cy="1085546"/>
          </a:xfrm>
          <a:prstGeom prst="rect">
            <a:avLst/>
          </a:prstGeom>
        </p:spPr>
      </p:pic>
      <p:pic>
        <p:nvPicPr>
          <p:cNvPr id="82" name="Picture 81">
            <a:extLst>
              <a:ext uri="{FF2B5EF4-FFF2-40B4-BE49-F238E27FC236}">
                <a16:creationId xmlns:a16="http://schemas.microsoft.com/office/drawing/2014/main" id="{F94D8B52-8261-F289-C377-35476F79726D}"/>
              </a:ext>
            </a:extLst>
          </p:cNvPr>
          <p:cNvPicPr>
            <a:picLocks noChangeAspect="1"/>
          </p:cNvPicPr>
          <p:nvPr/>
        </p:nvPicPr>
        <p:blipFill>
          <a:blip r:embed="rId17"/>
          <a:stretch>
            <a:fillRect/>
          </a:stretch>
        </p:blipFill>
        <p:spPr>
          <a:xfrm>
            <a:off x="3607230" y="3848416"/>
            <a:ext cx="1656134" cy="2018030"/>
          </a:xfrm>
          <a:prstGeom prst="rect">
            <a:avLst/>
          </a:prstGeom>
        </p:spPr>
      </p:pic>
      <p:sp>
        <p:nvSpPr>
          <p:cNvPr id="83" name="Oval 82">
            <a:extLst>
              <a:ext uri="{FF2B5EF4-FFF2-40B4-BE49-F238E27FC236}">
                <a16:creationId xmlns:a16="http://schemas.microsoft.com/office/drawing/2014/main" id="{A9FD96E0-1F33-2DC6-F864-F58997371094}"/>
              </a:ext>
            </a:extLst>
          </p:cNvPr>
          <p:cNvSpPr/>
          <p:nvPr/>
        </p:nvSpPr>
        <p:spPr>
          <a:xfrm>
            <a:off x="4666409" y="4885509"/>
            <a:ext cx="332458" cy="339523"/>
          </a:xfrm>
          <a:prstGeom prst="ellipse">
            <a:avLst/>
          </a:prstGeom>
          <a:solidFill>
            <a:schemeClr val="accent6">
              <a:lumMod val="60000"/>
              <a:lumOff val="40000"/>
              <a:alpha val="3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ADAA669A-0597-508A-4A13-51D2F11DCCF0}"/>
              </a:ext>
            </a:extLst>
          </p:cNvPr>
          <p:cNvSpPr txBox="1"/>
          <p:nvPr/>
        </p:nvSpPr>
        <p:spPr>
          <a:xfrm>
            <a:off x="4835507" y="5344095"/>
            <a:ext cx="750882" cy="184666"/>
          </a:xfrm>
          <a:prstGeom prst="rect">
            <a:avLst/>
          </a:prstGeom>
          <a:noFill/>
        </p:spPr>
        <p:txBody>
          <a:bodyPr wrap="square" rtlCol="0">
            <a:spAutoFit/>
          </a:bodyPr>
          <a:lstStyle/>
          <a:p>
            <a:r>
              <a:rPr lang="en-US" sz="600" b="1" dirty="0">
                <a:latin typeface="Helvetica" pitchFamily="2" charset="0"/>
              </a:rPr>
              <a:t>Tudor</a:t>
            </a:r>
          </a:p>
        </p:txBody>
      </p:sp>
      <p:cxnSp>
        <p:nvCxnSpPr>
          <p:cNvPr id="85" name="Straight Arrow Connector 84">
            <a:extLst>
              <a:ext uri="{FF2B5EF4-FFF2-40B4-BE49-F238E27FC236}">
                <a16:creationId xmlns:a16="http://schemas.microsoft.com/office/drawing/2014/main" id="{4FE17FE3-32D9-7782-8970-E7960ED7B18D}"/>
              </a:ext>
            </a:extLst>
          </p:cNvPr>
          <p:cNvCxnSpPr>
            <a:cxnSpLocks/>
          </p:cNvCxnSpPr>
          <p:nvPr/>
        </p:nvCxnSpPr>
        <p:spPr>
          <a:xfrm flipH="1" flipV="1">
            <a:off x="4858186" y="5168308"/>
            <a:ext cx="107960" cy="192965"/>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6" name="TextBox 85">
            <a:extLst>
              <a:ext uri="{FF2B5EF4-FFF2-40B4-BE49-F238E27FC236}">
                <a16:creationId xmlns:a16="http://schemas.microsoft.com/office/drawing/2014/main" id="{75AB3F8F-AE76-57C2-9300-E998A667159E}"/>
              </a:ext>
            </a:extLst>
          </p:cNvPr>
          <p:cNvSpPr txBox="1"/>
          <p:nvPr/>
        </p:nvSpPr>
        <p:spPr>
          <a:xfrm>
            <a:off x="3810011" y="3721495"/>
            <a:ext cx="1196161" cy="184666"/>
          </a:xfrm>
          <a:prstGeom prst="rect">
            <a:avLst/>
          </a:prstGeom>
          <a:noFill/>
        </p:spPr>
        <p:txBody>
          <a:bodyPr wrap="none" rtlCol="0">
            <a:spAutoFit/>
          </a:bodyPr>
          <a:lstStyle/>
          <a:p>
            <a:r>
              <a:rPr lang="en-US" sz="600" b="1" dirty="0">
                <a:latin typeface="Helvetica" pitchFamily="2" charset="0"/>
              </a:rPr>
              <a:t>Rice</a:t>
            </a:r>
            <a:r>
              <a:rPr lang="en-US" sz="600" b="1" i="1" dirty="0">
                <a:latin typeface="Helvetica" pitchFamily="2" charset="0"/>
              </a:rPr>
              <a:t> </a:t>
            </a:r>
            <a:r>
              <a:rPr lang="en-US" sz="600" b="1" dirty="0">
                <a:latin typeface="Helvetica" pitchFamily="2" charset="0"/>
              </a:rPr>
              <a:t>Mismatch repair MSH6</a:t>
            </a:r>
          </a:p>
        </p:txBody>
      </p:sp>
      <p:sp>
        <p:nvSpPr>
          <p:cNvPr id="87" name="TextBox 86">
            <a:extLst>
              <a:ext uri="{FF2B5EF4-FFF2-40B4-BE49-F238E27FC236}">
                <a16:creationId xmlns:a16="http://schemas.microsoft.com/office/drawing/2014/main" id="{DBAFB62B-A7D2-BBD5-A57D-2036397A7D8E}"/>
              </a:ext>
            </a:extLst>
          </p:cNvPr>
          <p:cNvSpPr txBox="1"/>
          <p:nvPr/>
        </p:nvSpPr>
        <p:spPr>
          <a:xfrm>
            <a:off x="6034925" y="4214524"/>
            <a:ext cx="216406" cy="92333"/>
          </a:xfrm>
          <a:prstGeom prst="rect">
            <a:avLst/>
          </a:prstGeom>
          <a:noFill/>
          <a:ln>
            <a:noFill/>
          </a:ln>
        </p:spPr>
        <p:txBody>
          <a:bodyPr wrap="none" lIns="0" tIns="0" rIns="0" bIns="0" rtlCol="0">
            <a:spAutoFit/>
          </a:bodyPr>
          <a:lstStyle/>
          <a:p>
            <a:r>
              <a:rPr lang="en-US" sz="600" b="1" dirty="0">
                <a:latin typeface="Helvetica" pitchFamily="2" charset="0"/>
              </a:rPr>
              <a:t>Tudor</a:t>
            </a:r>
          </a:p>
        </p:txBody>
      </p:sp>
      <p:pic>
        <p:nvPicPr>
          <p:cNvPr id="88" name="Picture 87">
            <a:extLst>
              <a:ext uri="{FF2B5EF4-FFF2-40B4-BE49-F238E27FC236}">
                <a16:creationId xmlns:a16="http://schemas.microsoft.com/office/drawing/2014/main" id="{C2794002-FD2D-EDAD-F418-CFEB6B7D590A}"/>
              </a:ext>
            </a:extLst>
          </p:cNvPr>
          <p:cNvPicPr>
            <a:picLocks noChangeAspect="1"/>
          </p:cNvPicPr>
          <p:nvPr/>
        </p:nvPicPr>
        <p:blipFill>
          <a:blip r:embed="rId18"/>
          <a:stretch>
            <a:fillRect/>
          </a:stretch>
        </p:blipFill>
        <p:spPr>
          <a:xfrm>
            <a:off x="3554068" y="2099655"/>
            <a:ext cx="1896141" cy="1524246"/>
          </a:xfrm>
          <a:prstGeom prst="rect">
            <a:avLst/>
          </a:prstGeom>
        </p:spPr>
      </p:pic>
      <p:sp>
        <p:nvSpPr>
          <p:cNvPr id="89" name="Oval 88">
            <a:extLst>
              <a:ext uri="{FF2B5EF4-FFF2-40B4-BE49-F238E27FC236}">
                <a16:creationId xmlns:a16="http://schemas.microsoft.com/office/drawing/2014/main" id="{9D9AD472-7E28-7848-47C3-B97F5802446D}"/>
              </a:ext>
            </a:extLst>
          </p:cNvPr>
          <p:cNvSpPr/>
          <p:nvPr/>
        </p:nvSpPr>
        <p:spPr>
          <a:xfrm>
            <a:off x="4525728" y="3072879"/>
            <a:ext cx="332458" cy="339523"/>
          </a:xfrm>
          <a:prstGeom prst="ellipse">
            <a:avLst/>
          </a:prstGeom>
          <a:solidFill>
            <a:schemeClr val="accent6">
              <a:lumMod val="60000"/>
              <a:lumOff val="40000"/>
              <a:alpha val="3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TextBox 89">
            <a:extLst>
              <a:ext uri="{FF2B5EF4-FFF2-40B4-BE49-F238E27FC236}">
                <a16:creationId xmlns:a16="http://schemas.microsoft.com/office/drawing/2014/main" id="{D9B38D14-FCB9-189F-C764-8ECED32A0B8D}"/>
              </a:ext>
            </a:extLst>
          </p:cNvPr>
          <p:cNvSpPr txBox="1"/>
          <p:nvPr/>
        </p:nvSpPr>
        <p:spPr>
          <a:xfrm>
            <a:off x="4800202" y="3463225"/>
            <a:ext cx="750882" cy="184666"/>
          </a:xfrm>
          <a:prstGeom prst="rect">
            <a:avLst/>
          </a:prstGeom>
          <a:noFill/>
        </p:spPr>
        <p:txBody>
          <a:bodyPr wrap="square" rtlCol="0">
            <a:spAutoFit/>
          </a:bodyPr>
          <a:lstStyle/>
          <a:p>
            <a:r>
              <a:rPr lang="en-US" sz="600" b="1" dirty="0">
                <a:latin typeface="Helvetica" pitchFamily="2" charset="0"/>
              </a:rPr>
              <a:t>Tudor</a:t>
            </a:r>
          </a:p>
        </p:txBody>
      </p:sp>
      <p:cxnSp>
        <p:nvCxnSpPr>
          <p:cNvPr id="91" name="Straight Arrow Connector 90">
            <a:extLst>
              <a:ext uri="{FF2B5EF4-FFF2-40B4-BE49-F238E27FC236}">
                <a16:creationId xmlns:a16="http://schemas.microsoft.com/office/drawing/2014/main" id="{5E4CD58B-87B1-D317-3EE6-9B56E807CE3E}"/>
              </a:ext>
            </a:extLst>
          </p:cNvPr>
          <p:cNvCxnSpPr>
            <a:cxnSpLocks/>
          </p:cNvCxnSpPr>
          <p:nvPr/>
        </p:nvCxnSpPr>
        <p:spPr>
          <a:xfrm flipH="1" flipV="1">
            <a:off x="4768003" y="3367062"/>
            <a:ext cx="107960" cy="192965"/>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92" name="Group 91">
            <a:extLst>
              <a:ext uri="{FF2B5EF4-FFF2-40B4-BE49-F238E27FC236}">
                <a16:creationId xmlns:a16="http://schemas.microsoft.com/office/drawing/2014/main" id="{0B820B23-7C56-233F-F84F-C8B0EA3E7C58}"/>
              </a:ext>
            </a:extLst>
          </p:cNvPr>
          <p:cNvGrpSpPr/>
          <p:nvPr/>
        </p:nvGrpSpPr>
        <p:grpSpPr>
          <a:xfrm>
            <a:off x="5435197" y="2170299"/>
            <a:ext cx="1467041" cy="1682732"/>
            <a:chOff x="2142447" y="1344830"/>
            <a:chExt cx="1251512" cy="1435515"/>
          </a:xfrm>
        </p:grpSpPr>
        <p:sp>
          <p:nvSpPr>
            <p:cNvPr id="93" name="Rectangle 92">
              <a:extLst>
                <a:ext uri="{FF2B5EF4-FFF2-40B4-BE49-F238E27FC236}">
                  <a16:creationId xmlns:a16="http://schemas.microsoft.com/office/drawing/2014/main" id="{28E24762-7A9B-BC47-C109-5219204A56D3}"/>
                </a:ext>
              </a:extLst>
            </p:cNvPr>
            <p:cNvSpPr/>
            <p:nvPr/>
          </p:nvSpPr>
          <p:spPr>
            <a:xfrm rot="5400000">
              <a:off x="2734651" y="1987264"/>
              <a:ext cx="109730"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AE5268E7-5BAA-413B-0D6A-6E01A8C94B63}"/>
                </a:ext>
              </a:extLst>
            </p:cNvPr>
            <p:cNvSpPr/>
            <p:nvPr/>
          </p:nvSpPr>
          <p:spPr>
            <a:xfrm rot="5400000">
              <a:off x="2794950" y="1795290"/>
              <a:ext cx="109730"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03ADDA53-9414-B5F9-C719-DB8CE70BFD22}"/>
                </a:ext>
              </a:extLst>
            </p:cNvPr>
            <p:cNvSpPr/>
            <p:nvPr/>
          </p:nvSpPr>
          <p:spPr>
            <a:xfrm>
              <a:off x="2217368" y="1344830"/>
              <a:ext cx="181700"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300C26B4-1C4E-BA0B-1910-2644FBB7A6C4}"/>
                </a:ext>
              </a:extLst>
            </p:cNvPr>
            <p:cNvSpPr txBox="1"/>
            <p:nvPr/>
          </p:nvSpPr>
          <p:spPr>
            <a:xfrm>
              <a:off x="2199060" y="1737779"/>
              <a:ext cx="268304" cy="157536"/>
            </a:xfrm>
            <a:prstGeom prst="rect">
              <a:avLst/>
            </a:prstGeom>
            <a:noFill/>
          </p:spPr>
          <p:txBody>
            <a:bodyPr wrap="none" rtlCol="0">
              <a:spAutoFit/>
            </a:bodyPr>
            <a:lstStyle/>
            <a:p>
              <a:r>
                <a:rPr lang="en-US" sz="600" dirty="0">
                  <a:latin typeface="Helvetica" pitchFamily="2" charset="0"/>
                </a:rPr>
                <a:t>600</a:t>
              </a:r>
            </a:p>
          </p:txBody>
        </p:sp>
        <p:sp>
          <p:nvSpPr>
            <p:cNvPr id="97" name="TextBox 96">
              <a:extLst>
                <a:ext uri="{FF2B5EF4-FFF2-40B4-BE49-F238E27FC236}">
                  <a16:creationId xmlns:a16="http://schemas.microsoft.com/office/drawing/2014/main" id="{6A863C8F-9745-9F9E-671D-5206BC2345FC}"/>
                </a:ext>
              </a:extLst>
            </p:cNvPr>
            <p:cNvSpPr txBox="1"/>
            <p:nvPr/>
          </p:nvSpPr>
          <p:spPr>
            <a:xfrm>
              <a:off x="2190206" y="2115235"/>
              <a:ext cx="281979" cy="157536"/>
            </a:xfrm>
            <a:prstGeom prst="rect">
              <a:avLst/>
            </a:prstGeom>
            <a:noFill/>
          </p:spPr>
          <p:txBody>
            <a:bodyPr wrap="none" rtlCol="0">
              <a:spAutoFit/>
            </a:bodyPr>
            <a:lstStyle/>
            <a:p>
              <a:r>
                <a:rPr lang="en-US" sz="600" dirty="0">
                  <a:latin typeface="Helvetica" pitchFamily="2" charset="0"/>
                </a:rPr>
                <a:t>1.2k</a:t>
              </a:r>
            </a:p>
          </p:txBody>
        </p:sp>
        <p:sp>
          <p:nvSpPr>
            <p:cNvPr id="98" name="TextBox 97">
              <a:extLst>
                <a:ext uri="{FF2B5EF4-FFF2-40B4-BE49-F238E27FC236}">
                  <a16:creationId xmlns:a16="http://schemas.microsoft.com/office/drawing/2014/main" id="{5E5E4561-9FA2-4BEA-8E67-56F56985F6FF}"/>
                </a:ext>
              </a:extLst>
            </p:cNvPr>
            <p:cNvSpPr txBox="1"/>
            <p:nvPr/>
          </p:nvSpPr>
          <p:spPr>
            <a:xfrm>
              <a:off x="2245372" y="1362280"/>
              <a:ext cx="227948" cy="184666"/>
            </a:xfrm>
            <a:prstGeom prst="rect">
              <a:avLst/>
            </a:prstGeom>
            <a:noFill/>
          </p:spPr>
          <p:txBody>
            <a:bodyPr wrap="none" rtlCol="0">
              <a:spAutoFit/>
            </a:bodyPr>
            <a:lstStyle/>
            <a:p>
              <a:r>
                <a:rPr lang="en-US" sz="600" dirty="0">
                  <a:latin typeface="Helvetica" pitchFamily="2" charset="0"/>
                </a:rPr>
                <a:t>0</a:t>
              </a:r>
            </a:p>
          </p:txBody>
        </p:sp>
        <p:sp>
          <p:nvSpPr>
            <p:cNvPr id="99" name="TextBox 98">
              <a:extLst>
                <a:ext uri="{FF2B5EF4-FFF2-40B4-BE49-F238E27FC236}">
                  <a16:creationId xmlns:a16="http://schemas.microsoft.com/office/drawing/2014/main" id="{2DF549C3-BD8F-D82D-6BD4-9B6E1C2C2030}"/>
                </a:ext>
              </a:extLst>
            </p:cNvPr>
            <p:cNvSpPr txBox="1"/>
            <p:nvPr/>
          </p:nvSpPr>
          <p:spPr>
            <a:xfrm>
              <a:off x="2630525" y="2243274"/>
              <a:ext cx="268304" cy="157536"/>
            </a:xfrm>
            <a:prstGeom prst="rect">
              <a:avLst/>
            </a:prstGeom>
            <a:noFill/>
          </p:spPr>
          <p:txBody>
            <a:bodyPr wrap="none" rtlCol="0">
              <a:spAutoFit/>
            </a:bodyPr>
            <a:lstStyle/>
            <a:p>
              <a:r>
                <a:rPr lang="en-US" sz="600" dirty="0">
                  <a:latin typeface="Helvetica" pitchFamily="2" charset="0"/>
                </a:rPr>
                <a:t>600</a:t>
              </a:r>
            </a:p>
          </p:txBody>
        </p:sp>
        <p:sp>
          <p:nvSpPr>
            <p:cNvPr id="100" name="TextBox 99">
              <a:extLst>
                <a:ext uri="{FF2B5EF4-FFF2-40B4-BE49-F238E27FC236}">
                  <a16:creationId xmlns:a16="http://schemas.microsoft.com/office/drawing/2014/main" id="{E9D946CD-91CE-2176-59C8-52E9A4370482}"/>
                </a:ext>
              </a:extLst>
            </p:cNvPr>
            <p:cNvSpPr txBox="1"/>
            <p:nvPr/>
          </p:nvSpPr>
          <p:spPr>
            <a:xfrm>
              <a:off x="3050491" y="2250367"/>
              <a:ext cx="281979" cy="157536"/>
            </a:xfrm>
            <a:prstGeom prst="rect">
              <a:avLst/>
            </a:prstGeom>
            <a:noFill/>
          </p:spPr>
          <p:txBody>
            <a:bodyPr wrap="none" rtlCol="0">
              <a:spAutoFit/>
            </a:bodyPr>
            <a:lstStyle/>
            <a:p>
              <a:r>
                <a:rPr lang="en-US" sz="600" dirty="0">
                  <a:latin typeface="Helvetica" pitchFamily="2" charset="0"/>
                </a:rPr>
                <a:t>1.2k</a:t>
              </a:r>
            </a:p>
          </p:txBody>
        </p:sp>
        <p:sp>
          <p:nvSpPr>
            <p:cNvPr id="101" name="TextBox 100">
              <a:extLst>
                <a:ext uri="{FF2B5EF4-FFF2-40B4-BE49-F238E27FC236}">
                  <a16:creationId xmlns:a16="http://schemas.microsoft.com/office/drawing/2014/main" id="{4DC30A7F-215A-87D4-C2C0-D00632396437}"/>
                </a:ext>
              </a:extLst>
            </p:cNvPr>
            <p:cNvSpPr txBox="1"/>
            <p:nvPr/>
          </p:nvSpPr>
          <p:spPr>
            <a:xfrm>
              <a:off x="2295366" y="2250751"/>
              <a:ext cx="227948" cy="184666"/>
            </a:xfrm>
            <a:prstGeom prst="rect">
              <a:avLst/>
            </a:prstGeom>
            <a:noFill/>
          </p:spPr>
          <p:txBody>
            <a:bodyPr wrap="none" rtlCol="0">
              <a:spAutoFit/>
            </a:bodyPr>
            <a:lstStyle/>
            <a:p>
              <a:r>
                <a:rPr lang="en-US" sz="600" dirty="0">
                  <a:latin typeface="Helvetica" pitchFamily="2" charset="0"/>
                </a:rPr>
                <a:t>0</a:t>
              </a:r>
            </a:p>
          </p:txBody>
        </p:sp>
        <p:sp>
          <p:nvSpPr>
            <p:cNvPr id="102" name="TextBox 101">
              <a:extLst>
                <a:ext uri="{FF2B5EF4-FFF2-40B4-BE49-F238E27FC236}">
                  <a16:creationId xmlns:a16="http://schemas.microsoft.com/office/drawing/2014/main" id="{DB18EA8F-3DDF-6283-0CB6-8ACFC8410FC5}"/>
                </a:ext>
              </a:extLst>
            </p:cNvPr>
            <p:cNvSpPr txBox="1"/>
            <p:nvPr/>
          </p:nvSpPr>
          <p:spPr>
            <a:xfrm rot="16200000">
              <a:off x="1874745" y="1742714"/>
              <a:ext cx="720069" cy="184666"/>
            </a:xfrm>
            <a:prstGeom prst="rect">
              <a:avLst/>
            </a:prstGeom>
            <a:noFill/>
          </p:spPr>
          <p:txBody>
            <a:bodyPr wrap="none" rtlCol="0">
              <a:spAutoFit/>
            </a:bodyPr>
            <a:lstStyle/>
            <a:p>
              <a:r>
                <a:rPr lang="en-US" sz="600" dirty="0">
                  <a:latin typeface="Helvetica" pitchFamily="2" charset="0"/>
                </a:rPr>
                <a:t>Aligned residue</a:t>
              </a:r>
            </a:p>
          </p:txBody>
        </p:sp>
        <p:sp>
          <p:nvSpPr>
            <p:cNvPr id="103" name="TextBox 102">
              <a:extLst>
                <a:ext uri="{FF2B5EF4-FFF2-40B4-BE49-F238E27FC236}">
                  <a16:creationId xmlns:a16="http://schemas.microsoft.com/office/drawing/2014/main" id="{036354E8-E920-F7E6-D9E1-8FFD7EFFE44E}"/>
                </a:ext>
              </a:extLst>
            </p:cNvPr>
            <p:cNvSpPr txBox="1"/>
            <p:nvPr/>
          </p:nvSpPr>
          <p:spPr>
            <a:xfrm>
              <a:off x="2441430" y="2301863"/>
              <a:ext cx="705642" cy="184666"/>
            </a:xfrm>
            <a:prstGeom prst="rect">
              <a:avLst/>
            </a:prstGeom>
            <a:noFill/>
          </p:spPr>
          <p:txBody>
            <a:bodyPr wrap="none" rtlCol="0">
              <a:spAutoFit/>
            </a:bodyPr>
            <a:lstStyle/>
            <a:p>
              <a:r>
                <a:rPr lang="en-US" sz="600" dirty="0">
                  <a:latin typeface="Helvetica" pitchFamily="2" charset="0"/>
                </a:rPr>
                <a:t>Scored residue</a:t>
              </a:r>
            </a:p>
          </p:txBody>
        </p:sp>
        <p:sp>
          <p:nvSpPr>
            <p:cNvPr id="105" name="TextBox 104">
              <a:extLst>
                <a:ext uri="{FF2B5EF4-FFF2-40B4-BE49-F238E27FC236}">
                  <a16:creationId xmlns:a16="http://schemas.microsoft.com/office/drawing/2014/main" id="{EC9C09C5-121B-6862-59C0-C3BAEBD431A6}"/>
                </a:ext>
              </a:extLst>
            </p:cNvPr>
            <p:cNvSpPr txBox="1"/>
            <p:nvPr/>
          </p:nvSpPr>
          <p:spPr>
            <a:xfrm>
              <a:off x="2303294" y="2433133"/>
              <a:ext cx="227948" cy="184666"/>
            </a:xfrm>
            <a:prstGeom prst="rect">
              <a:avLst/>
            </a:prstGeom>
            <a:noFill/>
          </p:spPr>
          <p:txBody>
            <a:bodyPr wrap="none" rtlCol="0">
              <a:spAutoFit/>
            </a:bodyPr>
            <a:lstStyle/>
            <a:p>
              <a:r>
                <a:rPr lang="en-US" sz="600" dirty="0">
                  <a:latin typeface="Helvetica" pitchFamily="2" charset="0"/>
                </a:rPr>
                <a:t>0</a:t>
              </a:r>
            </a:p>
          </p:txBody>
        </p:sp>
        <p:sp>
          <p:nvSpPr>
            <p:cNvPr id="109" name="TextBox 108">
              <a:extLst>
                <a:ext uri="{FF2B5EF4-FFF2-40B4-BE49-F238E27FC236}">
                  <a16:creationId xmlns:a16="http://schemas.microsoft.com/office/drawing/2014/main" id="{D44B8FF0-503E-14E2-E3D8-55BC2F6E6FE9}"/>
                </a:ext>
              </a:extLst>
            </p:cNvPr>
            <p:cNvSpPr txBox="1"/>
            <p:nvPr/>
          </p:nvSpPr>
          <p:spPr>
            <a:xfrm>
              <a:off x="2667132" y="2431173"/>
              <a:ext cx="271228" cy="184666"/>
            </a:xfrm>
            <a:prstGeom prst="rect">
              <a:avLst/>
            </a:prstGeom>
            <a:noFill/>
          </p:spPr>
          <p:txBody>
            <a:bodyPr wrap="none" rtlCol="0">
              <a:spAutoFit/>
            </a:bodyPr>
            <a:lstStyle/>
            <a:p>
              <a:r>
                <a:rPr lang="en-US" sz="600" dirty="0">
                  <a:latin typeface="Helvetica" pitchFamily="2" charset="0"/>
                </a:rPr>
                <a:t>15</a:t>
              </a:r>
            </a:p>
          </p:txBody>
        </p:sp>
        <p:sp>
          <p:nvSpPr>
            <p:cNvPr id="110" name="TextBox 109">
              <a:extLst>
                <a:ext uri="{FF2B5EF4-FFF2-40B4-BE49-F238E27FC236}">
                  <a16:creationId xmlns:a16="http://schemas.microsoft.com/office/drawing/2014/main" id="{1F34F569-951B-2843-E0F4-3A8326C1C584}"/>
                </a:ext>
              </a:extLst>
            </p:cNvPr>
            <p:cNvSpPr txBox="1"/>
            <p:nvPr/>
          </p:nvSpPr>
          <p:spPr>
            <a:xfrm>
              <a:off x="3044319" y="2439036"/>
              <a:ext cx="271228" cy="184666"/>
            </a:xfrm>
            <a:prstGeom prst="rect">
              <a:avLst/>
            </a:prstGeom>
            <a:noFill/>
          </p:spPr>
          <p:txBody>
            <a:bodyPr wrap="none" rtlCol="0">
              <a:spAutoFit/>
            </a:bodyPr>
            <a:lstStyle/>
            <a:p>
              <a:r>
                <a:rPr lang="en-US" sz="600" dirty="0">
                  <a:latin typeface="Helvetica" pitchFamily="2" charset="0"/>
                </a:rPr>
                <a:t>30</a:t>
              </a:r>
            </a:p>
          </p:txBody>
        </p:sp>
        <p:sp>
          <p:nvSpPr>
            <p:cNvPr id="135" name="TextBox 134">
              <a:extLst>
                <a:ext uri="{FF2B5EF4-FFF2-40B4-BE49-F238E27FC236}">
                  <a16:creationId xmlns:a16="http://schemas.microsoft.com/office/drawing/2014/main" id="{9EF3A6B6-890B-C4B9-535D-E2E9F550F420}"/>
                </a:ext>
              </a:extLst>
            </p:cNvPr>
            <p:cNvSpPr txBox="1"/>
            <p:nvPr/>
          </p:nvSpPr>
          <p:spPr>
            <a:xfrm>
              <a:off x="2314820" y="2503346"/>
              <a:ext cx="979755" cy="276999"/>
            </a:xfrm>
            <a:prstGeom prst="rect">
              <a:avLst/>
            </a:prstGeom>
            <a:noFill/>
          </p:spPr>
          <p:txBody>
            <a:bodyPr wrap="none" rtlCol="0">
              <a:spAutoFit/>
            </a:bodyPr>
            <a:lstStyle/>
            <a:p>
              <a:pPr algn="ctr"/>
              <a:r>
                <a:rPr lang="en-US" sz="600" dirty="0">
                  <a:latin typeface="Helvetica" pitchFamily="2" charset="0"/>
                </a:rPr>
                <a:t>Expected position error</a:t>
              </a:r>
            </a:p>
            <a:p>
              <a:pPr algn="ctr"/>
              <a:r>
                <a:rPr lang="en-US" sz="600" dirty="0">
                  <a:latin typeface="Helvetica" pitchFamily="2" charset="0"/>
                </a:rPr>
                <a:t>(Ångströms)</a:t>
              </a:r>
            </a:p>
          </p:txBody>
        </p:sp>
      </p:grpSp>
      <p:cxnSp>
        <p:nvCxnSpPr>
          <p:cNvPr id="140" name="Straight Arrow Connector 139">
            <a:extLst>
              <a:ext uri="{FF2B5EF4-FFF2-40B4-BE49-F238E27FC236}">
                <a16:creationId xmlns:a16="http://schemas.microsoft.com/office/drawing/2014/main" id="{3A7D7CA1-8375-27FF-9A1E-5A0EA1EB2816}"/>
              </a:ext>
            </a:extLst>
          </p:cNvPr>
          <p:cNvCxnSpPr>
            <a:cxnSpLocks/>
          </p:cNvCxnSpPr>
          <p:nvPr/>
        </p:nvCxnSpPr>
        <p:spPr>
          <a:xfrm flipH="1" flipV="1">
            <a:off x="5922147" y="2355920"/>
            <a:ext cx="184655" cy="1122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41" name="Picture 140">
            <a:extLst>
              <a:ext uri="{FF2B5EF4-FFF2-40B4-BE49-F238E27FC236}">
                <a16:creationId xmlns:a16="http://schemas.microsoft.com/office/drawing/2014/main" id="{1A5DBCBC-A5B9-59FA-45BF-0C660BD4F903}"/>
              </a:ext>
            </a:extLst>
          </p:cNvPr>
          <p:cNvPicPr>
            <a:picLocks noChangeAspect="1"/>
          </p:cNvPicPr>
          <p:nvPr/>
        </p:nvPicPr>
        <p:blipFill rotWithShape="1">
          <a:blip r:embed="rId9"/>
          <a:srcRect l="82977" r="13496"/>
          <a:stretch/>
        </p:blipFill>
        <p:spPr>
          <a:xfrm rot="5400000">
            <a:off x="6118324" y="2916687"/>
            <a:ext cx="45719" cy="1085546"/>
          </a:xfrm>
          <a:prstGeom prst="rect">
            <a:avLst/>
          </a:prstGeom>
        </p:spPr>
      </p:pic>
      <p:sp>
        <p:nvSpPr>
          <p:cNvPr id="144" name="TextBox 143">
            <a:extLst>
              <a:ext uri="{FF2B5EF4-FFF2-40B4-BE49-F238E27FC236}">
                <a16:creationId xmlns:a16="http://schemas.microsoft.com/office/drawing/2014/main" id="{AFE1D789-3CBB-8E9F-5F42-756AFDBC1670}"/>
              </a:ext>
            </a:extLst>
          </p:cNvPr>
          <p:cNvSpPr txBox="1"/>
          <p:nvPr/>
        </p:nvSpPr>
        <p:spPr>
          <a:xfrm>
            <a:off x="6114683" y="2322900"/>
            <a:ext cx="216406" cy="92333"/>
          </a:xfrm>
          <a:prstGeom prst="rect">
            <a:avLst/>
          </a:prstGeom>
          <a:noFill/>
          <a:ln>
            <a:noFill/>
          </a:ln>
        </p:spPr>
        <p:txBody>
          <a:bodyPr wrap="none" lIns="0" tIns="0" rIns="0" bIns="0" rtlCol="0">
            <a:spAutoFit/>
          </a:bodyPr>
          <a:lstStyle/>
          <a:p>
            <a:r>
              <a:rPr lang="en-US" sz="600" b="1" dirty="0">
                <a:latin typeface="Helvetica" pitchFamily="2" charset="0"/>
              </a:rPr>
              <a:t>Tudor</a:t>
            </a:r>
          </a:p>
        </p:txBody>
      </p:sp>
      <p:pic>
        <p:nvPicPr>
          <p:cNvPr id="147" name="Picture 146">
            <a:extLst>
              <a:ext uri="{FF2B5EF4-FFF2-40B4-BE49-F238E27FC236}">
                <a16:creationId xmlns:a16="http://schemas.microsoft.com/office/drawing/2014/main" id="{0AC41542-CB0C-10AB-6828-C4BD8862A6FC}"/>
              </a:ext>
            </a:extLst>
          </p:cNvPr>
          <p:cNvPicPr>
            <a:picLocks noChangeAspect="1"/>
          </p:cNvPicPr>
          <p:nvPr/>
        </p:nvPicPr>
        <p:blipFill rotWithShape="1">
          <a:blip r:embed="rId10">
            <a:extLst>
              <a:ext uri="{BEBA8EAE-BF5A-486C-A8C5-ECC9F3942E4B}">
                <a14:imgProps xmlns:a14="http://schemas.microsoft.com/office/drawing/2010/main">
                  <a14:imgLayer r:embed="rId19">
                    <a14:imgEffect>
                      <a14:saturation sat="66000"/>
                    </a14:imgEffect>
                  </a14:imgLayer>
                </a14:imgProps>
              </a:ext>
            </a:extLst>
          </a:blip>
          <a:srcRect l="1" r="22346"/>
          <a:stretch/>
        </p:blipFill>
        <p:spPr>
          <a:xfrm rot="16200000" flipH="1">
            <a:off x="6158824" y="3006827"/>
            <a:ext cx="45719" cy="908135"/>
          </a:xfrm>
          <a:prstGeom prst="rect">
            <a:avLst/>
          </a:prstGeom>
          <a:ln>
            <a:solidFill>
              <a:schemeClr val="tx1"/>
            </a:solidFill>
          </a:ln>
        </p:spPr>
      </p:pic>
      <p:pic>
        <p:nvPicPr>
          <p:cNvPr id="161" name="Picture 160">
            <a:extLst>
              <a:ext uri="{FF2B5EF4-FFF2-40B4-BE49-F238E27FC236}">
                <a16:creationId xmlns:a16="http://schemas.microsoft.com/office/drawing/2014/main" id="{3F348A86-817A-A994-59C9-BCF0B56BC301}"/>
              </a:ext>
            </a:extLst>
          </p:cNvPr>
          <p:cNvPicPr>
            <a:picLocks noChangeAspect="1"/>
          </p:cNvPicPr>
          <p:nvPr/>
        </p:nvPicPr>
        <p:blipFill rotWithShape="1">
          <a:blip r:embed="rId10">
            <a:extLst>
              <a:ext uri="{BEBA8EAE-BF5A-486C-A8C5-ECC9F3942E4B}">
                <a14:imgProps xmlns:a14="http://schemas.microsoft.com/office/drawing/2010/main">
                  <a14:imgLayer r:embed="rId20">
                    <a14:imgEffect>
                      <a14:saturation sat="66000"/>
                    </a14:imgEffect>
                  </a14:imgLayer>
                </a14:imgProps>
              </a:ext>
            </a:extLst>
          </a:blip>
          <a:srcRect l="1" r="22346"/>
          <a:stretch/>
        </p:blipFill>
        <p:spPr>
          <a:xfrm rot="16200000" flipH="1">
            <a:off x="6136317" y="4932893"/>
            <a:ext cx="45719" cy="908135"/>
          </a:xfrm>
          <a:prstGeom prst="rect">
            <a:avLst/>
          </a:prstGeom>
          <a:ln>
            <a:solidFill>
              <a:schemeClr val="tx1"/>
            </a:solidFill>
          </a:ln>
        </p:spPr>
      </p:pic>
      <p:sp>
        <p:nvSpPr>
          <p:cNvPr id="167" name="TextBox 166">
            <a:extLst>
              <a:ext uri="{FF2B5EF4-FFF2-40B4-BE49-F238E27FC236}">
                <a16:creationId xmlns:a16="http://schemas.microsoft.com/office/drawing/2014/main" id="{69E41381-FD1D-04DC-5FAA-71D5CEC243A1}"/>
              </a:ext>
            </a:extLst>
          </p:cNvPr>
          <p:cNvSpPr txBox="1"/>
          <p:nvPr/>
        </p:nvSpPr>
        <p:spPr>
          <a:xfrm>
            <a:off x="284811" y="34652"/>
            <a:ext cx="2249482" cy="184666"/>
          </a:xfrm>
          <a:prstGeom prst="rect">
            <a:avLst/>
          </a:prstGeom>
          <a:noFill/>
        </p:spPr>
        <p:txBody>
          <a:bodyPr wrap="square" rtlCol="0">
            <a:spAutoFit/>
          </a:bodyPr>
          <a:lstStyle/>
          <a:p>
            <a:r>
              <a:rPr lang="en-US" sz="600" b="1" i="1" dirty="0">
                <a:latin typeface="Helvetica" pitchFamily="2" charset="0"/>
              </a:rPr>
              <a:t>A. thaliana </a:t>
            </a:r>
            <a:r>
              <a:rPr lang="en-US" sz="600" b="1" dirty="0">
                <a:latin typeface="Helvetica" pitchFamily="2" charset="0"/>
              </a:rPr>
              <a:t>PD5C Tudor domain</a:t>
            </a:r>
          </a:p>
        </p:txBody>
      </p:sp>
      <p:sp>
        <p:nvSpPr>
          <p:cNvPr id="171" name="Rectangle 170">
            <a:extLst>
              <a:ext uri="{FF2B5EF4-FFF2-40B4-BE49-F238E27FC236}">
                <a16:creationId xmlns:a16="http://schemas.microsoft.com/office/drawing/2014/main" id="{420F22CD-6C6E-0998-6B20-651C209E52C7}"/>
              </a:ext>
            </a:extLst>
          </p:cNvPr>
          <p:cNvSpPr/>
          <p:nvPr/>
        </p:nvSpPr>
        <p:spPr>
          <a:xfrm>
            <a:off x="354690" y="214295"/>
            <a:ext cx="2839388" cy="184666"/>
          </a:xfrm>
          <a:prstGeom prst="rect">
            <a:avLst/>
          </a:prstGeom>
          <a:solidFill>
            <a:srgbClr val="A9D18E">
              <a:alpha val="21176"/>
            </a:srgbClr>
          </a:solidFill>
          <a:ln>
            <a:solidFill>
              <a:schemeClr val="tx1"/>
            </a:solidFill>
          </a:ln>
        </p:spPr>
        <p:txBody>
          <a:bodyPr wrap="square">
            <a:spAutoFit/>
          </a:bodyPr>
          <a:lstStyle/>
          <a:p>
            <a:r>
              <a:rPr lang="en-US" sz="600" dirty="0">
                <a:latin typeface="Helvetica" pitchFamily="2" charset="0"/>
                <a:ea typeface="GulimChe" panose="020B0609000101010101" pitchFamily="49" charset="-127"/>
              </a:rPr>
              <a:t>[LVGSRIKVW</a:t>
            </a:r>
            <a:r>
              <a:rPr lang="en-US" sz="600" b="1" dirty="0">
                <a:latin typeface="Helvetica" pitchFamily="2" charset="0"/>
                <a:ea typeface="GulimChe" panose="020B0609000101010101" pitchFamily="49" charset="-127"/>
              </a:rPr>
              <a:t>W</a:t>
            </a:r>
            <a:r>
              <a:rPr lang="en-US" sz="600" dirty="0">
                <a:latin typeface="Helvetica" pitchFamily="2" charset="0"/>
                <a:ea typeface="GulimChe" panose="020B0609000101010101" pitchFamily="49" charset="-127"/>
              </a:rPr>
              <a:t>PMDQAY</a:t>
            </a:r>
            <a:r>
              <a:rPr lang="en-US" sz="600" b="1" dirty="0">
                <a:latin typeface="Helvetica" pitchFamily="2" charset="0"/>
                <a:ea typeface="GulimChe" panose="020B0609000101010101" pitchFamily="49" charset="-127"/>
              </a:rPr>
              <a:t>Y</a:t>
            </a:r>
            <a:r>
              <a:rPr lang="en-US" sz="600" dirty="0">
                <a:latin typeface="Helvetica" pitchFamily="2" charset="0"/>
                <a:ea typeface="GulimChe" panose="020B0609000101010101" pitchFamily="49" charset="-127"/>
              </a:rPr>
              <a:t>KGVVESYDAAKKKHLVI</a:t>
            </a:r>
            <a:r>
              <a:rPr lang="en-US" sz="600" b="1" dirty="0">
                <a:latin typeface="Helvetica" pitchFamily="2" charset="0"/>
                <a:ea typeface="GulimChe" panose="020B0609000101010101" pitchFamily="49" charset="-127"/>
              </a:rPr>
              <a:t>Y</a:t>
            </a:r>
            <a:r>
              <a:rPr lang="en-US" sz="600" dirty="0">
                <a:latin typeface="Helvetica" pitchFamily="2" charset="0"/>
                <a:ea typeface="GulimChe" panose="020B0609000101010101" pitchFamily="49" charset="-127"/>
              </a:rPr>
              <a:t>D</a:t>
            </a:r>
            <a:r>
              <a:rPr lang="en-US" sz="600" b="1" dirty="0">
                <a:latin typeface="Helvetica" pitchFamily="2" charset="0"/>
                <a:ea typeface="GulimChe" panose="020B0609000101010101" pitchFamily="49" charset="-127"/>
              </a:rPr>
              <a:t>D</a:t>
            </a:r>
            <a:r>
              <a:rPr lang="en-US" sz="600" dirty="0">
                <a:latin typeface="Helvetica" pitchFamily="2" charset="0"/>
                <a:ea typeface="GulimChe" panose="020B0609000101010101" pitchFamily="49" charset="-127"/>
              </a:rPr>
              <a:t>G</a:t>
            </a:r>
            <a:r>
              <a:rPr lang="en-US" sz="600" b="1" dirty="0">
                <a:latin typeface="Helvetica" pitchFamily="2" charset="0"/>
                <a:ea typeface="GulimChe" panose="020B0609000101010101" pitchFamily="49" charset="-127"/>
              </a:rPr>
              <a:t>D</a:t>
            </a:r>
            <a:r>
              <a:rPr lang="en-US" sz="600" dirty="0">
                <a:latin typeface="Helvetica" pitchFamily="2" charset="0"/>
                <a:ea typeface="GulimChe" panose="020B0609000101010101" pitchFamily="49" charset="-127"/>
              </a:rPr>
              <a:t>Q</a:t>
            </a:r>
            <a:r>
              <a:rPr lang="en-US" sz="600" b="1" dirty="0">
                <a:latin typeface="Helvetica" pitchFamily="2" charset="0"/>
                <a:ea typeface="GulimChe" panose="020B0609000101010101" pitchFamily="49" charset="-127"/>
              </a:rPr>
              <a:t>E</a:t>
            </a:r>
            <a:r>
              <a:rPr lang="en-US" sz="600" dirty="0">
                <a:latin typeface="Helvetica" pitchFamily="2" charset="0"/>
                <a:ea typeface="GulimChe" panose="020B0609000101010101" pitchFamily="49" charset="-127"/>
              </a:rPr>
              <a:t>ILYLKNQKW]</a:t>
            </a:r>
            <a:endParaRPr lang="en-US" sz="600" dirty="0">
              <a:latin typeface="Helvetica" pitchFamily="2" charset="0"/>
            </a:endParaRPr>
          </a:p>
        </p:txBody>
      </p:sp>
      <p:sp>
        <p:nvSpPr>
          <p:cNvPr id="174" name="TextBox 173">
            <a:extLst>
              <a:ext uri="{FF2B5EF4-FFF2-40B4-BE49-F238E27FC236}">
                <a16:creationId xmlns:a16="http://schemas.microsoft.com/office/drawing/2014/main" id="{85DD5D14-7422-83C3-AB1A-482754F48D0C}"/>
              </a:ext>
            </a:extLst>
          </p:cNvPr>
          <p:cNvSpPr txBox="1"/>
          <p:nvPr/>
        </p:nvSpPr>
        <p:spPr>
          <a:xfrm>
            <a:off x="354690" y="448485"/>
            <a:ext cx="819455" cy="184666"/>
          </a:xfrm>
          <a:prstGeom prst="rect">
            <a:avLst/>
          </a:prstGeom>
          <a:noFill/>
          <a:ln>
            <a:solidFill>
              <a:schemeClr val="tx1"/>
            </a:solidFill>
          </a:ln>
        </p:spPr>
        <p:txBody>
          <a:bodyPr wrap="square" rtlCol="0">
            <a:spAutoFit/>
          </a:bodyPr>
          <a:lstStyle/>
          <a:p>
            <a:r>
              <a:rPr lang="en-US" sz="600" b="1" dirty="0">
                <a:latin typeface="Helvetica" pitchFamily="2" charset="0"/>
              </a:rPr>
              <a:t>blastp </a:t>
            </a:r>
            <a:r>
              <a:rPr lang="en-US" sz="600" b="1" i="1" dirty="0">
                <a:latin typeface="Helvetica" pitchFamily="2" charset="0"/>
              </a:rPr>
              <a:t>A. thaliana</a:t>
            </a:r>
          </a:p>
        </p:txBody>
      </p:sp>
      <p:sp>
        <p:nvSpPr>
          <p:cNvPr id="175" name="TextBox 174">
            <a:extLst>
              <a:ext uri="{FF2B5EF4-FFF2-40B4-BE49-F238E27FC236}">
                <a16:creationId xmlns:a16="http://schemas.microsoft.com/office/drawing/2014/main" id="{B941CD3F-093B-7261-A3D1-9BAAAED4FA18}"/>
              </a:ext>
            </a:extLst>
          </p:cNvPr>
          <p:cNvSpPr txBox="1"/>
          <p:nvPr/>
        </p:nvSpPr>
        <p:spPr>
          <a:xfrm>
            <a:off x="1334285" y="448485"/>
            <a:ext cx="514885" cy="184666"/>
          </a:xfrm>
          <a:prstGeom prst="rect">
            <a:avLst/>
          </a:prstGeom>
          <a:noFill/>
          <a:ln>
            <a:solidFill>
              <a:schemeClr val="tx1"/>
            </a:solidFill>
          </a:ln>
        </p:spPr>
        <p:txBody>
          <a:bodyPr wrap="none" rtlCol="0">
            <a:spAutoFit/>
          </a:bodyPr>
          <a:lstStyle/>
          <a:p>
            <a:r>
              <a:rPr lang="en-US" sz="600" b="1" dirty="0">
                <a:latin typeface="Helvetica" pitchFamily="2" charset="0"/>
              </a:rPr>
              <a:t>29 genes</a:t>
            </a:r>
          </a:p>
        </p:txBody>
      </p:sp>
      <p:sp>
        <p:nvSpPr>
          <p:cNvPr id="176" name="TextBox 175">
            <a:extLst>
              <a:ext uri="{FF2B5EF4-FFF2-40B4-BE49-F238E27FC236}">
                <a16:creationId xmlns:a16="http://schemas.microsoft.com/office/drawing/2014/main" id="{6754DD6E-8DD6-F381-17E0-ED98B0D8F5CE}"/>
              </a:ext>
            </a:extLst>
          </p:cNvPr>
          <p:cNvSpPr txBox="1"/>
          <p:nvPr/>
        </p:nvSpPr>
        <p:spPr>
          <a:xfrm>
            <a:off x="2006146" y="459693"/>
            <a:ext cx="511719" cy="276999"/>
          </a:xfrm>
          <a:prstGeom prst="rect">
            <a:avLst/>
          </a:prstGeom>
          <a:noFill/>
          <a:ln>
            <a:solidFill>
              <a:schemeClr val="tx1"/>
            </a:solidFill>
          </a:ln>
        </p:spPr>
        <p:txBody>
          <a:bodyPr wrap="square" rtlCol="0">
            <a:spAutoFit/>
          </a:bodyPr>
          <a:lstStyle/>
          <a:p>
            <a:pPr algn="ctr"/>
            <a:r>
              <a:rPr lang="en-US" sz="600" b="1" dirty="0">
                <a:latin typeface="Helvetica" pitchFamily="2" charset="0"/>
              </a:rPr>
              <a:t>Gene ontology</a:t>
            </a:r>
          </a:p>
        </p:txBody>
      </p:sp>
      <p:sp>
        <p:nvSpPr>
          <p:cNvPr id="177" name="TextBox 176">
            <a:extLst>
              <a:ext uri="{FF2B5EF4-FFF2-40B4-BE49-F238E27FC236}">
                <a16:creationId xmlns:a16="http://schemas.microsoft.com/office/drawing/2014/main" id="{B0670D66-B0B3-2FC0-3CB0-8264BA71D78E}"/>
              </a:ext>
            </a:extLst>
          </p:cNvPr>
          <p:cNvSpPr txBox="1"/>
          <p:nvPr/>
        </p:nvSpPr>
        <p:spPr>
          <a:xfrm>
            <a:off x="2678743" y="466455"/>
            <a:ext cx="629594" cy="276999"/>
          </a:xfrm>
          <a:prstGeom prst="rect">
            <a:avLst/>
          </a:prstGeom>
          <a:noFill/>
          <a:ln>
            <a:solidFill>
              <a:schemeClr val="tx1"/>
            </a:solidFill>
          </a:ln>
        </p:spPr>
        <p:txBody>
          <a:bodyPr wrap="square" rtlCol="0">
            <a:spAutoFit/>
          </a:bodyPr>
          <a:lstStyle/>
          <a:p>
            <a:pPr algn="ctr"/>
            <a:r>
              <a:rPr lang="en-US" sz="600" b="1" dirty="0">
                <a:latin typeface="Helvetica" pitchFamily="2" charset="0"/>
              </a:rPr>
              <a:t>DNA repair</a:t>
            </a:r>
          </a:p>
          <a:p>
            <a:pPr algn="ctr"/>
            <a:r>
              <a:rPr lang="en-US" sz="600" dirty="0">
                <a:latin typeface="Helvetica" pitchFamily="2" charset="0"/>
              </a:rPr>
              <a:t>p=1x10</a:t>
            </a:r>
            <a:r>
              <a:rPr lang="en-US" sz="600" baseline="30000" dirty="0">
                <a:latin typeface="Helvetica" pitchFamily="2" charset="0"/>
              </a:rPr>
              <a:t>-11</a:t>
            </a:r>
          </a:p>
        </p:txBody>
      </p:sp>
      <p:cxnSp>
        <p:nvCxnSpPr>
          <p:cNvPr id="178" name="Straight Arrow Connector 177">
            <a:extLst>
              <a:ext uri="{FF2B5EF4-FFF2-40B4-BE49-F238E27FC236}">
                <a16:creationId xmlns:a16="http://schemas.microsoft.com/office/drawing/2014/main" id="{0952E293-6730-60F2-33A0-3F7C45634A51}"/>
              </a:ext>
            </a:extLst>
          </p:cNvPr>
          <p:cNvCxnSpPr>
            <a:cxnSpLocks/>
            <a:stCxn id="174" idx="3"/>
            <a:endCxn id="175" idx="1"/>
          </p:cNvCxnSpPr>
          <p:nvPr/>
        </p:nvCxnSpPr>
        <p:spPr>
          <a:xfrm>
            <a:off x="1174145" y="540818"/>
            <a:ext cx="1601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81663413-4DDA-BCD1-FA62-1FD03D84A3F8}"/>
              </a:ext>
            </a:extLst>
          </p:cNvPr>
          <p:cNvCxnSpPr/>
          <p:nvPr/>
        </p:nvCxnSpPr>
        <p:spPr>
          <a:xfrm>
            <a:off x="1846005" y="540818"/>
            <a:ext cx="1601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CB3027A1-E85E-AD2B-8A59-A1BA8F488F42}"/>
              </a:ext>
            </a:extLst>
          </p:cNvPr>
          <p:cNvCxnSpPr/>
          <p:nvPr/>
        </p:nvCxnSpPr>
        <p:spPr>
          <a:xfrm>
            <a:off x="2526369" y="558788"/>
            <a:ext cx="1601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7" name="Table 186">
            <a:extLst>
              <a:ext uri="{FF2B5EF4-FFF2-40B4-BE49-F238E27FC236}">
                <a16:creationId xmlns:a16="http://schemas.microsoft.com/office/drawing/2014/main" id="{38F7E0E6-F7A8-29CC-A2C9-91879645C875}"/>
              </a:ext>
            </a:extLst>
          </p:cNvPr>
          <p:cNvGraphicFramePr>
            <a:graphicFrameLocks noGrp="1"/>
          </p:cNvGraphicFramePr>
          <p:nvPr>
            <p:extLst>
              <p:ext uri="{D42A27DB-BD31-4B8C-83A1-F6EECF244321}">
                <p14:modId xmlns:p14="http://schemas.microsoft.com/office/powerpoint/2010/main" val="1129218026"/>
              </p:ext>
            </p:extLst>
          </p:nvPr>
        </p:nvGraphicFramePr>
        <p:xfrm>
          <a:off x="316362" y="797862"/>
          <a:ext cx="1242581" cy="908685"/>
        </p:xfrm>
        <a:graphic>
          <a:graphicData uri="http://schemas.openxmlformats.org/drawingml/2006/table">
            <a:tbl>
              <a:tblPr>
                <a:tableStyleId>{5C22544A-7EE6-4342-B048-85BDC9FD1C3A}</a:tableStyleId>
              </a:tblPr>
              <a:tblGrid>
                <a:gridCol w="526953">
                  <a:extLst>
                    <a:ext uri="{9D8B030D-6E8A-4147-A177-3AD203B41FA5}">
                      <a16:colId xmlns:a16="http://schemas.microsoft.com/office/drawing/2014/main" val="212005046"/>
                    </a:ext>
                  </a:extLst>
                </a:gridCol>
                <a:gridCol w="715628">
                  <a:extLst>
                    <a:ext uri="{9D8B030D-6E8A-4147-A177-3AD203B41FA5}">
                      <a16:colId xmlns:a16="http://schemas.microsoft.com/office/drawing/2014/main" val="129170282"/>
                    </a:ext>
                  </a:extLst>
                </a:gridCol>
              </a:tblGrid>
              <a:tr h="57901">
                <a:tc>
                  <a:txBody>
                    <a:bodyPr/>
                    <a:lstStyle/>
                    <a:p>
                      <a:pPr algn="l" fontAlgn="b"/>
                      <a:r>
                        <a:rPr lang="en-US" sz="600" u="none" strike="noStrike">
                          <a:effectLst/>
                          <a:latin typeface="Helvetica" pitchFamily="2" charset="0"/>
                        </a:rPr>
                        <a:t>AT5G47690</a:t>
                      </a:r>
                      <a:endParaRPr lang="en-US" sz="600" b="0" i="0" u="none" strike="noStrike">
                        <a:solidFill>
                          <a:srgbClr val="000000"/>
                        </a:solidFill>
                        <a:effectLst/>
                        <a:latin typeface="Helvetica" pitchFamily="2" charset="0"/>
                      </a:endParaRPr>
                    </a:p>
                  </a:txBody>
                  <a:tcPr marL="9525" marR="9525" marT="9525" marB="0" anchor="b"/>
                </a:tc>
                <a:tc>
                  <a:txBody>
                    <a:bodyPr/>
                    <a:lstStyle/>
                    <a:p>
                      <a:pPr algn="l" fontAlgn="b"/>
                      <a:r>
                        <a:rPr lang="en-US" sz="600" u="none" strike="noStrike" dirty="0">
                          <a:effectLst/>
                          <a:latin typeface="Helvetica" pitchFamily="2" charset="0"/>
                        </a:rPr>
                        <a:t>PDS5A</a:t>
                      </a:r>
                      <a:endParaRPr lang="en-US" sz="600" b="0" i="0" u="none" strike="noStrike" dirty="0">
                        <a:solidFill>
                          <a:srgbClr val="000000"/>
                        </a:solidFill>
                        <a:effectLst/>
                        <a:latin typeface="Helvetica" pitchFamily="2" charset="0"/>
                      </a:endParaRPr>
                    </a:p>
                  </a:txBody>
                  <a:tcPr marL="9525" marR="9525" marT="9525" marB="0" anchor="b"/>
                </a:tc>
                <a:extLst>
                  <a:ext uri="{0D108BD9-81ED-4DB2-BD59-A6C34878D82A}">
                    <a16:rowId xmlns:a16="http://schemas.microsoft.com/office/drawing/2014/main" val="3421778503"/>
                  </a:ext>
                </a:extLst>
              </a:tr>
              <a:tr h="57901">
                <a:tc>
                  <a:txBody>
                    <a:bodyPr/>
                    <a:lstStyle/>
                    <a:p>
                      <a:pPr algn="l" fontAlgn="b"/>
                      <a:r>
                        <a:rPr lang="en-US" sz="600" u="none" strike="noStrike">
                          <a:effectLst/>
                          <a:latin typeface="Helvetica" pitchFamily="2" charset="0"/>
                        </a:rPr>
                        <a:t>AT1G77600</a:t>
                      </a:r>
                      <a:endParaRPr lang="en-US" sz="600" b="0" i="0" u="none" strike="noStrike">
                        <a:solidFill>
                          <a:srgbClr val="000000"/>
                        </a:solidFill>
                        <a:effectLst/>
                        <a:latin typeface="Helvetica" pitchFamily="2" charset="0"/>
                      </a:endParaRPr>
                    </a:p>
                  </a:txBody>
                  <a:tcPr marL="9525" marR="9525" marT="9525" marB="0" anchor="b"/>
                </a:tc>
                <a:tc>
                  <a:txBody>
                    <a:bodyPr/>
                    <a:lstStyle/>
                    <a:p>
                      <a:pPr algn="l" fontAlgn="b"/>
                      <a:r>
                        <a:rPr lang="en-US" sz="600" u="none" strike="noStrike" dirty="0">
                          <a:effectLst/>
                          <a:latin typeface="Helvetica" pitchFamily="2" charset="0"/>
                        </a:rPr>
                        <a:t>PDS5B</a:t>
                      </a:r>
                      <a:endParaRPr lang="en-US" sz="600" b="0" i="0" u="none" strike="noStrike" dirty="0">
                        <a:solidFill>
                          <a:srgbClr val="444444"/>
                        </a:solidFill>
                        <a:effectLst/>
                        <a:latin typeface="Helvetica" pitchFamily="2" charset="0"/>
                      </a:endParaRPr>
                    </a:p>
                  </a:txBody>
                  <a:tcPr marL="9525" marR="9525" marT="9525" marB="0" anchor="b"/>
                </a:tc>
                <a:extLst>
                  <a:ext uri="{0D108BD9-81ED-4DB2-BD59-A6C34878D82A}">
                    <a16:rowId xmlns:a16="http://schemas.microsoft.com/office/drawing/2014/main" val="2866340746"/>
                  </a:ext>
                </a:extLst>
              </a:tr>
              <a:tr h="57901">
                <a:tc>
                  <a:txBody>
                    <a:bodyPr/>
                    <a:lstStyle/>
                    <a:p>
                      <a:pPr algn="l" fontAlgn="b"/>
                      <a:r>
                        <a:rPr lang="en-US" sz="600" u="none" strike="noStrike">
                          <a:effectLst/>
                          <a:latin typeface="Helvetica" pitchFamily="2" charset="0"/>
                        </a:rPr>
                        <a:t>AT4G31880</a:t>
                      </a:r>
                      <a:endParaRPr lang="en-US" sz="600" b="0" i="0" u="none" strike="noStrike">
                        <a:solidFill>
                          <a:srgbClr val="000000"/>
                        </a:solidFill>
                        <a:effectLst/>
                        <a:latin typeface="Helvetica" pitchFamily="2" charset="0"/>
                      </a:endParaRPr>
                    </a:p>
                  </a:txBody>
                  <a:tcPr marL="9525" marR="9525" marT="9525" marB="0" anchor="b"/>
                </a:tc>
                <a:tc>
                  <a:txBody>
                    <a:bodyPr/>
                    <a:lstStyle/>
                    <a:p>
                      <a:pPr algn="l" fontAlgn="b"/>
                      <a:r>
                        <a:rPr lang="en-US" sz="600" u="none" strike="noStrike">
                          <a:effectLst/>
                          <a:latin typeface="Helvetica" pitchFamily="2" charset="0"/>
                        </a:rPr>
                        <a:t>PDS5C</a:t>
                      </a:r>
                      <a:endParaRPr lang="en-US" sz="600" b="0" i="0" u="none" strike="noStrike">
                        <a:solidFill>
                          <a:srgbClr val="444444"/>
                        </a:solidFill>
                        <a:effectLst/>
                        <a:latin typeface="Helvetica" pitchFamily="2" charset="0"/>
                      </a:endParaRPr>
                    </a:p>
                  </a:txBody>
                  <a:tcPr marL="9525" marR="9525" marT="9525" marB="0" anchor="b"/>
                </a:tc>
                <a:extLst>
                  <a:ext uri="{0D108BD9-81ED-4DB2-BD59-A6C34878D82A}">
                    <a16:rowId xmlns:a16="http://schemas.microsoft.com/office/drawing/2014/main" val="2167379272"/>
                  </a:ext>
                </a:extLst>
              </a:tr>
              <a:tr h="57901">
                <a:tc>
                  <a:txBody>
                    <a:bodyPr/>
                    <a:lstStyle/>
                    <a:p>
                      <a:pPr algn="l" fontAlgn="b"/>
                      <a:r>
                        <a:rPr lang="en-US" sz="600" u="none" strike="noStrike">
                          <a:effectLst/>
                          <a:latin typeface="Helvetica" pitchFamily="2" charset="0"/>
                        </a:rPr>
                        <a:t>AT1G80810</a:t>
                      </a:r>
                      <a:endParaRPr lang="en-US" sz="600" b="0" i="0" u="none" strike="noStrike">
                        <a:solidFill>
                          <a:srgbClr val="000000"/>
                        </a:solidFill>
                        <a:effectLst/>
                        <a:latin typeface="Helvetica" pitchFamily="2" charset="0"/>
                      </a:endParaRPr>
                    </a:p>
                  </a:txBody>
                  <a:tcPr marL="9525" marR="9525" marT="9525" marB="0" anchor="b"/>
                </a:tc>
                <a:tc>
                  <a:txBody>
                    <a:bodyPr/>
                    <a:lstStyle/>
                    <a:p>
                      <a:pPr algn="l" fontAlgn="b"/>
                      <a:r>
                        <a:rPr lang="en-US" sz="600" u="none" strike="noStrike">
                          <a:effectLst/>
                          <a:latin typeface="Helvetica" pitchFamily="2" charset="0"/>
                        </a:rPr>
                        <a:t>PDS5D</a:t>
                      </a:r>
                      <a:endParaRPr lang="en-US" sz="600" b="0" i="0" u="none" strike="noStrike">
                        <a:solidFill>
                          <a:srgbClr val="444444"/>
                        </a:solidFill>
                        <a:effectLst/>
                        <a:latin typeface="Helvetica" pitchFamily="2" charset="0"/>
                      </a:endParaRPr>
                    </a:p>
                  </a:txBody>
                  <a:tcPr marL="9525" marR="9525" marT="9525" marB="0" anchor="b"/>
                </a:tc>
                <a:extLst>
                  <a:ext uri="{0D108BD9-81ED-4DB2-BD59-A6C34878D82A}">
                    <a16:rowId xmlns:a16="http://schemas.microsoft.com/office/drawing/2014/main" val="1209453573"/>
                  </a:ext>
                </a:extLst>
              </a:tr>
              <a:tr h="57901">
                <a:tc>
                  <a:txBody>
                    <a:bodyPr/>
                    <a:lstStyle/>
                    <a:p>
                      <a:pPr algn="l" fontAlgn="b"/>
                      <a:r>
                        <a:rPr lang="en-US" sz="600" u="none" strike="noStrike">
                          <a:effectLst/>
                          <a:latin typeface="Helvetica" pitchFamily="2" charset="0"/>
                        </a:rPr>
                        <a:t>AT1G15940</a:t>
                      </a:r>
                      <a:endParaRPr lang="en-US" sz="600" b="0" i="0" u="none" strike="noStrike">
                        <a:solidFill>
                          <a:srgbClr val="000000"/>
                        </a:solidFill>
                        <a:effectLst/>
                        <a:latin typeface="Helvetica" pitchFamily="2" charset="0"/>
                      </a:endParaRPr>
                    </a:p>
                  </a:txBody>
                  <a:tcPr marL="9525" marR="9525" marT="9525" marB="0" anchor="b"/>
                </a:tc>
                <a:tc>
                  <a:txBody>
                    <a:bodyPr/>
                    <a:lstStyle/>
                    <a:p>
                      <a:pPr algn="l" fontAlgn="b"/>
                      <a:r>
                        <a:rPr lang="en-US" sz="600" u="none" strike="noStrike" dirty="0">
                          <a:effectLst/>
                          <a:latin typeface="Helvetica" pitchFamily="2" charset="0"/>
                        </a:rPr>
                        <a:t>PDS5E</a:t>
                      </a:r>
                      <a:endParaRPr lang="en-US" sz="600" b="0" i="0" u="none" strike="noStrike" dirty="0">
                        <a:solidFill>
                          <a:srgbClr val="444444"/>
                        </a:solidFill>
                        <a:effectLst/>
                        <a:latin typeface="Helvetica" pitchFamily="2" charset="0"/>
                      </a:endParaRPr>
                    </a:p>
                  </a:txBody>
                  <a:tcPr marL="9525" marR="9525" marT="9525" marB="0" anchor="b"/>
                </a:tc>
                <a:extLst>
                  <a:ext uri="{0D108BD9-81ED-4DB2-BD59-A6C34878D82A}">
                    <a16:rowId xmlns:a16="http://schemas.microsoft.com/office/drawing/2014/main" val="2417858303"/>
                  </a:ext>
                </a:extLst>
              </a:tr>
              <a:tr h="57901">
                <a:tc>
                  <a:txBody>
                    <a:bodyPr/>
                    <a:lstStyle/>
                    <a:p>
                      <a:pPr algn="l" fontAlgn="b"/>
                      <a:r>
                        <a:rPr lang="en-US" sz="600" u="none" strike="noStrike">
                          <a:effectLst/>
                          <a:latin typeface="Helvetica" pitchFamily="2" charset="0"/>
                        </a:rPr>
                        <a:t>AT4G32620</a:t>
                      </a:r>
                      <a:endParaRPr lang="en-US" sz="600" b="0" i="0" u="none" strike="noStrike">
                        <a:solidFill>
                          <a:srgbClr val="000000"/>
                        </a:solidFill>
                        <a:effectLst/>
                        <a:latin typeface="Helvetica" pitchFamily="2" charset="0"/>
                      </a:endParaRPr>
                    </a:p>
                  </a:txBody>
                  <a:tcPr marL="9525" marR="9525" marT="9525" marB="0" anchor="b"/>
                </a:tc>
                <a:tc>
                  <a:txBody>
                    <a:bodyPr/>
                    <a:lstStyle/>
                    <a:p>
                      <a:pPr algn="l" fontAlgn="b"/>
                      <a:r>
                        <a:rPr lang="en-US" sz="600" u="none" strike="noStrike">
                          <a:effectLst/>
                          <a:latin typeface="Helvetica" pitchFamily="2" charset="0"/>
                        </a:rPr>
                        <a:t>EPCR1</a:t>
                      </a:r>
                      <a:endParaRPr lang="en-US" sz="600" b="0" i="0" u="none" strike="noStrike">
                        <a:solidFill>
                          <a:srgbClr val="444444"/>
                        </a:solidFill>
                        <a:effectLst/>
                        <a:latin typeface="Helvetica" pitchFamily="2" charset="0"/>
                      </a:endParaRPr>
                    </a:p>
                  </a:txBody>
                  <a:tcPr marL="9525" marR="9525" marT="9525" marB="0" anchor="b"/>
                </a:tc>
                <a:extLst>
                  <a:ext uri="{0D108BD9-81ED-4DB2-BD59-A6C34878D82A}">
                    <a16:rowId xmlns:a16="http://schemas.microsoft.com/office/drawing/2014/main" val="3084774745"/>
                  </a:ext>
                </a:extLst>
              </a:tr>
              <a:tr h="57901">
                <a:tc>
                  <a:txBody>
                    <a:bodyPr/>
                    <a:lstStyle/>
                    <a:p>
                      <a:pPr algn="l" fontAlgn="b"/>
                      <a:r>
                        <a:rPr lang="en-US" sz="600" u="none" strike="noStrike" dirty="0">
                          <a:effectLst/>
                          <a:latin typeface="Helvetica" pitchFamily="2" charset="0"/>
                        </a:rPr>
                        <a:t>AT4G32970</a:t>
                      </a:r>
                      <a:endParaRPr lang="en-US" sz="600" b="0" i="0" u="none" strike="noStrike" dirty="0">
                        <a:solidFill>
                          <a:srgbClr val="000000"/>
                        </a:solidFill>
                        <a:effectLst/>
                        <a:latin typeface="Helvetica" pitchFamily="2" charset="0"/>
                      </a:endParaRPr>
                    </a:p>
                  </a:txBody>
                  <a:tcPr marL="9525" marR="9525" marT="9525" marB="0" anchor="b"/>
                </a:tc>
                <a:tc>
                  <a:txBody>
                    <a:bodyPr/>
                    <a:lstStyle/>
                    <a:p>
                      <a:pPr algn="l" fontAlgn="b"/>
                      <a:r>
                        <a:rPr lang="en-US" sz="600" u="none" strike="noStrike">
                          <a:effectLst/>
                          <a:latin typeface="Helvetica" pitchFamily="2" charset="0"/>
                        </a:rPr>
                        <a:t>BRISC/BRCA1-A</a:t>
                      </a:r>
                      <a:endParaRPr lang="en-US" sz="600" b="0" i="0" u="none" strike="noStrike">
                        <a:solidFill>
                          <a:srgbClr val="444444"/>
                        </a:solidFill>
                        <a:effectLst/>
                        <a:latin typeface="Helvetica" pitchFamily="2" charset="0"/>
                      </a:endParaRPr>
                    </a:p>
                  </a:txBody>
                  <a:tcPr marL="9525" marR="9525" marT="9525" marB="0" anchor="b"/>
                </a:tc>
                <a:extLst>
                  <a:ext uri="{0D108BD9-81ED-4DB2-BD59-A6C34878D82A}">
                    <a16:rowId xmlns:a16="http://schemas.microsoft.com/office/drawing/2014/main" val="288724"/>
                  </a:ext>
                </a:extLst>
              </a:tr>
              <a:tr h="57901">
                <a:tc>
                  <a:txBody>
                    <a:bodyPr/>
                    <a:lstStyle/>
                    <a:p>
                      <a:pPr algn="l" fontAlgn="b"/>
                      <a:r>
                        <a:rPr lang="en-US" sz="600" u="none" strike="noStrike">
                          <a:effectLst/>
                          <a:latin typeface="Helvetica" pitchFamily="2" charset="0"/>
                        </a:rPr>
                        <a:t>AT5G10950</a:t>
                      </a:r>
                      <a:endParaRPr lang="en-US" sz="600" b="0" i="0" u="none" strike="noStrike">
                        <a:solidFill>
                          <a:srgbClr val="000000"/>
                        </a:solidFill>
                        <a:effectLst/>
                        <a:latin typeface="Helvetica" pitchFamily="2" charset="0"/>
                      </a:endParaRPr>
                    </a:p>
                  </a:txBody>
                  <a:tcPr marL="9525" marR="9525" marT="9525" marB="0" anchor="b"/>
                </a:tc>
                <a:tc>
                  <a:txBody>
                    <a:bodyPr/>
                    <a:lstStyle/>
                    <a:p>
                      <a:pPr algn="l" fontAlgn="b"/>
                      <a:r>
                        <a:rPr lang="en-US" sz="600" u="none" strike="noStrike" dirty="0">
                          <a:effectLst/>
                          <a:latin typeface="Helvetica" pitchFamily="2" charset="0"/>
                        </a:rPr>
                        <a:t>Tudor/PWWP/MBT</a:t>
                      </a:r>
                      <a:endParaRPr lang="en-US" sz="600" b="0" i="0" u="none" strike="noStrike" dirty="0">
                        <a:solidFill>
                          <a:srgbClr val="000000"/>
                        </a:solidFill>
                        <a:effectLst/>
                        <a:latin typeface="Helvetica" pitchFamily="2" charset="0"/>
                      </a:endParaRPr>
                    </a:p>
                  </a:txBody>
                  <a:tcPr marL="9525" marR="9525" marT="9525" marB="0" anchor="b"/>
                </a:tc>
                <a:extLst>
                  <a:ext uri="{0D108BD9-81ED-4DB2-BD59-A6C34878D82A}">
                    <a16:rowId xmlns:a16="http://schemas.microsoft.com/office/drawing/2014/main" val="3259468275"/>
                  </a:ext>
                </a:extLst>
              </a:tr>
              <a:tr h="57901">
                <a:tc>
                  <a:txBody>
                    <a:bodyPr/>
                    <a:lstStyle/>
                    <a:p>
                      <a:pPr algn="l" fontAlgn="b"/>
                      <a:r>
                        <a:rPr lang="en-US" sz="600" u="none" strike="noStrike">
                          <a:effectLst/>
                          <a:latin typeface="Helvetica" pitchFamily="2" charset="0"/>
                        </a:rPr>
                        <a:t>AT4G02070</a:t>
                      </a:r>
                      <a:endParaRPr lang="en-US" sz="600" b="0" i="0" u="none" strike="noStrike">
                        <a:solidFill>
                          <a:srgbClr val="000000"/>
                        </a:solidFill>
                        <a:effectLst/>
                        <a:latin typeface="Helvetica" pitchFamily="2" charset="0"/>
                      </a:endParaRPr>
                    </a:p>
                  </a:txBody>
                  <a:tcPr marL="9525" marR="9525" marT="9525" marB="0" anchor="b"/>
                </a:tc>
                <a:tc>
                  <a:txBody>
                    <a:bodyPr/>
                    <a:lstStyle/>
                    <a:p>
                      <a:pPr algn="l" fontAlgn="b"/>
                      <a:r>
                        <a:rPr lang="en-US" sz="600" u="none" strike="noStrike" dirty="0">
                          <a:effectLst/>
                          <a:latin typeface="Helvetica" pitchFamily="2" charset="0"/>
                        </a:rPr>
                        <a:t>MSH6</a:t>
                      </a:r>
                      <a:endParaRPr lang="en-US" sz="600" b="0" i="0" u="none" strike="noStrike" dirty="0">
                        <a:solidFill>
                          <a:srgbClr val="444444"/>
                        </a:solidFill>
                        <a:effectLst/>
                        <a:latin typeface="Helvetica" pitchFamily="2" charset="0"/>
                      </a:endParaRPr>
                    </a:p>
                  </a:txBody>
                  <a:tcPr marL="9525" marR="9525" marT="9525" marB="0" anchor="b"/>
                </a:tc>
                <a:extLst>
                  <a:ext uri="{0D108BD9-81ED-4DB2-BD59-A6C34878D82A}">
                    <a16:rowId xmlns:a16="http://schemas.microsoft.com/office/drawing/2014/main" val="3137980993"/>
                  </a:ext>
                </a:extLst>
              </a:tr>
            </a:tbl>
          </a:graphicData>
        </a:graphic>
      </p:graphicFrame>
      <p:sp>
        <p:nvSpPr>
          <p:cNvPr id="188" name="Right Brace 187">
            <a:extLst>
              <a:ext uri="{FF2B5EF4-FFF2-40B4-BE49-F238E27FC236}">
                <a16:creationId xmlns:a16="http://schemas.microsoft.com/office/drawing/2014/main" id="{DBC9C9EE-02C9-14AC-D012-1EA6F654EF7E}"/>
              </a:ext>
            </a:extLst>
          </p:cNvPr>
          <p:cNvSpPr/>
          <p:nvPr/>
        </p:nvSpPr>
        <p:spPr>
          <a:xfrm>
            <a:off x="1612930" y="797862"/>
            <a:ext cx="45719" cy="50136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9" name="TextBox 188">
            <a:extLst>
              <a:ext uri="{FF2B5EF4-FFF2-40B4-BE49-F238E27FC236}">
                <a16:creationId xmlns:a16="http://schemas.microsoft.com/office/drawing/2014/main" id="{D90CFA25-7109-62BC-56D2-178B00C50BF1}"/>
              </a:ext>
            </a:extLst>
          </p:cNvPr>
          <p:cNvSpPr txBox="1"/>
          <p:nvPr/>
        </p:nvSpPr>
        <p:spPr>
          <a:xfrm>
            <a:off x="1612929" y="906122"/>
            <a:ext cx="1052098" cy="276999"/>
          </a:xfrm>
          <a:prstGeom prst="rect">
            <a:avLst/>
          </a:prstGeom>
          <a:noFill/>
        </p:spPr>
        <p:txBody>
          <a:bodyPr wrap="square" rtlCol="0">
            <a:spAutoFit/>
          </a:bodyPr>
          <a:lstStyle/>
          <a:p>
            <a:r>
              <a:rPr lang="en-US" sz="600" dirty="0">
                <a:latin typeface="Helvetica" pitchFamily="2" charset="0"/>
              </a:rPr>
              <a:t>Cohesion/homology directed repair</a:t>
            </a:r>
          </a:p>
        </p:txBody>
      </p:sp>
      <p:sp>
        <p:nvSpPr>
          <p:cNvPr id="191" name="Right Brace 190">
            <a:extLst>
              <a:ext uri="{FF2B5EF4-FFF2-40B4-BE49-F238E27FC236}">
                <a16:creationId xmlns:a16="http://schemas.microsoft.com/office/drawing/2014/main" id="{AB8FD57F-085B-DF2D-7D44-0DB934EB5127}"/>
              </a:ext>
            </a:extLst>
          </p:cNvPr>
          <p:cNvSpPr/>
          <p:nvPr/>
        </p:nvSpPr>
        <p:spPr>
          <a:xfrm>
            <a:off x="1590070" y="1627595"/>
            <a:ext cx="45719" cy="7895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3" name="TextBox 192">
            <a:extLst>
              <a:ext uri="{FF2B5EF4-FFF2-40B4-BE49-F238E27FC236}">
                <a16:creationId xmlns:a16="http://schemas.microsoft.com/office/drawing/2014/main" id="{89FED892-8752-8A1D-280D-D5ABC5168123}"/>
              </a:ext>
            </a:extLst>
          </p:cNvPr>
          <p:cNvSpPr txBox="1"/>
          <p:nvPr/>
        </p:nvSpPr>
        <p:spPr>
          <a:xfrm>
            <a:off x="1590070" y="1574738"/>
            <a:ext cx="1052098" cy="184666"/>
          </a:xfrm>
          <a:prstGeom prst="rect">
            <a:avLst/>
          </a:prstGeom>
          <a:noFill/>
        </p:spPr>
        <p:txBody>
          <a:bodyPr wrap="square" rtlCol="0">
            <a:spAutoFit/>
          </a:bodyPr>
          <a:lstStyle/>
          <a:p>
            <a:r>
              <a:rPr lang="en-US" sz="600" dirty="0">
                <a:latin typeface="Helvetica" pitchFamily="2" charset="0"/>
              </a:rPr>
              <a:t>Mismatch repair</a:t>
            </a:r>
          </a:p>
        </p:txBody>
      </p:sp>
      <p:sp>
        <p:nvSpPr>
          <p:cNvPr id="195" name="TextBox 194">
            <a:extLst>
              <a:ext uri="{FF2B5EF4-FFF2-40B4-BE49-F238E27FC236}">
                <a16:creationId xmlns:a16="http://schemas.microsoft.com/office/drawing/2014/main" id="{10A3BE9E-7638-C3A3-36BA-F73D443CA615}"/>
              </a:ext>
            </a:extLst>
          </p:cNvPr>
          <p:cNvSpPr txBox="1"/>
          <p:nvPr/>
        </p:nvSpPr>
        <p:spPr>
          <a:xfrm>
            <a:off x="6016" y="4162"/>
            <a:ext cx="268022" cy="230832"/>
          </a:xfrm>
          <a:prstGeom prst="rect">
            <a:avLst/>
          </a:prstGeom>
          <a:noFill/>
        </p:spPr>
        <p:txBody>
          <a:bodyPr wrap="none" rtlCol="0">
            <a:spAutoFit/>
          </a:bodyPr>
          <a:lstStyle/>
          <a:p>
            <a:r>
              <a:rPr lang="en-US" sz="900" b="1" dirty="0">
                <a:latin typeface="Helvetica" pitchFamily="2" charset="0"/>
              </a:rPr>
              <a:t>A</a:t>
            </a:r>
          </a:p>
        </p:txBody>
      </p:sp>
      <p:sp>
        <p:nvSpPr>
          <p:cNvPr id="60" name="TextBox 59">
            <a:extLst>
              <a:ext uri="{FF2B5EF4-FFF2-40B4-BE49-F238E27FC236}">
                <a16:creationId xmlns:a16="http://schemas.microsoft.com/office/drawing/2014/main" id="{629D21D3-BE70-B747-3359-F98966AC9B3E}"/>
              </a:ext>
            </a:extLst>
          </p:cNvPr>
          <p:cNvSpPr txBox="1"/>
          <p:nvPr/>
        </p:nvSpPr>
        <p:spPr>
          <a:xfrm>
            <a:off x="3428917" y="2027039"/>
            <a:ext cx="270799" cy="230832"/>
          </a:xfrm>
          <a:prstGeom prst="rect">
            <a:avLst/>
          </a:prstGeom>
          <a:noFill/>
        </p:spPr>
        <p:txBody>
          <a:bodyPr wrap="square" rtlCol="0">
            <a:spAutoFit/>
          </a:bodyPr>
          <a:lstStyle/>
          <a:p>
            <a:r>
              <a:rPr lang="en-US" sz="900" b="1" dirty="0">
                <a:latin typeface="Helvetica" pitchFamily="2" charset="0"/>
              </a:rPr>
              <a:t>D</a:t>
            </a:r>
          </a:p>
        </p:txBody>
      </p:sp>
    </p:spTree>
    <p:extLst>
      <p:ext uri="{BB962C8B-B14F-4D97-AF65-F5344CB8AC3E}">
        <p14:creationId xmlns:p14="http://schemas.microsoft.com/office/powerpoint/2010/main" val="536163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987CDA-0377-E0AE-F893-582CCEA4706B}"/>
              </a:ext>
            </a:extLst>
          </p:cNvPr>
          <p:cNvPicPr>
            <a:picLocks noChangeAspect="1"/>
          </p:cNvPicPr>
          <p:nvPr/>
        </p:nvPicPr>
        <p:blipFill rotWithShape="1">
          <a:blip r:embed="rId3"/>
          <a:srcRect l="5534" t="3952" b="59830"/>
          <a:stretch/>
        </p:blipFill>
        <p:spPr>
          <a:xfrm>
            <a:off x="17814" y="63010"/>
            <a:ext cx="3762628" cy="1796142"/>
          </a:xfrm>
          <a:prstGeom prst="rect">
            <a:avLst/>
          </a:prstGeom>
        </p:spPr>
      </p:pic>
      <p:pic>
        <p:nvPicPr>
          <p:cNvPr id="7" name="Picture 6">
            <a:extLst>
              <a:ext uri="{FF2B5EF4-FFF2-40B4-BE49-F238E27FC236}">
                <a16:creationId xmlns:a16="http://schemas.microsoft.com/office/drawing/2014/main" id="{24454138-36BB-878A-C878-E1A9DD81110C}"/>
              </a:ext>
            </a:extLst>
          </p:cNvPr>
          <p:cNvPicPr>
            <a:picLocks noChangeAspect="1"/>
          </p:cNvPicPr>
          <p:nvPr/>
        </p:nvPicPr>
        <p:blipFill rotWithShape="1">
          <a:blip r:embed="rId3"/>
          <a:srcRect l="5634" t="39894" r="4086" b="6488"/>
          <a:stretch/>
        </p:blipFill>
        <p:spPr>
          <a:xfrm>
            <a:off x="3785129" y="47262"/>
            <a:ext cx="3072871" cy="2272312"/>
          </a:xfrm>
          <a:prstGeom prst="rect">
            <a:avLst/>
          </a:prstGeom>
        </p:spPr>
      </p:pic>
      <p:sp>
        <p:nvSpPr>
          <p:cNvPr id="8" name="TextBox 7">
            <a:extLst>
              <a:ext uri="{FF2B5EF4-FFF2-40B4-BE49-F238E27FC236}">
                <a16:creationId xmlns:a16="http://schemas.microsoft.com/office/drawing/2014/main" id="{9E654E48-8F1E-C068-BA0C-97556D381267}"/>
              </a:ext>
            </a:extLst>
          </p:cNvPr>
          <p:cNvSpPr txBox="1"/>
          <p:nvPr/>
        </p:nvSpPr>
        <p:spPr>
          <a:xfrm>
            <a:off x="-25135" y="42937"/>
            <a:ext cx="268022" cy="230832"/>
          </a:xfrm>
          <a:prstGeom prst="rect">
            <a:avLst/>
          </a:prstGeom>
          <a:solidFill>
            <a:schemeClr val="bg1"/>
          </a:solidFill>
        </p:spPr>
        <p:txBody>
          <a:bodyPr wrap="none" rtlCol="0">
            <a:spAutoFit/>
          </a:bodyPr>
          <a:lstStyle/>
          <a:p>
            <a:r>
              <a:rPr lang="en-US" sz="900" b="1" dirty="0">
                <a:latin typeface="Helvetica" pitchFamily="2" charset="0"/>
              </a:rPr>
              <a:t>A</a:t>
            </a:r>
          </a:p>
        </p:txBody>
      </p:sp>
      <p:sp>
        <p:nvSpPr>
          <p:cNvPr id="4" name="TextBox 3">
            <a:extLst>
              <a:ext uri="{FF2B5EF4-FFF2-40B4-BE49-F238E27FC236}">
                <a16:creationId xmlns:a16="http://schemas.microsoft.com/office/drawing/2014/main" id="{EE4593C4-84CA-7E3F-AABA-4B66603284D0}"/>
              </a:ext>
            </a:extLst>
          </p:cNvPr>
          <p:cNvSpPr txBox="1"/>
          <p:nvPr/>
        </p:nvSpPr>
        <p:spPr>
          <a:xfrm>
            <a:off x="-20957" y="2279098"/>
            <a:ext cx="6878957" cy="1323439"/>
          </a:xfrm>
          <a:prstGeom prst="rect">
            <a:avLst/>
          </a:prstGeom>
          <a:noFill/>
        </p:spPr>
        <p:txBody>
          <a:bodyPr wrap="square" rtlCol="0">
            <a:spAutoFit/>
          </a:bodyPr>
          <a:lstStyle/>
          <a:p>
            <a:pPr algn="just"/>
            <a:r>
              <a:rPr lang="en-US" sz="800" b="1" dirty="0">
                <a:latin typeface="Helvetica" pitchFamily="2" charset="0"/>
              </a:rPr>
              <a:t>Alternative Figure 3. </a:t>
            </a:r>
            <a:r>
              <a:rPr lang="en-US" sz="800" b="1" i="1" dirty="0">
                <a:latin typeface="Helvetica" pitchFamily="2" charset="0"/>
              </a:rPr>
              <a:t>Arabidopsis thaliana </a:t>
            </a:r>
            <a:r>
              <a:rPr lang="en-US" sz="800" b="1" dirty="0">
                <a:latin typeface="Helvetica" pitchFamily="2" charset="0"/>
              </a:rPr>
              <a:t>and </a:t>
            </a:r>
            <a:r>
              <a:rPr lang="en-US" sz="800" b="1" i="1" dirty="0">
                <a:latin typeface="Helvetica" pitchFamily="2" charset="0"/>
              </a:rPr>
              <a:t>Oryza sativa </a:t>
            </a:r>
            <a:r>
              <a:rPr lang="en-US" sz="800" b="1" dirty="0">
                <a:latin typeface="Helvetica" pitchFamily="2" charset="0"/>
              </a:rPr>
              <a:t>PDS5C and MSH6 Tudor domains affinity to H3K4 methylation. A, </a:t>
            </a:r>
            <a:r>
              <a:rPr lang="en-US" sz="800" dirty="0">
                <a:latin typeface="Helvetica" pitchFamily="2" charset="0"/>
              </a:rPr>
              <a:t>ClustalW alignment of Tudor domains. Red arrows mark residues shown to be important for H3K4me1 specific binding, and yellow arrows mark residues important to interact with H3R2 (Niu et al. 2021) </a:t>
            </a:r>
            <a:r>
              <a:rPr lang="en-US" sz="800" b="1" dirty="0">
                <a:latin typeface="Helvetica" pitchFamily="2" charset="0"/>
              </a:rPr>
              <a:t>B, </a:t>
            </a:r>
            <a:r>
              <a:rPr lang="en-US" sz="800" dirty="0">
                <a:latin typeface="Helvetica" pitchFamily="2" charset="0"/>
              </a:rPr>
              <a:t>Aromatic cage and H3K4me1in experimental structure of At_PDS5C (PDB: 7DE9) (Niu et al. 2021) highlighting in yellow the distances to the center of the three aromatic rings. </a:t>
            </a:r>
            <a:r>
              <a:rPr lang="en-US" sz="800" b="1" dirty="0">
                <a:latin typeface="Helvetica" pitchFamily="2" charset="0"/>
              </a:rPr>
              <a:t>C, </a:t>
            </a:r>
            <a:r>
              <a:rPr lang="en-US" sz="800" dirty="0">
                <a:latin typeface="Helvetica" pitchFamily="2" charset="0"/>
              </a:rPr>
              <a:t>% of models generated with an average distance &lt; 6 A. Docking benchmarking in relation to ITC experimental results from </a:t>
            </a:r>
            <a:r>
              <a:rPr lang="en-US" sz="800" i="1" dirty="0">
                <a:latin typeface="Helvetica" pitchFamily="2" charset="0"/>
              </a:rPr>
              <a:t>A. thal </a:t>
            </a:r>
            <a:r>
              <a:rPr lang="en-US" sz="800" dirty="0">
                <a:latin typeface="Helvetica" pitchFamily="2" charset="0"/>
              </a:rPr>
              <a:t>PDS5C. Average distance from the side chain nitrogen of H3K4 to the center of aromatic rings forming the aromatic cage (see B) of top 1,000 models (10%) based on Rosetta total score after docking H3 tail peptides in different methylation states to the Tudor domains of PDS5C and MSH6 from both </a:t>
            </a:r>
            <a:r>
              <a:rPr lang="en-US" sz="800" i="1" dirty="0">
                <a:latin typeface="Helvetica" pitchFamily="2" charset="0"/>
              </a:rPr>
              <a:t>A. thaliana </a:t>
            </a:r>
            <a:r>
              <a:rPr lang="en-US" sz="800" dirty="0">
                <a:latin typeface="Helvetica" pitchFamily="2" charset="0"/>
              </a:rPr>
              <a:t>and </a:t>
            </a:r>
            <a:r>
              <a:rPr lang="en-US" sz="800" i="1" dirty="0">
                <a:latin typeface="Helvetica" pitchFamily="2" charset="0"/>
              </a:rPr>
              <a:t>O. sativa</a:t>
            </a:r>
            <a:r>
              <a:rPr lang="en-US" sz="800" dirty="0">
                <a:latin typeface="Helvetica" pitchFamily="2" charset="0"/>
              </a:rPr>
              <a:t>. The dashed line marks the average distance in the experimental structure as a reference.</a:t>
            </a:r>
            <a:r>
              <a:rPr lang="en-US" sz="800" b="1" dirty="0">
                <a:latin typeface="Helvetica" pitchFamily="2" charset="0"/>
              </a:rPr>
              <a:t> D-G, </a:t>
            </a:r>
            <a:r>
              <a:rPr lang="en-US" sz="800" dirty="0">
                <a:latin typeface="Helvetica" pitchFamily="2" charset="0"/>
              </a:rPr>
              <a:t>FlexPepDock models of the H3K4me1 peptide in the aromatic cage of Tudor domains of  At_PDS5C, At_MSH6, Os_PDS5C and OS_MSH6. Residues interacting with H3K4me1 are amplified in the left boxes. Residues interacting with H3R2 are highlighted in the right boxes.</a:t>
            </a:r>
          </a:p>
        </p:txBody>
      </p:sp>
      <p:sp>
        <p:nvSpPr>
          <p:cNvPr id="16" name="Rectangle 15">
            <a:extLst>
              <a:ext uri="{FF2B5EF4-FFF2-40B4-BE49-F238E27FC236}">
                <a16:creationId xmlns:a16="http://schemas.microsoft.com/office/drawing/2014/main" id="{30F45DAD-3DF0-53C7-0FBF-23B18DB99FC3}"/>
              </a:ext>
            </a:extLst>
          </p:cNvPr>
          <p:cNvSpPr/>
          <p:nvPr/>
        </p:nvSpPr>
        <p:spPr>
          <a:xfrm>
            <a:off x="3412511" y="1471930"/>
            <a:ext cx="280893" cy="4055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95D8C36-03A3-2683-6287-32CD765F06BB}"/>
              </a:ext>
            </a:extLst>
          </p:cNvPr>
          <p:cNvPicPr>
            <a:picLocks noChangeAspect="1"/>
          </p:cNvPicPr>
          <p:nvPr/>
        </p:nvPicPr>
        <p:blipFill rotWithShape="1">
          <a:blip r:embed="rId3"/>
          <a:srcRect l="87598" t="26235" r="3826" b="67019"/>
          <a:stretch/>
        </p:blipFill>
        <p:spPr>
          <a:xfrm>
            <a:off x="3317528" y="1075497"/>
            <a:ext cx="414148" cy="405580"/>
          </a:xfrm>
          <a:prstGeom prst="rect">
            <a:avLst/>
          </a:prstGeom>
          <a:ln w="3175">
            <a:solidFill>
              <a:schemeClr val="tx1"/>
            </a:solidFill>
          </a:ln>
        </p:spPr>
      </p:pic>
      <p:sp>
        <p:nvSpPr>
          <p:cNvPr id="19" name="Arc 18">
            <a:extLst>
              <a:ext uri="{FF2B5EF4-FFF2-40B4-BE49-F238E27FC236}">
                <a16:creationId xmlns:a16="http://schemas.microsoft.com/office/drawing/2014/main" id="{75B55D06-ADF6-EC29-8FAA-84EB2AD79932}"/>
              </a:ext>
            </a:extLst>
          </p:cNvPr>
          <p:cNvSpPr/>
          <p:nvPr/>
        </p:nvSpPr>
        <p:spPr>
          <a:xfrm rot="5400000">
            <a:off x="3279068" y="1361945"/>
            <a:ext cx="260648" cy="260648"/>
          </a:xfrm>
          <a:prstGeom prst="arc">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999C6F82-39AA-A3C8-D81C-F327A0E7F9EA}"/>
              </a:ext>
            </a:extLst>
          </p:cNvPr>
          <p:cNvSpPr txBox="1"/>
          <p:nvPr/>
        </p:nvSpPr>
        <p:spPr>
          <a:xfrm>
            <a:off x="1585956" y="1214441"/>
            <a:ext cx="335348" cy="184666"/>
          </a:xfrm>
          <a:prstGeom prst="rect">
            <a:avLst/>
          </a:prstGeom>
          <a:noFill/>
        </p:spPr>
        <p:txBody>
          <a:bodyPr wrap="none" rtlCol="0">
            <a:spAutoFit/>
          </a:bodyPr>
          <a:lstStyle/>
          <a:p>
            <a:r>
              <a:rPr lang="en-US" sz="600" dirty="0">
                <a:latin typeface="Helvetica" pitchFamily="2" charset="0"/>
              </a:rPr>
              <a:t>me2</a:t>
            </a:r>
          </a:p>
        </p:txBody>
      </p:sp>
      <p:sp>
        <p:nvSpPr>
          <p:cNvPr id="24" name="TextBox 23">
            <a:extLst>
              <a:ext uri="{FF2B5EF4-FFF2-40B4-BE49-F238E27FC236}">
                <a16:creationId xmlns:a16="http://schemas.microsoft.com/office/drawing/2014/main" id="{ADBF6186-47BC-725B-FAF7-0ACFA5C84610}"/>
              </a:ext>
            </a:extLst>
          </p:cNvPr>
          <p:cNvSpPr txBox="1"/>
          <p:nvPr/>
        </p:nvSpPr>
        <p:spPr>
          <a:xfrm>
            <a:off x="1678931" y="1511820"/>
            <a:ext cx="335348" cy="184666"/>
          </a:xfrm>
          <a:prstGeom prst="rect">
            <a:avLst/>
          </a:prstGeom>
          <a:noFill/>
        </p:spPr>
        <p:txBody>
          <a:bodyPr wrap="none" rtlCol="0">
            <a:spAutoFit/>
          </a:bodyPr>
          <a:lstStyle/>
          <a:p>
            <a:r>
              <a:rPr lang="en-US" sz="600" dirty="0">
                <a:latin typeface="Helvetica" pitchFamily="2" charset="0"/>
              </a:rPr>
              <a:t>me3</a:t>
            </a:r>
          </a:p>
        </p:txBody>
      </p:sp>
      <p:sp>
        <p:nvSpPr>
          <p:cNvPr id="31" name="Rectangle 30">
            <a:extLst>
              <a:ext uri="{FF2B5EF4-FFF2-40B4-BE49-F238E27FC236}">
                <a16:creationId xmlns:a16="http://schemas.microsoft.com/office/drawing/2014/main" id="{BE25E493-E3E5-1064-2E7B-D88A8D26796B}"/>
              </a:ext>
            </a:extLst>
          </p:cNvPr>
          <p:cNvSpPr/>
          <p:nvPr/>
        </p:nvSpPr>
        <p:spPr>
          <a:xfrm>
            <a:off x="923365" y="720822"/>
            <a:ext cx="2723338" cy="1163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A878B97-5747-0A92-7B7C-686C0C1B3A3E}"/>
              </a:ext>
            </a:extLst>
          </p:cNvPr>
          <p:cNvSpPr txBox="1"/>
          <p:nvPr/>
        </p:nvSpPr>
        <p:spPr>
          <a:xfrm>
            <a:off x="1282978" y="1047666"/>
            <a:ext cx="335348" cy="184666"/>
          </a:xfrm>
          <a:prstGeom prst="rect">
            <a:avLst/>
          </a:prstGeom>
          <a:noFill/>
        </p:spPr>
        <p:txBody>
          <a:bodyPr wrap="none" rtlCol="0">
            <a:spAutoFit/>
          </a:bodyPr>
          <a:lstStyle/>
          <a:p>
            <a:r>
              <a:rPr lang="en-US" sz="600" dirty="0">
                <a:latin typeface="Helvetica" pitchFamily="2" charset="0"/>
              </a:rPr>
              <a:t>me1</a:t>
            </a:r>
          </a:p>
        </p:txBody>
      </p:sp>
      <p:pic>
        <p:nvPicPr>
          <p:cNvPr id="30" name="Picture 29">
            <a:extLst>
              <a:ext uri="{FF2B5EF4-FFF2-40B4-BE49-F238E27FC236}">
                <a16:creationId xmlns:a16="http://schemas.microsoft.com/office/drawing/2014/main" id="{729505AE-F4F1-DD98-F85B-8BA65DA753AD}"/>
              </a:ext>
            </a:extLst>
          </p:cNvPr>
          <p:cNvPicPr>
            <a:picLocks noChangeAspect="1"/>
          </p:cNvPicPr>
          <p:nvPr/>
        </p:nvPicPr>
        <p:blipFill>
          <a:blip r:embed="rId4"/>
          <a:stretch>
            <a:fillRect/>
          </a:stretch>
        </p:blipFill>
        <p:spPr>
          <a:xfrm>
            <a:off x="1030815" y="934977"/>
            <a:ext cx="723900" cy="1092200"/>
          </a:xfrm>
          <a:prstGeom prst="rect">
            <a:avLst/>
          </a:prstGeom>
          <a:ln>
            <a:noFill/>
          </a:ln>
        </p:spPr>
      </p:pic>
      <p:sp>
        <p:nvSpPr>
          <p:cNvPr id="10" name="TextBox 9">
            <a:extLst>
              <a:ext uri="{FF2B5EF4-FFF2-40B4-BE49-F238E27FC236}">
                <a16:creationId xmlns:a16="http://schemas.microsoft.com/office/drawing/2014/main" id="{96808BA2-C7EF-9ED9-0D91-97253EFCE92F}"/>
              </a:ext>
            </a:extLst>
          </p:cNvPr>
          <p:cNvSpPr txBox="1"/>
          <p:nvPr/>
        </p:nvSpPr>
        <p:spPr>
          <a:xfrm>
            <a:off x="1035085" y="717891"/>
            <a:ext cx="115416" cy="138499"/>
          </a:xfrm>
          <a:prstGeom prst="rect">
            <a:avLst/>
          </a:prstGeom>
          <a:solidFill>
            <a:schemeClr val="bg1"/>
          </a:solidFill>
        </p:spPr>
        <p:txBody>
          <a:bodyPr wrap="none" lIns="0" tIns="0" rIns="0" bIns="0" rtlCol="0">
            <a:spAutoFit/>
          </a:bodyPr>
          <a:lstStyle/>
          <a:p>
            <a:r>
              <a:rPr lang="en-US" sz="900" b="1" dirty="0">
                <a:latin typeface="Helvetica" pitchFamily="2" charset="0"/>
              </a:rPr>
              <a:t>C </a:t>
            </a:r>
          </a:p>
        </p:txBody>
      </p:sp>
      <p:sp>
        <p:nvSpPr>
          <p:cNvPr id="32" name="Rectangle 31">
            <a:extLst>
              <a:ext uri="{FF2B5EF4-FFF2-40B4-BE49-F238E27FC236}">
                <a16:creationId xmlns:a16="http://schemas.microsoft.com/office/drawing/2014/main" id="{CFACB6B7-C578-BA67-D52C-E4FBC75A24A0}"/>
              </a:ext>
            </a:extLst>
          </p:cNvPr>
          <p:cNvSpPr/>
          <p:nvPr/>
        </p:nvSpPr>
        <p:spPr>
          <a:xfrm>
            <a:off x="3553004" y="981405"/>
            <a:ext cx="231764" cy="511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DA57A5CA-5588-E5FA-E9DD-256245F1BED4}"/>
              </a:ext>
            </a:extLst>
          </p:cNvPr>
          <p:cNvPicPr>
            <a:picLocks noChangeAspect="1"/>
          </p:cNvPicPr>
          <p:nvPr/>
        </p:nvPicPr>
        <p:blipFill>
          <a:blip r:embed="rId5"/>
          <a:stretch>
            <a:fillRect/>
          </a:stretch>
        </p:blipFill>
        <p:spPr>
          <a:xfrm>
            <a:off x="1803436" y="1025307"/>
            <a:ext cx="2006600" cy="1092200"/>
          </a:xfrm>
          <a:prstGeom prst="rect">
            <a:avLst/>
          </a:prstGeom>
        </p:spPr>
      </p:pic>
      <p:sp>
        <p:nvSpPr>
          <p:cNvPr id="37" name="TextBox 36">
            <a:extLst>
              <a:ext uri="{FF2B5EF4-FFF2-40B4-BE49-F238E27FC236}">
                <a16:creationId xmlns:a16="http://schemas.microsoft.com/office/drawing/2014/main" id="{1E5E38D6-67C5-5DDF-508A-811AFCEEF01C}"/>
              </a:ext>
            </a:extLst>
          </p:cNvPr>
          <p:cNvSpPr txBox="1"/>
          <p:nvPr/>
        </p:nvSpPr>
        <p:spPr>
          <a:xfrm>
            <a:off x="2148745" y="918453"/>
            <a:ext cx="442750" cy="276999"/>
          </a:xfrm>
          <a:prstGeom prst="rect">
            <a:avLst/>
          </a:prstGeom>
          <a:noFill/>
        </p:spPr>
        <p:txBody>
          <a:bodyPr wrap="none" rtlCol="0">
            <a:spAutoFit/>
          </a:bodyPr>
          <a:lstStyle/>
          <a:p>
            <a:pPr algn="ctr"/>
            <a:r>
              <a:rPr lang="en-US" sz="600" i="1" dirty="0">
                <a:latin typeface="Helvetica" pitchFamily="2" charset="0"/>
              </a:rPr>
              <a:t>A. thal.</a:t>
            </a:r>
          </a:p>
          <a:p>
            <a:pPr algn="ctr"/>
            <a:r>
              <a:rPr lang="en-US" sz="600" dirty="0">
                <a:latin typeface="Helvetica" pitchFamily="2" charset="0"/>
              </a:rPr>
              <a:t>PDS5C</a:t>
            </a:r>
          </a:p>
        </p:txBody>
      </p:sp>
      <p:sp>
        <p:nvSpPr>
          <p:cNvPr id="38" name="TextBox 37">
            <a:extLst>
              <a:ext uri="{FF2B5EF4-FFF2-40B4-BE49-F238E27FC236}">
                <a16:creationId xmlns:a16="http://schemas.microsoft.com/office/drawing/2014/main" id="{1CAD37BB-39F7-52BB-1C53-C858FD1B8316}"/>
              </a:ext>
            </a:extLst>
          </p:cNvPr>
          <p:cNvSpPr txBox="1"/>
          <p:nvPr/>
        </p:nvSpPr>
        <p:spPr>
          <a:xfrm>
            <a:off x="2533844" y="861763"/>
            <a:ext cx="423514" cy="276999"/>
          </a:xfrm>
          <a:prstGeom prst="rect">
            <a:avLst/>
          </a:prstGeom>
          <a:noFill/>
        </p:spPr>
        <p:txBody>
          <a:bodyPr wrap="none" rtlCol="0">
            <a:spAutoFit/>
          </a:bodyPr>
          <a:lstStyle/>
          <a:p>
            <a:r>
              <a:rPr lang="en-US" sz="600" i="1" dirty="0">
                <a:latin typeface="Helvetica" pitchFamily="2" charset="0"/>
              </a:rPr>
              <a:t>A. thal.</a:t>
            </a:r>
          </a:p>
          <a:p>
            <a:r>
              <a:rPr lang="en-US" sz="600" dirty="0">
                <a:latin typeface="Helvetica" pitchFamily="2" charset="0"/>
              </a:rPr>
              <a:t>MSH6</a:t>
            </a:r>
          </a:p>
        </p:txBody>
      </p:sp>
      <p:sp>
        <p:nvSpPr>
          <p:cNvPr id="39" name="TextBox 38">
            <a:extLst>
              <a:ext uri="{FF2B5EF4-FFF2-40B4-BE49-F238E27FC236}">
                <a16:creationId xmlns:a16="http://schemas.microsoft.com/office/drawing/2014/main" id="{61C910F5-5945-6FBF-3105-3F1370289FC3}"/>
              </a:ext>
            </a:extLst>
          </p:cNvPr>
          <p:cNvSpPr txBox="1"/>
          <p:nvPr/>
        </p:nvSpPr>
        <p:spPr>
          <a:xfrm>
            <a:off x="2903657" y="891248"/>
            <a:ext cx="442750" cy="276999"/>
          </a:xfrm>
          <a:prstGeom prst="rect">
            <a:avLst/>
          </a:prstGeom>
          <a:noFill/>
        </p:spPr>
        <p:txBody>
          <a:bodyPr wrap="none" rtlCol="0">
            <a:spAutoFit/>
          </a:bodyPr>
          <a:lstStyle/>
          <a:p>
            <a:pPr algn="ctr"/>
            <a:r>
              <a:rPr lang="en-US" sz="600" dirty="0">
                <a:latin typeface="Helvetica" pitchFamily="2" charset="0"/>
              </a:rPr>
              <a:t>rice</a:t>
            </a:r>
          </a:p>
          <a:p>
            <a:pPr algn="ctr"/>
            <a:r>
              <a:rPr lang="en-US" sz="600" dirty="0">
                <a:latin typeface="Helvetica" pitchFamily="2" charset="0"/>
              </a:rPr>
              <a:t>PDS5C</a:t>
            </a:r>
          </a:p>
        </p:txBody>
      </p:sp>
      <p:sp>
        <p:nvSpPr>
          <p:cNvPr id="40" name="TextBox 39">
            <a:extLst>
              <a:ext uri="{FF2B5EF4-FFF2-40B4-BE49-F238E27FC236}">
                <a16:creationId xmlns:a16="http://schemas.microsoft.com/office/drawing/2014/main" id="{484BEEF9-8487-9482-FBB8-9A3C2E2636ED}"/>
              </a:ext>
            </a:extLst>
          </p:cNvPr>
          <p:cNvSpPr txBox="1"/>
          <p:nvPr/>
        </p:nvSpPr>
        <p:spPr>
          <a:xfrm>
            <a:off x="3410568" y="983581"/>
            <a:ext cx="399468" cy="276999"/>
          </a:xfrm>
          <a:prstGeom prst="rect">
            <a:avLst/>
          </a:prstGeom>
          <a:noFill/>
        </p:spPr>
        <p:txBody>
          <a:bodyPr wrap="none" rtlCol="0">
            <a:spAutoFit/>
          </a:bodyPr>
          <a:lstStyle/>
          <a:p>
            <a:pPr algn="ctr"/>
            <a:r>
              <a:rPr lang="en-US" sz="600" dirty="0">
                <a:latin typeface="Helvetica" pitchFamily="2" charset="0"/>
              </a:rPr>
              <a:t>rice</a:t>
            </a:r>
          </a:p>
          <a:p>
            <a:pPr algn="ctr"/>
            <a:r>
              <a:rPr lang="en-US" sz="600" dirty="0">
                <a:latin typeface="Helvetica" pitchFamily="2" charset="0"/>
              </a:rPr>
              <a:t>MSH6</a:t>
            </a:r>
          </a:p>
        </p:txBody>
      </p:sp>
      <p:sp>
        <p:nvSpPr>
          <p:cNvPr id="41" name="TextBox 40">
            <a:extLst>
              <a:ext uri="{FF2B5EF4-FFF2-40B4-BE49-F238E27FC236}">
                <a16:creationId xmlns:a16="http://schemas.microsoft.com/office/drawing/2014/main" id="{292EA6E3-4209-AED8-C247-45E8B8D22F9E}"/>
              </a:ext>
            </a:extLst>
          </p:cNvPr>
          <p:cNvSpPr txBox="1"/>
          <p:nvPr/>
        </p:nvSpPr>
        <p:spPr>
          <a:xfrm>
            <a:off x="1583015" y="680667"/>
            <a:ext cx="720069" cy="184666"/>
          </a:xfrm>
          <a:prstGeom prst="rect">
            <a:avLst/>
          </a:prstGeom>
          <a:noFill/>
        </p:spPr>
        <p:txBody>
          <a:bodyPr wrap="none" rtlCol="0">
            <a:spAutoFit/>
          </a:bodyPr>
          <a:lstStyle/>
          <a:p>
            <a:pPr algn="ctr"/>
            <a:r>
              <a:rPr lang="en-US" sz="600" b="1" dirty="0">
                <a:latin typeface="Helvetica" pitchFamily="2" charset="0"/>
              </a:rPr>
              <a:t>Benchmarking</a:t>
            </a:r>
          </a:p>
        </p:txBody>
      </p:sp>
      <p:sp>
        <p:nvSpPr>
          <p:cNvPr id="45" name="Right Bracket 44">
            <a:extLst>
              <a:ext uri="{FF2B5EF4-FFF2-40B4-BE49-F238E27FC236}">
                <a16:creationId xmlns:a16="http://schemas.microsoft.com/office/drawing/2014/main" id="{D4D1B4CD-85AD-01C9-28F7-4A484517E8C6}"/>
              </a:ext>
            </a:extLst>
          </p:cNvPr>
          <p:cNvSpPr/>
          <p:nvPr/>
        </p:nvSpPr>
        <p:spPr>
          <a:xfrm rot="16200000">
            <a:off x="1921055" y="467756"/>
            <a:ext cx="78549" cy="855892"/>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ectangle 45">
            <a:extLst>
              <a:ext uri="{FF2B5EF4-FFF2-40B4-BE49-F238E27FC236}">
                <a16:creationId xmlns:a16="http://schemas.microsoft.com/office/drawing/2014/main" id="{918DCFAA-7E78-E85C-99D7-17AB38137673}"/>
              </a:ext>
            </a:extLst>
          </p:cNvPr>
          <p:cNvSpPr/>
          <p:nvPr/>
        </p:nvSpPr>
        <p:spPr>
          <a:xfrm>
            <a:off x="2192777" y="935751"/>
            <a:ext cx="354027" cy="866604"/>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AC01BB5-5036-0650-5972-E01EF1F6F640}"/>
              </a:ext>
            </a:extLst>
          </p:cNvPr>
          <p:cNvSpPr/>
          <p:nvPr/>
        </p:nvSpPr>
        <p:spPr>
          <a:xfrm>
            <a:off x="1030815" y="935750"/>
            <a:ext cx="767931" cy="1074115"/>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BBC6B9A3-EFFF-A984-008F-99AB295E14CF}"/>
              </a:ext>
            </a:extLst>
          </p:cNvPr>
          <p:cNvSpPr txBox="1"/>
          <p:nvPr/>
        </p:nvSpPr>
        <p:spPr>
          <a:xfrm rot="16200000">
            <a:off x="1790859" y="1077702"/>
            <a:ext cx="320922" cy="184666"/>
          </a:xfrm>
          <a:prstGeom prst="rect">
            <a:avLst/>
          </a:prstGeom>
          <a:noFill/>
        </p:spPr>
        <p:txBody>
          <a:bodyPr wrap="none" rtlCol="0">
            <a:spAutoFit/>
          </a:bodyPr>
          <a:lstStyle/>
          <a:p>
            <a:r>
              <a:rPr lang="en-US" sz="600" dirty="0">
                <a:latin typeface="Helvetica" pitchFamily="2" charset="0"/>
              </a:rPr>
              <a:t>.5 Å</a:t>
            </a:r>
          </a:p>
        </p:txBody>
      </p:sp>
      <p:sp>
        <p:nvSpPr>
          <p:cNvPr id="49" name="TextBox 48">
            <a:extLst>
              <a:ext uri="{FF2B5EF4-FFF2-40B4-BE49-F238E27FC236}">
                <a16:creationId xmlns:a16="http://schemas.microsoft.com/office/drawing/2014/main" id="{BAB5DFDA-2176-C510-26B5-A7D955619E5F}"/>
              </a:ext>
            </a:extLst>
          </p:cNvPr>
          <p:cNvSpPr txBox="1"/>
          <p:nvPr/>
        </p:nvSpPr>
        <p:spPr>
          <a:xfrm rot="16200000">
            <a:off x="1021000" y="1023640"/>
            <a:ext cx="320922" cy="184666"/>
          </a:xfrm>
          <a:prstGeom prst="rect">
            <a:avLst/>
          </a:prstGeom>
          <a:noFill/>
        </p:spPr>
        <p:txBody>
          <a:bodyPr wrap="none" rtlCol="0">
            <a:spAutoFit/>
          </a:bodyPr>
          <a:lstStyle/>
          <a:p>
            <a:r>
              <a:rPr lang="en-US" sz="600" dirty="0">
                <a:latin typeface="Helvetica" pitchFamily="2" charset="0"/>
              </a:rPr>
              <a:t>.5 Å</a:t>
            </a:r>
          </a:p>
        </p:txBody>
      </p:sp>
      <p:sp>
        <p:nvSpPr>
          <p:cNvPr id="50" name="TextBox 49">
            <a:extLst>
              <a:ext uri="{FF2B5EF4-FFF2-40B4-BE49-F238E27FC236}">
                <a16:creationId xmlns:a16="http://schemas.microsoft.com/office/drawing/2014/main" id="{F7A24ECD-E7C1-222B-872D-B1FCB9EDA545}"/>
              </a:ext>
            </a:extLst>
          </p:cNvPr>
          <p:cNvSpPr txBox="1"/>
          <p:nvPr/>
        </p:nvSpPr>
        <p:spPr>
          <a:xfrm>
            <a:off x="1768003" y="816084"/>
            <a:ext cx="405880" cy="184666"/>
          </a:xfrm>
          <a:prstGeom prst="rect">
            <a:avLst/>
          </a:prstGeom>
          <a:noFill/>
        </p:spPr>
        <p:txBody>
          <a:bodyPr wrap="none" rtlCol="0">
            <a:spAutoFit/>
          </a:bodyPr>
          <a:lstStyle/>
          <a:p>
            <a:r>
              <a:rPr lang="en-US" sz="600" dirty="0">
                <a:latin typeface="Helvetica" pitchFamily="2" charset="0"/>
              </a:rPr>
              <a:t>r=.999</a:t>
            </a:r>
          </a:p>
        </p:txBody>
      </p:sp>
      <p:sp>
        <p:nvSpPr>
          <p:cNvPr id="52" name="TextBox 51">
            <a:extLst>
              <a:ext uri="{FF2B5EF4-FFF2-40B4-BE49-F238E27FC236}">
                <a16:creationId xmlns:a16="http://schemas.microsoft.com/office/drawing/2014/main" id="{0CFEDDB3-35C4-17C1-0410-5983F4E6E1CB}"/>
              </a:ext>
            </a:extLst>
          </p:cNvPr>
          <p:cNvSpPr txBox="1"/>
          <p:nvPr/>
        </p:nvSpPr>
        <p:spPr>
          <a:xfrm>
            <a:off x="1344715" y="915463"/>
            <a:ext cx="335348" cy="184666"/>
          </a:xfrm>
          <a:prstGeom prst="rect">
            <a:avLst/>
          </a:prstGeom>
          <a:noFill/>
        </p:spPr>
        <p:txBody>
          <a:bodyPr wrap="none" rtlCol="0">
            <a:spAutoFit/>
          </a:bodyPr>
          <a:lstStyle/>
          <a:p>
            <a:r>
              <a:rPr lang="en-US" sz="600" dirty="0">
                <a:latin typeface="Helvetica" pitchFamily="2" charset="0"/>
              </a:rPr>
              <a:t>me1</a:t>
            </a:r>
          </a:p>
        </p:txBody>
      </p:sp>
      <p:sp>
        <p:nvSpPr>
          <p:cNvPr id="53" name="TextBox 52">
            <a:extLst>
              <a:ext uri="{FF2B5EF4-FFF2-40B4-BE49-F238E27FC236}">
                <a16:creationId xmlns:a16="http://schemas.microsoft.com/office/drawing/2014/main" id="{7A1FC1E8-CD35-463E-A477-11314F3E3068}"/>
              </a:ext>
            </a:extLst>
          </p:cNvPr>
          <p:cNvSpPr txBox="1"/>
          <p:nvPr/>
        </p:nvSpPr>
        <p:spPr>
          <a:xfrm>
            <a:off x="1492687" y="1233593"/>
            <a:ext cx="335348" cy="184666"/>
          </a:xfrm>
          <a:prstGeom prst="rect">
            <a:avLst/>
          </a:prstGeom>
          <a:noFill/>
        </p:spPr>
        <p:txBody>
          <a:bodyPr wrap="none" rtlCol="0">
            <a:spAutoFit/>
          </a:bodyPr>
          <a:lstStyle/>
          <a:p>
            <a:r>
              <a:rPr lang="en-US" sz="600" dirty="0">
                <a:latin typeface="Helvetica" pitchFamily="2" charset="0"/>
              </a:rPr>
              <a:t>me2</a:t>
            </a:r>
          </a:p>
        </p:txBody>
      </p:sp>
      <p:sp>
        <p:nvSpPr>
          <p:cNvPr id="54" name="TextBox 53">
            <a:extLst>
              <a:ext uri="{FF2B5EF4-FFF2-40B4-BE49-F238E27FC236}">
                <a16:creationId xmlns:a16="http://schemas.microsoft.com/office/drawing/2014/main" id="{3AFB808B-9AEB-042F-0248-C082EDDA968A}"/>
              </a:ext>
            </a:extLst>
          </p:cNvPr>
          <p:cNvSpPr txBox="1"/>
          <p:nvPr/>
        </p:nvSpPr>
        <p:spPr>
          <a:xfrm>
            <a:off x="1526542" y="1579850"/>
            <a:ext cx="335348" cy="184666"/>
          </a:xfrm>
          <a:prstGeom prst="rect">
            <a:avLst/>
          </a:prstGeom>
          <a:noFill/>
        </p:spPr>
        <p:txBody>
          <a:bodyPr wrap="none" rtlCol="0">
            <a:spAutoFit/>
          </a:bodyPr>
          <a:lstStyle/>
          <a:p>
            <a:r>
              <a:rPr lang="en-US" sz="600" dirty="0">
                <a:latin typeface="Helvetica" pitchFamily="2" charset="0"/>
              </a:rPr>
              <a:t>me3</a:t>
            </a:r>
          </a:p>
        </p:txBody>
      </p:sp>
    </p:spTree>
    <p:extLst>
      <p:ext uri="{BB962C8B-B14F-4D97-AF65-F5344CB8AC3E}">
        <p14:creationId xmlns:p14="http://schemas.microsoft.com/office/powerpoint/2010/main" val="3655927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2E6A014C-D2B5-4FE4-2716-A24802BD0ADC}"/>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5656964" y="212080"/>
            <a:ext cx="1034304" cy="1032126"/>
          </a:xfrm>
          <a:prstGeom prst="rect">
            <a:avLst/>
          </a:prstGeom>
          <a:ln>
            <a:solidFill>
              <a:schemeClr val="tx1"/>
            </a:solidFill>
          </a:ln>
        </p:spPr>
      </p:pic>
      <p:sp>
        <p:nvSpPr>
          <p:cNvPr id="142" name="TextBox 141">
            <a:extLst>
              <a:ext uri="{FF2B5EF4-FFF2-40B4-BE49-F238E27FC236}">
                <a16:creationId xmlns:a16="http://schemas.microsoft.com/office/drawing/2014/main" id="{E0C5AC39-B770-95C2-AEC5-2D94DC67A569}"/>
              </a:ext>
            </a:extLst>
          </p:cNvPr>
          <p:cNvSpPr txBox="1"/>
          <p:nvPr/>
        </p:nvSpPr>
        <p:spPr>
          <a:xfrm>
            <a:off x="100676" y="2401006"/>
            <a:ext cx="3274088" cy="1077218"/>
          </a:xfrm>
          <a:prstGeom prst="rect">
            <a:avLst/>
          </a:prstGeom>
          <a:noFill/>
        </p:spPr>
        <p:txBody>
          <a:bodyPr wrap="square" rtlCol="0">
            <a:spAutoFit/>
          </a:bodyPr>
          <a:lstStyle/>
          <a:p>
            <a:pPr algn="just"/>
            <a:r>
              <a:rPr lang="en-US" sz="800" b="1" dirty="0">
                <a:latin typeface="Helvetica" pitchFamily="2" charset="0"/>
              </a:rPr>
              <a:t>Alternative Figure S5. Multiple repair pathways with H3K4me1 targeting potential via Tudor domains. A, </a:t>
            </a:r>
            <a:r>
              <a:rPr lang="en-US" sz="800" dirty="0">
                <a:latin typeface="Helvetica" pitchFamily="2" charset="0"/>
              </a:rPr>
              <a:t>Results from </a:t>
            </a:r>
            <a:r>
              <a:rPr lang="en-US" sz="800" dirty="0" err="1">
                <a:latin typeface="Helvetica" pitchFamily="2" charset="0"/>
              </a:rPr>
              <a:t>blastp</a:t>
            </a:r>
            <a:r>
              <a:rPr lang="en-US" sz="800" dirty="0">
                <a:latin typeface="Helvetica" pitchFamily="2" charset="0"/>
              </a:rPr>
              <a:t> of PCDS5C Tudor domain, which has confirmed H3K4me1 binding specificity (</a:t>
            </a:r>
            <a:r>
              <a:rPr lang="en-US" sz="800" dirty="0" err="1">
                <a:latin typeface="Helvetica" pitchFamily="2" charset="0"/>
              </a:rPr>
              <a:t>Niu</a:t>
            </a:r>
            <a:r>
              <a:rPr lang="en-US" sz="800" dirty="0">
                <a:latin typeface="Helvetica" pitchFamily="2" charset="0"/>
              </a:rPr>
              <a:t> et al. 2021) identified 29 genes. Nine of these are annotated as having DNA repair function (significant enrichment by gene ontology analysis). </a:t>
            </a:r>
            <a:r>
              <a:rPr lang="en-US" sz="800" b="1" dirty="0">
                <a:latin typeface="Helvetica" pitchFamily="2" charset="0"/>
              </a:rPr>
              <a:t>B-C</a:t>
            </a:r>
            <a:r>
              <a:rPr lang="en-US" sz="800" dirty="0">
                <a:latin typeface="Helvetica" pitchFamily="2" charset="0"/>
              </a:rPr>
              <a:t>, Structure of PDS5C and MSH6 protein from Alphafold2 indicates Tudor domain is tethered to active domains structure in putative </a:t>
            </a:r>
            <a:r>
              <a:rPr lang="en-US" sz="800" i="1" dirty="0">
                <a:latin typeface="Helvetica" pitchFamily="2" charset="0"/>
              </a:rPr>
              <a:t>O. sativa</a:t>
            </a:r>
            <a:r>
              <a:rPr lang="en-US" sz="800" dirty="0">
                <a:latin typeface="Helvetica" pitchFamily="2" charset="0"/>
              </a:rPr>
              <a:t> orthologs. </a:t>
            </a:r>
          </a:p>
        </p:txBody>
      </p:sp>
      <p:grpSp>
        <p:nvGrpSpPr>
          <p:cNvPr id="32" name="Group 31">
            <a:extLst>
              <a:ext uri="{FF2B5EF4-FFF2-40B4-BE49-F238E27FC236}">
                <a16:creationId xmlns:a16="http://schemas.microsoft.com/office/drawing/2014/main" id="{2781F6E5-C38F-8872-B1BA-A8CE0CAA20B3}"/>
              </a:ext>
            </a:extLst>
          </p:cNvPr>
          <p:cNvGrpSpPr/>
          <p:nvPr/>
        </p:nvGrpSpPr>
        <p:grpSpPr>
          <a:xfrm>
            <a:off x="3429000" y="288849"/>
            <a:ext cx="1702588" cy="1484815"/>
            <a:chOff x="3375157" y="1386642"/>
            <a:chExt cx="2240104" cy="1953579"/>
          </a:xfrm>
        </p:grpSpPr>
        <p:pic>
          <p:nvPicPr>
            <p:cNvPr id="25" name="Picture 24">
              <a:extLst>
                <a:ext uri="{FF2B5EF4-FFF2-40B4-BE49-F238E27FC236}">
                  <a16:creationId xmlns:a16="http://schemas.microsoft.com/office/drawing/2014/main" id="{F29B5547-84CF-7AA7-14FF-EC81DD5BD0D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375157" y="1386642"/>
              <a:ext cx="2240104" cy="1953579"/>
            </a:xfrm>
            <a:prstGeom prst="rect">
              <a:avLst/>
            </a:prstGeom>
          </p:spPr>
        </p:pic>
        <p:sp>
          <p:nvSpPr>
            <p:cNvPr id="121" name="Oval 120">
              <a:extLst>
                <a:ext uri="{FF2B5EF4-FFF2-40B4-BE49-F238E27FC236}">
                  <a16:creationId xmlns:a16="http://schemas.microsoft.com/office/drawing/2014/main" id="{A8F86C14-9D8D-7925-D7D4-2065E98CF8C2}"/>
                </a:ext>
              </a:extLst>
            </p:cNvPr>
            <p:cNvSpPr/>
            <p:nvPr/>
          </p:nvSpPr>
          <p:spPr>
            <a:xfrm>
              <a:off x="4616687" y="2473920"/>
              <a:ext cx="338368" cy="345558"/>
            </a:xfrm>
            <a:prstGeom prst="ellipse">
              <a:avLst/>
            </a:prstGeom>
            <a:solidFill>
              <a:schemeClr val="accent6">
                <a:lumMod val="60000"/>
                <a:lumOff val="40000"/>
                <a:alpha val="3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6" name="TextBox 135">
            <a:extLst>
              <a:ext uri="{FF2B5EF4-FFF2-40B4-BE49-F238E27FC236}">
                <a16:creationId xmlns:a16="http://schemas.microsoft.com/office/drawing/2014/main" id="{084B1AA9-AE77-0182-78D4-D77375C961AE}"/>
              </a:ext>
            </a:extLst>
          </p:cNvPr>
          <p:cNvSpPr txBox="1"/>
          <p:nvPr/>
        </p:nvSpPr>
        <p:spPr>
          <a:xfrm>
            <a:off x="3817299" y="66937"/>
            <a:ext cx="1659296" cy="276999"/>
          </a:xfrm>
          <a:prstGeom prst="rect">
            <a:avLst/>
          </a:prstGeom>
          <a:noFill/>
        </p:spPr>
        <p:txBody>
          <a:bodyPr wrap="square" rtlCol="0">
            <a:spAutoFit/>
          </a:bodyPr>
          <a:lstStyle/>
          <a:p>
            <a:pPr algn="ctr"/>
            <a:r>
              <a:rPr lang="en-US" sz="600" b="1" dirty="0">
                <a:latin typeface="Helvetica" pitchFamily="2" charset="0"/>
              </a:rPr>
              <a:t>OsPDS5 (LOC_Os04g42320)</a:t>
            </a:r>
          </a:p>
          <a:p>
            <a:pPr algn="ctr"/>
            <a:r>
              <a:rPr lang="en-US" sz="600" b="1" dirty="0">
                <a:latin typeface="Helvetica" pitchFamily="2" charset="0"/>
              </a:rPr>
              <a:t> </a:t>
            </a:r>
          </a:p>
        </p:txBody>
      </p:sp>
      <p:sp>
        <p:nvSpPr>
          <p:cNvPr id="120" name="TextBox 119">
            <a:extLst>
              <a:ext uri="{FF2B5EF4-FFF2-40B4-BE49-F238E27FC236}">
                <a16:creationId xmlns:a16="http://schemas.microsoft.com/office/drawing/2014/main" id="{C4EF162B-5012-77A8-812E-B301351088FD}"/>
              </a:ext>
            </a:extLst>
          </p:cNvPr>
          <p:cNvSpPr txBox="1"/>
          <p:nvPr/>
        </p:nvSpPr>
        <p:spPr>
          <a:xfrm>
            <a:off x="4495026" y="1502962"/>
            <a:ext cx="750882" cy="184666"/>
          </a:xfrm>
          <a:prstGeom prst="rect">
            <a:avLst/>
          </a:prstGeom>
          <a:noFill/>
        </p:spPr>
        <p:txBody>
          <a:bodyPr wrap="square" rtlCol="0">
            <a:spAutoFit/>
          </a:bodyPr>
          <a:lstStyle/>
          <a:p>
            <a:r>
              <a:rPr lang="en-US" sz="600" b="1" dirty="0">
                <a:latin typeface="Helvetica" pitchFamily="2" charset="0"/>
              </a:rPr>
              <a:t>Tudor</a:t>
            </a:r>
          </a:p>
        </p:txBody>
      </p:sp>
      <p:grpSp>
        <p:nvGrpSpPr>
          <p:cNvPr id="52" name="Group 51">
            <a:extLst>
              <a:ext uri="{FF2B5EF4-FFF2-40B4-BE49-F238E27FC236}">
                <a16:creationId xmlns:a16="http://schemas.microsoft.com/office/drawing/2014/main" id="{02D5B234-1580-4291-BD27-CB36D68DF281}"/>
              </a:ext>
            </a:extLst>
          </p:cNvPr>
          <p:cNvGrpSpPr/>
          <p:nvPr/>
        </p:nvGrpSpPr>
        <p:grpSpPr>
          <a:xfrm>
            <a:off x="5325653" y="205805"/>
            <a:ext cx="1486440" cy="1682732"/>
            <a:chOff x="5099926" y="1580581"/>
            <a:chExt cx="1486440" cy="1682732"/>
          </a:xfrm>
        </p:grpSpPr>
        <p:grpSp>
          <p:nvGrpSpPr>
            <p:cNvPr id="143" name="Group 142">
              <a:extLst>
                <a:ext uri="{FF2B5EF4-FFF2-40B4-BE49-F238E27FC236}">
                  <a16:creationId xmlns:a16="http://schemas.microsoft.com/office/drawing/2014/main" id="{D27C27DF-1399-FD8E-41CD-F8058DCC41B8}"/>
                </a:ext>
              </a:extLst>
            </p:cNvPr>
            <p:cNvGrpSpPr/>
            <p:nvPr/>
          </p:nvGrpSpPr>
          <p:grpSpPr>
            <a:xfrm>
              <a:off x="5099926" y="1580581"/>
              <a:ext cx="1486440" cy="1682732"/>
              <a:chOff x="2125898" y="1344830"/>
              <a:chExt cx="1268061" cy="1435515"/>
            </a:xfrm>
          </p:grpSpPr>
          <p:sp>
            <p:nvSpPr>
              <p:cNvPr id="145" name="Rectangle 144">
                <a:extLst>
                  <a:ext uri="{FF2B5EF4-FFF2-40B4-BE49-F238E27FC236}">
                    <a16:creationId xmlns:a16="http://schemas.microsoft.com/office/drawing/2014/main" id="{7A1CC05D-AE6C-DD0A-74A1-9EE03C9A0D90}"/>
                  </a:ext>
                </a:extLst>
              </p:cNvPr>
              <p:cNvSpPr/>
              <p:nvPr/>
            </p:nvSpPr>
            <p:spPr>
              <a:xfrm rot="5400000">
                <a:off x="2734651" y="1987264"/>
                <a:ext cx="109730"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4CE997E4-8D8D-A9FF-0951-6937992F03F9}"/>
                  </a:ext>
                </a:extLst>
              </p:cNvPr>
              <p:cNvSpPr/>
              <p:nvPr/>
            </p:nvSpPr>
            <p:spPr>
              <a:xfrm rot="5400000">
                <a:off x="2774303" y="1774644"/>
                <a:ext cx="151024"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430C270D-8B82-2F30-920C-6FAE9BCA691E}"/>
                  </a:ext>
                </a:extLst>
              </p:cNvPr>
              <p:cNvSpPr/>
              <p:nvPr/>
            </p:nvSpPr>
            <p:spPr>
              <a:xfrm>
                <a:off x="2187762" y="1344830"/>
                <a:ext cx="201304"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Box 148">
                <a:extLst>
                  <a:ext uri="{FF2B5EF4-FFF2-40B4-BE49-F238E27FC236}">
                    <a16:creationId xmlns:a16="http://schemas.microsoft.com/office/drawing/2014/main" id="{88507928-EBFB-BFF7-8778-330E7D3DCE8B}"/>
                  </a:ext>
                </a:extLst>
              </p:cNvPr>
              <p:cNvSpPr txBox="1"/>
              <p:nvPr/>
            </p:nvSpPr>
            <p:spPr>
              <a:xfrm>
                <a:off x="2199060" y="1737779"/>
                <a:ext cx="314510" cy="184666"/>
              </a:xfrm>
              <a:prstGeom prst="rect">
                <a:avLst/>
              </a:prstGeom>
              <a:noFill/>
            </p:spPr>
            <p:txBody>
              <a:bodyPr wrap="none" rtlCol="0">
                <a:spAutoFit/>
              </a:bodyPr>
              <a:lstStyle/>
              <a:p>
                <a:r>
                  <a:rPr lang="en-US" sz="600" dirty="0">
                    <a:latin typeface="Helvetica" pitchFamily="2" charset="0"/>
                  </a:rPr>
                  <a:t>400</a:t>
                </a:r>
              </a:p>
            </p:txBody>
          </p:sp>
          <p:sp>
            <p:nvSpPr>
              <p:cNvPr id="150" name="TextBox 149">
                <a:extLst>
                  <a:ext uri="{FF2B5EF4-FFF2-40B4-BE49-F238E27FC236}">
                    <a16:creationId xmlns:a16="http://schemas.microsoft.com/office/drawing/2014/main" id="{7DCB42A5-B927-8302-8477-CC881BEBA51D}"/>
                  </a:ext>
                </a:extLst>
              </p:cNvPr>
              <p:cNvSpPr txBox="1"/>
              <p:nvPr/>
            </p:nvSpPr>
            <p:spPr>
              <a:xfrm>
                <a:off x="2190206" y="2115235"/>
                <a:ext cx="314510" cy="184666"/>
              </a:xfrm>
              <a:prstGeom prst="rect">
                <a:avLst/>
              </a:prstGeom>
              <a:noFill/>
            </p:spPr>
            <p:txBody>
              <a:bodyPr wrap="none" rtlCol="0">
                <a:spAutoFit/>
              </a:bodyPr>
              <a:lstStyle/>
              <a:p>
                <a:r>
                  <a:rPr lang="en-US" sz="600" dirty="0">
                    <a:latin typeface="Helvetica" pitchFamily="2" charset="0"/>
                  </a:rPr>
                  <a:t>800</a:t>
                </a:r>
              </a:p>
            </p:txBody>
          </p:sp>
          <p:sp>
            <p:nvSpPr>
              <p:cNvPr id="151" name="TextBox 150">
                <a:extLst>
                  <a:ext uri="{FF2B5EF4-FFF2-40B4-BE49-F238E27FC236}">
                    <a16:creationId xmlns:a16="http://schemas.microsoft.com/office/drawing/2014/main" id="{A460BF0F-8979-464B-9B32-F447610366AE}"/>
                  </a:ext>
                </a:extLst>
              </p:cNvPr>
              <p:cNvSpPr txBox="1"/>
              <p:nvPr/>
            </p:nvSpPr>
            <p:spPr>
              <a:xfrm>
                <a:off x="2245372" y="1362280"/>
                <a:ext cx="227948" cy="184666"/>
              </a:xfrm>
              <a:prstGeom prst="rect">
                <a:avLst/>
              </a:prstGeom>
              <a:noFill/>
            </p:spPr>
            <p:txBody>
              <a:bodyPr wrap="none" rtlCol="0">
                <a:spAutoFit/>
              </a:bodyPr>
              <a:lstStyle/>
              <a:p>
                <a:r>
                  <a:rPr lang="en-US" sz="600" dirty="0">
                    <a:latin typeface="Helvetica" pitchFamily="2" charset="0"/>
                  </a:rPr>
                  <a:t>0</a:t>
                </a:r>
              </a:p>
            </p:txBody>
          </p:sp>
          <p:sp>
            <p:nvSpPr>
              <p:cNvPr id="152" name="TextBox 151">
                <a:extLst>
                  <a:ext uri="{FF2B5EF4-FFF2-40B4-BE49-F238E27FC236}">
                    <a16:creationId xmlns:a16="http://schemas.microsoft.com/office/drawing/2014/main" id="{E2197DFC-4668-5384-57D9-615549ED9E85}"/>
                  </a:ext>
                </a:extLst>
              </p:cNvPr>
              <p:cNvSpPr txBox="1"/>
              <p:nvPr/>
            </p:nvSpPr>
            <p:spPr>
              <a:xfrm>
                <a:off x="2654712" y="2213040"/>
                <a:ext cx="314510" cy="184666"/>
              </a:xfrm>
              <a:prstGeom prst="rect">
                <a:avLst/>
              </a:prstGeom>
              <a:noFill/>
            </p:spPr>
            <p:txBody>
              <a:bodyPr wrap="none" rtlCol="0">
                <a:spAutoFit/>
              </a:bodyPr>
              <a:lstStyle/>
              <a:p>
                <a:r>
                  <a:rPr lang="en-US" sz="600" dirty="0">
                    <a:latin typeface="Helvetica" pitchFamily="2" charset="0"/>
                  </a:rPr>
                  <a:t>400</a:t>
                </a:r>
              </a:p>
            </p:txBody>
          </p:sp>
          <p:sp>
            <p:nvSpPr>
              <p:cNvPr id="153" name="TextBox 152">
                <a:extLst>
                  <a:ext uri="{FF2B5EF4-FFF2-40B4-BE49-F238E27FC236}">
                    <a16:creationId xmlns:a16="http://schemas.microsoft.com/office/drawing/2014/main" id="{537125E5-C3C5-4E31-6852-B280170EE286}"/>
                  </a:ext>
                </a:extLst>
              </p:cNvPr>
              <p:cNvSpPr txBox="1"/>
              <p:nvPr/>
            </p:nvSpPr>
            <p:spPr>
              <a:xfrm>
                <a:off x="3074678" y="2220134"/>
                <a:ext cx="314510" cy="184666"/>
              </a:xfrm>
              <a:prstGeom prst="rect">
                <a:avLst/>
              </a:prstGeom>
              <a:noFill/>
            </p:spPr>
            <p:txBody>
              <a:bodyPr wrap="none" rtlCol="0">
                <a:spAutoFit/>
              </a:bodyPr>
              <a:lstStyle/>
              <a:p>
                <a:r>
                  <a:rPr lang="en-US" sz="600" dirty="0">
                    <a:latin typeface="Helvetica" pitchFamily="2" charset="0"/>
                  </a:rPr>
                  <a:t>800</a:t>
                </a:r>
              </a:p>
            </p:txBody>
          </p:sp>
          <p:sp>
            <p:nvSpPr>
              <p:cNvPr id="154" name="TextBox 153">
                <a:extLst>
                  <a:ext uri="{FF2B5EF4-FFF2-40B4-BE49-F238E27FC236}">
                    <a16:creationId xmlns:a16="http://schemas.microsoft.com/office/drawing/2014/main" id="{76E5FC74-1785-3A17-9866-44C1D15441D4}"/>
                  </a:ext>
                </a:extLst>
              </p:cNvPr>
              <p:cNvSpPr txBox="1"/>
              <p:nvPr/>
            </p:nvSpPr>
            <p:spPr>
              <a:xfrm>
                <a:off x="2319554" y="2220518"/>
                <a:ext cx="227948" cy="184666"/>
              </a:xfrm>
              <a:prstGeom prst="rect">
                <a:avLst/>
              </a:prstGeom>
              <a:noFill/>
            </p:spPr>
            <p:txBody>
              <a:bodyPr wrap="none" rtlCol="0">
                <a:spAutoFit/>
              </a:bodyPr>
              <a:lstStyle/>
              <a:p>
                <a:r>
                  <a:rPr lang="en-US" sz="600" dirty="0">
                    <a:latin typeface="Helvetica" pitchFamily="2" charset="0"/>
                  </a:rPr>
                  <a:t>0</a:t>
                </a:r>
              </a:p>
            </p:txBody>
          </p:sp>
          <p:sp>
            <p:nvSpPr>
              <p:cNvPr id="155" name="TextBox 154">
                <a:extLst>
                  <a:ext uri="{FF2B5EF4-FFF2-40B4-BE49-F238E27FC236}">
                    <a16:creationId xmlns:a16="http://schemas.microsoft.com/office/drawing/2014/main" id="{8CA4D629-F2D7-35D9-B52D-08FBA8B150D0}"/>
                  </a:ext>
                </a:extLst>
              </p:cNvPr>
              <p:cNvSpPr txBox="1"/>
              <p:nvPr/>
            </p:nvSpPr>
            <p:spPr>
              <a:xfrm rot="16200000">
                <a:off x="1858196" y="1668849"/>
                <a:ext cx="720069" cy="184666"/>
              </a:xfrm>
              <a:prstGeom prst="rect">
                <a:avLst/>
              </a:prstGeom>
              <a:noFill/>
            </p:spPr>
            <p:txBody>
              <a:bodyPr wrap="none" rtlCol="0">
                <a:spAutoFit/>
              </a:bodyPr>
              <a:lstStyle/>
              <a:p>
                <a:r>
                  <a:rPr lang="en-US" sz="600" dirty="0">
                    <a:latin typeface="Helvetica" pitchFamily="2" charset="0"/>
                  </a:rPr>
                  <a:t>Aligned residue</a:t>
                </a:r>
              </a:p>
            </p:txBody>
          </p:sp>
          <p:sp>
            <p:nvSpPr>
              <p:cNvPr id="156" name="TextBox 155">
                <a:extLst>
                  <a:ext uri="{FF2B5EF4-FFF2-40B4-BE49-F238E27FC236}">
                    <a16:creationId xmlns:a16="http://schemas.microsoft.com/office/drawing/2014/main" id="{7B30497E-7548-D9BC-549C-EC9B3665D860}"/>
                  </a:ext>
                </a:extLst>
              </p:cNvPr>
              <p:cNvSpPr txBox="1"/>
              <p:nvPr/>
            </p:nvSpPr>
            <p:spPr>
              <a:xfrm>
                <a:off x="2441430" y="2301863"/>
                <a:ext cx="705642" cy="184666"/>
              </a:xfrm>
              <a:prstGeom prst="rect">
                <a:avLst/>
              </a:prstGeom>
              <a:noFill/>
            </p:spPr>
            <p:txBody>
              <a:bodyPr wrap="none" rtlCol="0">
                <a:spAutoFit/>
              </a:bodyPr>
              <a:lstStyle/>
              <a:p>
                <a:r>
                  <a:rPr lang="en-US" sz="600" dirty="0">
                    <a:latin typeface="Helvetica" pitchFamily="2" charset="0"/>
                  </a:rPr>
                  <a:t>Scored residue</a:t>
                </a:r>
              </a:p>
            </p:txBody>
          </p:sp>
          <p:sp>
            <p:nvSpPr>
              <p:cNvPr id="157" name="TextBox 156">
                <a:extLst>
                  <a:ext uri="{FF2B5EF4-FFF2-40B4-BE49-F238E27FC236}">
                    <a16:creationId xmlns:a16="http://schemas.microsoft.com/office/drawing/2014/main" id="{11FDF1FA-08EE-AD06-AFB6-FC6D7B66292C}"/>
                  </a:ext>
                </a:extLst>
              </p:cNvPr>
              <p:cNvSpPr txBox="1"/>
              <p:nvPr/>
            </p:nvSpPr>
            <p:spPr>
              <a:xfrm>
                <a:off x="2303294" y="2433133"/>
                <a:ext cx="227948" cy="184666"/>
              </a:xfrm>
              <a:prstGeom prst="rect">
                <a:avLst/>
              </a:prstGeom>
              <a:noFill/>
            </p:spPr>
            <p:txBody>
              <a:bodyPr wrap="none" rtlCol="0">
                <a:spAutoFit/>
              </a:bodyPr>
              <a:lstStyle/>
              <a:p>
                <a:r>
                  <a:rPr lang="en-US" sz="600" dirty="0">
                    <a:latin typeface="Helvetica" pitchFamily="2" charset="0"/>
                  </a:rPr>
                  <a:t>0</a:t>
                </a:r>
              </a:p>
            </p:txBody>
          </p:sp>
          <p:sp>
            <p:nvSpPr>
              <p:cNvPr id="158" name="TextBox 157">
                <a:extLst>
                  <a:ext uri="{FF2B5EF4-FFF2-40B4-BE49-F238E27FC236}">
                    <a16:creationId xmlns:a16="http://schemas.microsoft.com/office/drawing/2014/main" id="{5BD0D46F-7BE8-AD74-4AA0-4F91BF1500FD}"/>
                  </a:ext>
                </a:extLst>
              </p:cNvPr>
              <p:cNvSpPr txBox="1"/>
              <p:nvPr/>
            </p:nvSpPr>
            <p:spPr>
              <a:xfrm>
                <a:off x="2667132" y="2431173"/>
                <a:ext cx="271228" cy="184666"/>
              </a:xfrm>
              <a:prstGeom prst="rect">
                <a:avLst/>
              </a:prstGeom>
              <a:noFill/>
            </p:spPr>
            <p:txBody>
              <a:bodyPr wrap="none" rtlCol="0">
                <a:spAutoFit/>
              </a:bodyPr>
              <a:lstStyle/>
              <a:p>
                <a:r>
                  <a:rPr lang="en-US" sz="600" dirty="0">
                    <a:latin typeface="Helvetica" pitchFamily="2" charset="0"/>
                  </a:rPr>
                  <a:t>15</a:t>
                </a:r>
              </a:p>
            </p:txBody>
          </p:sp>
          <p:sp>
            <p:nvSpPr>
              <p:cNvPr id="159" name="TextBox 158">
                <a:extLst>
                  <a:ext uri="{FF2B5EF4-FFF2-40B4-BE49-F238E27FC236}">
                    <a16:creationId xmlns:a16="http://schemas.microsoft.com/office/drawing/2014/main" id="{8492E45B-44C0-0382-8950-20EDB11B5EF8}"/>
                  </a:ext>
                </a:extLst>
              </p:cNvPr>
              <p:cNvSpPr txBox="1"/>
              <p:nvPr/>
            </p:nvSpPr>
            <p:spPr>
              <a:xfrm>
                <a:off x="3044319" y="2439036"/>
                <a:ext cx="271228" cy="184666"/>
              </a:xfrm>
              <a:prstGeom prst="rect">
                <a:avLst/>
              </a:prstGeom>
              <a:noFill/>
            </p:spPr>
            <p:txBody>
              <a:bodyPr wrap="none" rtlCol="0">
                <a:spAutoFit/>
              </a:bodyPr>
              <a:lstStyle/>
              <a:p>
                <a:r>
                  <a:rPr lang="en-US" sz="600" dirty="0">
                    <a:latin typeface="Helvetica" pitchFamily="2" charset="0"/>
                  </a:rPr>
                  <a:t>30</a:t>
                </a:r>
              </a:p>
            </p:txBody>
          </p:sp>
          <p:sp>
            <p:nvSpPr>
              <p:cNvPr id="160" name="TextBox 159">
                <a:extLst>
                  <a:ext uri="{FF2B5EF4-FFF2-40B4-BE49-F238E27FC236}">
                    <a16:creationId xmlns:a16="http://schemas.microsoft.com/office/drawing/2014/main" id="{DA405574-DB93-8182-041F-7E57E829621F}"/>
                  </a:ext>
                </a:extLst>
              </p:cNvPr>
              <p:cNvSpPr txBox="1"/>
              <p:nvPr/>
            </p:nvSpPr>
            <p:spPr>
              <a:xfrm>
                <a:off x="2314820" y="2503346"/>
                <a:ext cx="979755" cy="276999"/>
              </a:xfrm>
              <a:prstGeom prst="rect">
                <a:avLst/>
              </a:prstGeom>
              <a:noFill/>
            </p:spPr>
            <p:txBody>
              <a:bodyPr wrap="none" rtlCol="0">
                <a:spAutoFit/>
              </a:bodyPr>
              <a:lstStyle/>
              <a:p>
                <a:pPr algn="ctr"/>
                <a:r>
                  <a:rPr lang="en-US" sz="600" dirty="0">
                    <a:latin typeface="Helvetica" pitchFamily="2" charset="0"/>
                  </a:rPr>
                  <a:t>Expected position error</a:t>
                </a:r>
              </a:p>
              <a:p>
                <a:pPr algn="ctr"/>
                <a:r>
                  <a:rPr lang="en-US" sz="600" dirty="0">
                    <a:latin typeface="Helvetica" pitchFamily="2" charset="0"/>
                  </a:rPr>
                  <a:t>(Ångströms)</a:t>
                </a:r>
              </a:p>
            </p:txBody>
          </p:sp>
        </p:grpSp>
        <p:pic>
          <p:nvPicPr>
            <p:cNvPr id="51" name="Picture 50">
              <a:extLst>
                <a:ext uri="{FF2B5EF4-FFF2-40B4-BE49-F238E27FC236}">
                  <a16:creationId xmlns:a16="http://schemas.microsoft.com/office/drawing/2014/main" id="{A00B28E8-B703-21CE-8406-30D7EA7A962D}"/>
                </a:ext>
              </a:extLst>
            </p:cNvPr>
            <p:cNvPicPr>
              <a:picLocks noChangeAspect="1"/>
            </p:cNvPicPr>
            <p:nvPr/>
          </p:nvPicPr>
          <p:blipFill rotWithShape="1">
            <a:blip r:embed="rId6"/>
            <a:srcRect l="82977" r="13496"/>
            <a:stretch/>
          </p:blipFill>
          <p:spPr>
            <a:xfrm rot="5400000">
              <a:off x="5812990" y="2317562"/>
              <a:ext cx="45719" cy="1085546"/>
            </a:xfrm>
            <a:prstGeom prst="rect">
              <a:avLst/>
            </a:prstGeom>
          </p:spPr>
        </p:pic>
      </p:grpSp>
      <p:sp>
        <p:nvSpPr>
          <p:cNvPr id="137" name="TextBox 136">
            <a:extLst>
              <a:ext uri="{FF2B5EF4-FFF2-40B4-BE49-F238E27FC236}">
                <a16:creationId xmlns:a16="http://schemas.microsoft.com/office/drawing/2014/main" id="{1148A8C6-97C0-360B-B8DD-24F45CC30489}"/>
              </a:ext>
            </a:extLst>
          </p:cNvPr>
          <p:cNvSpPr txBox="1"/>
          <p:nvPr/>
        </p:nvSpPr>
        <p:spPr>
          <a:xfrm>
            <a:off x="5982425" y="964447"/>
            <a:ext cx="216406" cy="92333"/>
          </a:xfrm>
          <a:prstGeom prst="rect">
            <a:avLst/>
          </a:prstGeom>
          <a:noFill/>
          <a:ln>
            <a:noFill/>
          </a:ln>
        </p:spPr>
        <p:txBody>
          <a:bodyPr wrap="none" lIns="0" tIns="0" rIns="0" bIns="0" rtlCol="0">
            <a:spAutoFit/>
          </a:bodyPr>
          <a:lstStyle/>
          <a:p>
            <a:r>
              <a:rPr lang="en-US" sz="600" b="1" dirty="0">
                <a:latin typeface="Helvetica" pitchFamily="2" charset="0"/>
              </a:rPr>
              <a:t>Tudor</a:t>
            </a:r>
          </a:p>
        </p:txBody>
      </p:sp>
      <p:cxnSp>
        <p:nvCxnSpPr>
          <p:cNvPr id="138" name="Straight Arrow Connector 137">
            <a:extLst>
              <a:ext uri="{FF2B5EF4-FFF2-40B4-BE49-F238E27FC236}">
                <a16:creationId xmlns:a16="http://schemas.microsoft.com/office/drawing/2014/main" id="{54D05EFB-6089-07B0-91F8-AE260F9BD37B}"/>
              </a:ext>
            </a:extLst>
          </p:cNvPr>
          <p:cNvCxnSpPr>
            <a:cxnSpLocks/>
          </p:cNvCxnSpPr>
          <p:nvPr/>
        </p:nvCxnSpPr>
        <p:spPr>
          <a:xfrm flipV="1">
            <a:off x="6206766" y="996160"/>
            <a:ext cx="122630" cy="1025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0" name="Straight Arrow Connector 169">
            <a:extLst>
              <a:ext uri="{FF2B5EF4-FFF2-40B4-BE49-F238E27FC236}">
                <a16:creationId xmlns:a16="http://schemas.microsoft.com/office/drawing/2014/main" id="{193398AF-E76A-3358-0C4B-41954C12EAC4}"/>
              </a:ext>
            </a:extLst>
          </p:cNvPr>
          <p:cNvCxnSpPr>
            <a:cxnSpLocks/>
          </p:cNvCxnSpPr>
          <p:nvPr/>
        </p:nvCxnSpPr>
        <p:spPr>
          <a:xfrm flipH="1" flipV="1">
            <a:off x="4517705" y="1327175"/>
            <a:ext cx="107960" cy="192965"/>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73" name="Picture 172">
            <a:extLst>
              <a:ext uri="{FF2B5EF4-FFF2-40B4-BE49-F238E27FC236}">
                <a16:creationId xmlns:a16="http://schemas.microsoft.com/office/drawing/2014/main" id="{6E20CE9C-4B4D-7332-6FD1-C5D89813DDB0}"/>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22346"/>
          <a:stretch/>
        </p:blipFill>
        <p:spPr>
          <a:xfrm rot="16200000" flipH="1">
            <a:off x="6087696" y="1038272"/>
            <a:ext cx="45719" cy="908135"/>
          </a:xfrm>
          <a:prstGeom prst="rect">
            <a:avLst/>
          </a:prstGeom>
          <a:ln>
            <a:solidFill>
              <a:schemeClr val="tx1"/>
            </a:solidFill>
          </a:ln>
        </p:spPr>
      </p:pic>
      <p:pic>
        <p:nvPicPr>
          <p:cNvPr id="57" name="Picture 56">
            <a:extLst>
              <a:ext uri="{FF2B5EF4-FFF2-40B4-BE49-F238E27FC236}">
                <a16:creationId xmlns:a16="http://schemas.microsoft.com/office/drawing/2014/main" id="{48FA5082-3373-34CA-444C-740060C5AF45}"/>
              </a:ext>
            </a:extLst>
          </p:cNvPr>
          <p:cNvPicPr>
            <a:picLocks noChangeAspect="1"/>
          </p:cNvPicPr>
          <p:nvPr/>
        </p:nvPicPr>
        <p:blipFill>
          <a:blip r:embed="rId9">
            <a:extLst>
              <a:ext uri="{BEBA8EAE-BF5A-486C-A8C5-ECC9F3942E4B}">
                <a14:imgProps xmlns:a14="http://schemas.microsoft.com/office/drawing/2010/main">
                  <a14:imgLayer r:embed="rId10">
                    <a14:imgEffect>
                      <a14:saturation sat="66000"/>
                    </a14:imgEffect>
                  </a14:imgLayer>
                </a14:imgProps>
              </a:ext>
            </a:extLst>
          </a:blip>
          <a:stretch>
            <a:fillRect/>
          </a:stretch>
        </p:blipFill>
        <p:spPr>
          <a:xfrm>
            <a:off x="5648160" y="2053209"/>
            <a:ext cx="1011395" cy="1011395"/>
          </a:xfrm>
          <a:prstGeom prst="rect">
            <a:avLst/>
          </a:prstGeom>
          <a:ln>
            <a:solidFill>
              <a:schemeClr val="tx1"/>
            </a:solidFill>
          </a:ln>
        </p:spPr>
      </p:pic>
      <p:grpSp>
        <p:nvGrpSpPr>
          <p:cNvPr id="61" name="Group 60">
            <a:extLst>
              <a:ext uri="{FF2B5EF4-FFF2-40B4-BE49-F238E27FC236}">
                <a16:creationId xmlns:a16="http://schemas.microsoft.com/office/drawing/2014/main" id="{6A73F8E5-95C0-40EB-1B88-8EC5FEEDB3F8}"/>
              </a:ext>
            </a:extLst>
          </p:cNvPr>
          <p:cNvGrpSpPr/>
          <p:nvPr/>
        </p:nvGrpSpPr>
        <p:grpSpPr>
          <a:xfrm>
            <a:off x="5324148" y="1982636"/>
            <a:ext cx="1467041" cy="1682732"/>
            <a:chOff x="2142447" y="1344830"/>
            <a:chExt cx="1251512" cy="1435515"/>
          </a:xfrm>
        </p:grpSpPr>
        <p:sp>
          <p:nvSpPr>
            <p:cNvPr id="63" name="Rectangle 62">
              <a:extLst>
                <a:ext uri="{FF2B5EF4-FFF2-40B4-BE49-F238E27FC236}">
                  <a16:creationId xmlns:a16="http://schemas.microsoft.com/office/drawing/2014/main" id="{F370C9CB-F859-01E1-05B6-9C165D23FB53}"/>
                </a:ext>
              </a:extLst>
            </p:cNvPr>
            <p:cNvSpPr/>
            <p:nvPr/>
          </p:nvSpPr>
          <p:spPr>
            <a:xfrm rot="5400000">
              <a:off x="2734651" y="1987264"/>
              <a:ext cx="109730"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4DA1308-B189-6487-019E-0A5385C1442E}"/>
                </a:ext>
              </a:extLst>
            </p:cNvPr>
            <p:cNvSpPr/>
            <p:nvPr/>
          </p:nvSpPr>
          <p:spPr>
            <a:xfrm rot="5400000">
              <a:off x="2794950" y="1795290"/>
              <a:ext cx="109730"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00E1749-153D-A5A1-7FDF-9A5DDB09AC6E}"/>
                </a:ext>
              </a:extLst>
            </p:cNvPr>
            <p:cNvSpPr/>
            <p:nvPr/>
          </p:nvSpPr>
          <p:spPr>
            <a:xfrm>
              <a:off x="2217368" y="1344830"/>
              <a:ext cx="181700"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5918A705-8A77-0F80-9247-55F22E85A4AE}"/>
                </a:ext>
              </a:extLst>
            </p:cNvPr>
            <p:cNvSpPr txBox="1"/>
            <p:nvPr/>
          </p:nvSpPr>
          <p:spPr>
            <a:xfrm>
              <a:off x="2199060" y="1737779"/>
              <a:ext cx="268304" cy="157536"/>
            </a:xfrm>
            <a:prstGeom prst="rect">
              <a:avLst/>
            </a:prstGeom>
            <a:noFill/>
          </p:spPr>
          <p:txBody>
            <a:bodyPr wrap="none" rtlCol="0">
              <a:spAutoFit/>
            </a:bodyPr>
            <a:lstStyle/>
            <a:p>
              <a:r>
                <a:rPr lang="en-US" sz="600" dirty="0">
                  <a:latin typeface="Helvetica" pitchFamily="2" charset="0"/>
                </a:rPr>
                <a:t>600</a:t>
              </a:r>
            </a:p>
          </p:txBody>
        </p:sp>
        <p:sp>
          <p:nvSpPr>
            <p:cNvPr id="67" name="TextBox 66">
              <a:extLst>
                <a:ext uri="{FF2B5EF4-FFF2-40B4-BE49-F238E27FC236}">
                  <a16:creationId xmlns:a16="http://schemas.microsoft.com/office/drawing/2014/main" id="{B976FC6C-61E7-7979-B4BD-FF44204E4EEE}"/>
                </a:ext>
              </a:extLst>
            </p:cNvPr>
            <p:cNvSpPr txBox="1"/>
            <p:nvPr/>
          </p:nvSpPr>
          <p:spPr>
            <a:xfrm>
              <a:off x="2190206" y="2115235"/>
              <a:ext cx="281979" cy="157536"/>
            </a:xfrm>
            <a:prstGeom prst="rect">
              <a:avLst/>
            </a:prstGeom>
            <a:noFill/>
          </p:spPr>
          <p:txBody>
            <a:bodyPr wrap="none" rtlCol="0">
              <a:spAutoFit/>
            </a:bodyPr>
            <a:lstStyle/>
            <a:p>
              <a:r>
                <a:rPr lang="en-US" sz="600" dirty="0">
                  <a:latin typeface="Helvetica" pitchFamily="2" charset="0"/>
                </a:rPr>
                <a:t>1.2k</a:t>
              </a:r>
            </a:p>
          </p:txBody>
        </p:sp>
        <p:sp>
          <p:nvSpPr>
            <p:cNvPr id="68" name="TextBox 67">
              <a:extLst>
                <a:ext uri="{FF2B5EF4-FFF2-40B4-BE49-F238E27FC236}">
                  <a16:creationId xmlns:a16="http://schemas.microsoft.com/office/drawing/2014/main" id="{6403FE53-DC8D-E01F-9DC7-66EB73548432}"/>
                </a:ext>
              </a:extLst>
            </p:cNvPr>
            <p:cNvSpPr txBox="1"/>
            <p:nvPr/>
          </p:nvSpPr>
          <p:spPr>
            <a:xfrm>
              <a:off x="2245372" y="1362280"/>
              <a:ext cx="227948" cy="184666"/>
            </a:xfrm>
            <a:prstGeom prst="rect">
              <a:avLst/>
            </a:prstGeom>
            <a:noFill/>
          </p:spPr>
          <p:txBody>
            <a:bodyPr wrap="none" rtlCol="0">
              <a:spAutoFit/>
            </a:bodyPr>
            <a:lstStyle/>
            <a:p>
              <a:r>
                <a:rPr lang="en-US" sz="600" dirty="0">
                  <a:latin typeface="Helvetica" pitchFamily="2" charset="0"/>
                </a:rPr>
                <a:t>0</a:t>
              </a:r>
            </a:p>
          </p:txBody>
        </p:sp>
        <p:sp>
          <p:nvSpPr>
            <p:cNvPr id="69" name="TextBox 68">
              <a:extLst>
                <a:ext uri="{FF2B5EF4-FFF2-40B4-BE49-F238E27FC236}">
                  <a16:creationId xmlns:a16="http://schemas.microsoft.com/office/drawing/2014/main" id="{20B753E0-AE76-4581-FD96-9068148B0D70}"/>
                </a:ext>
              </a:extLst>
            </p:cNvPr>
            <p:cNvSpPr txBox="1"/>
            <p:nvPr/>
          </p:nvSpPr>
          <p:spPr>
            <a:xfrm>
              <a:off x="2630525" y="2243274"/>
              <a:ext cx="268304" cy="157536"/>
            </a:xfrm>
            <a:prstGeom prst="rect">
              <a:avLst/>
            </a:prstGeom>
            <a:noFill/>
          </p:spPr>
          <p:txBody>
            <a:bodyPr wrap="none" rtlCol="0">
              <a:spAutoFit/>
            </a:bodyPr>
            <a:lstStyle/>
            <a:p>
              <a:r>
                <a:rPr lang="en-US" sz="600" dirty="0">
                  <a:latin typeface="Helvetica" pitchFamily="2" charset="0"/>
                </a:rPr>
                <a:t>600</a:t>
              </a:r>
            </a:p>
          </p:txBody>
        </p:sp>
        <p:sp>
          <p:nvSpPr>
            <p:cNvPr id="70" name="TextBox 69">
              <a:extLst>
                <a:ext uri="{FF2B5EF4-FFF2-40B4-BE49-F238E27FC236}">
                  <a16:creationId xmlns:a16="http://schemas.microsoft.com/office/drawing/2014/main" id="{00B55A50-23B8-93CB-DEAD-4DC082723A4C}"/>
                </a:ext>
              </a:extLst>
            </p:cNvPr>
            <p:cNvSpPr txBox="1"/>
            <p:nvPr/>
          </p:nvSpPr>
          <p:spPr>
            <a:xfrm>
              <a:off x="3050491" y="2250367"/>
              <a:ext cx="281979" cy="157536"/>
            </a:xfrm>
            <a:prstGeom prst="rect">
              <a:avLst/>
            </a:prstGeom>
            <a:noFill/>
          </p:spPr>
          <p:txBody>
            <a:bodyPr wrap="none" rtlCol="0">
              <a:spAutoFit/>
            </a:bodyPr>
            <a:lstStyle/>
            <a:p>
              <a:r>
                <a:rPr lang="en-US" sz="600" dirty="0">
                  <a:latin typeface="Helvetica" pitchFamily="2" charset="0"/>
                </a:rPr>
                <a:t>1.2k</a:t>
              </a:r>
            </a:p>
          </p:txBody>
        </p:sp>
        <p:sp>
          <p:nvSpPr>
            <p:cNvPr id="71" name="TextBox 70">
              <a:extLst>
                <a:ext uri="{FF2B5EF4-FFF2-40B4-BE49-F238E27FC236}">
                  <a16:creationId xmlns:a16="http://schemas.microsoft.com/office/drawing/2014/main" id="{3C642235-A432-2EF9-3DE0-EDBDA8E846D7}"/>
                </a:ext>
              </a:extLst>
            </p:cNvPr>
            <p:cNvSpPr txBox="1"/>
            <p:nvPr/>
          </p:nvSpPr>
          <p:spPr>
            <a:xfrm>
              <a:off x="2295366" y="2250751"/>
              <a:ext cx="227948" cy="184666"/>
            </a:xfrm>
            <a:prstGeom prst="rect">
              <a:avLst/>
            </a:prstGeom>
            <a:noFill/>
          </p:spPr>
          <p:txBody>
            <a:bodyPr wrap="none" rtlCol="0">
              <a:spAutoFit/>
            </a:bodyPr>
            <a:lstStyle/>
            <a:p>
              <a:r>
                <a:rPr lang="en-US" sz="600" dirty="0">
                  <a:latin typeface="Helvetica" pitchFamily="2" charset="0"/>
                </a:rPr>
                <a:t>0</a:t>
              </a:r>
            </a:p>
          </p:txBody>
        </p:sp>
        <p:sp>
          <p:nvSpPr>
            <p:cNvPr id="72" name="TextBox 71">
              <a:extLst>
                <a:ext uri="{FF2B5EF4-FFF2-40B4-BE49-F238E27FC236}">
                  <a16:creationId xmlns:a16="http://schemas.microsoft.com/office/drawing/2014/main" id="{31D91C6F-B557-8C22-512F-5C3AB6424EB0}"/>
                </a:ext>
              </a:extLst>
            </p:cNvPr>
            <p:cNvSpPr txBox="1"/>
            <p:nvPr/>
          </p:nvSpPr>
          <p:spPr>
            <a:xfrm rot="16200000">
              <a:off x="1874745" y="1742714"/>
              <a:ext cx="720069" cy="184666"/>
            </a:xfrm>
            <a:prstGeom prst="rect">
              <a:avLst/>
            </a:prstGeom>
            <a:noFill/>
          </p:spPr>
          <p:txBody>
            <a:bodyPr wrap="none" rtlCol="0">
              <a:spAutoFit/>
            </a:bodyPr>
            <a:lstStyle/>
            <a:p>
              <a:r>
                <a:rPr lang="en-US" sz="600" dirty="0">
                  <a:latin typeface="Helvetica" pitchFamily="2" charset="0"/>
                </a:rPr>
                <a:t>Aligned residue</a:t>
              </a:r>
            </a:p>
          </p:txBody>
        </p:sp>
        <p:sp>
          <p:nvSpPr>
            <p:cNvPr id="74" name="TextBox 73">
              <a:extLst>
                <a:ext uri="{FF2B5EF4-FFF2-40B4-BE49-F238E27FC236}">
                  <a16:creationId xmlns:a16="http://schemas.microsoft.com/office/drawing/2014/main" id="{924B55E2-756F-8043-CF20-A9B32C3DEBEB}"/>
                </a:ext>
              </a:extLst>
            </p:cNvPr>
            <p:cNvSpPr txBox="1"/>
            <p:nvPr/>
          </p:nvSpPr>
          <p:spPr>
            <a:xfrm>
              <a:off x="2441430" y="2301863"/>
              <a:ext cx="705642" cy="184666"/>
            </a:xfrm>
            <a:prstGeom prst="rect">
              <a:avLst/>
            </a:prstGeom>
            <a:noFill/>
          </p:spPr>
          <p:txBody>
            <a:bodyPr wrap="none" rtlCol="0">
              <a:spAutoFit/>
            </a:bodyPr>
            <a:lstStyle/>
            <a:p>
              <a:r>
                <a:rPr lang="en-US" sz="600" dirty="0">
                  <a:latin typeface="Helvetica" pitchFamily="2" charset="0"/>
                </a:rPr>
                <a:t>Scored residue</a:t>
              </a:r>
            </a:p>
          </p:txBody>
        </p:sp>
        <p:sp>
          <p:nvSpPr>
            <p:cNvPr id="76" name="TextBox 75">
              <a:extLst>
                <a:ext uri="{FF2B5EF4-FFF2-40B4-BE49-F238E27FC236}">
                  <a16:creationId xmlns:a16="http://schemas.microsoft.com/office/drawing/2014/main" id="{DC0650E0-8F7B-C763-68DB-49F48012177E}"/>
                </a:ext>
              </a:extLst>
            </p:cNvPr>
            <p:cNvSpPr txBox="1"/>
            <p:nvPr/>
          </p:nvSpPr>
          <p:spPr>
            <a:xfrm>
              <a:off x="2303294" y="2433133"/>
              <a:ext cx="227948" cy="184666"/>
            </a:xfrm>
            <a:prstGeom prst="rect">
              <a:avLst/>
            </a:prstGeom>
            <a:noFill/>
          </p:spPr>
          <p:txBody>
            <a:bodyPr wrap="none" rtlCol="0">
              <a:spAutoFit/>
            </a:bodyPr>
            <a:lstStyle/>
            <a:p>
              <a:r>
                <a:rPr lang="en-US" sz="600" dirty="0">
                  <a:latin typeface="Helvetica" pitchFamily="2" charset="0"/>
                </a:rPr>
                <a:t>0</a:t>
              </a:r>
            </a:p>
          </p:txBody>
        </p:sp>
        <p:sp>
          <p:nvSpPr>
            <p:cNvPr id="77" name="TextBox 76">
              <a:extLst>
                <a:ext uri="{FF2B5EF4-FFF2-40B4-BE49-F238E27FC236}">
                  <a16:creationId xmlns:a16="http://schemas.microsoft.com/office/drawing/2014/main" id="{8E283966-CC70-8F11-1B2E-59BAA89B826C}"/>
                </a:ext>
              </a:extLst>
            </p:cNvPr>
            <p:cNvSpPr txBox="1"/>
            <p:nvPr/>
          </p:nvSpPr>
          <p:spPr>
            <a:xfrm>
              <a:off x="2667132" y="2431173"/>
              <a:ext cx="271228" cy="184666"/>
            </a:xfrm>
            <a:prstGeom prst="rect">
              <a:avLst/>
            </a:prstGeom>
            <a:noFill/>
          </p:spPr>
          <p:txBody>
            <a:bodyPr wrap="none" rtlCol="0">
              <a:spAutoFit/>
            </a:bodyPr>
            <a:lstStyle/>
            <a:p>
              <a:r>
                <a:rPr lang="en-US" sz="600" dirty="0">
                  <a:latin typeface="Helvetica" pitchFamily="2" charset="0"/>
                </a:rPr>
                <a:t>15</a:t>
              </a:r>
            </a:p>
          </p:txBody>
        </p:sp>
        <p:sp>
          <p:nvSpPr>
            <p:cNvPr id="78" name="TextBox 77">
              <a:extLst>
                <a:ext uri="{FF2B5EF4-FFF2-40B4-BE49-F238E27FC236}">
                  <a16:creationId xmlns:a16="http://schemas.microsoft.com/office/drawing/2014/main" id="{F754D445-893B-07B8-C104-18F6FCDC22AC}"/>
                </a:ext>
              </a:extLst>
            </p:cNvPr>
            <p:cNvSpPr txBox="1"/>
            <p:nvPr/>
          </p:nvSpPr>
          <p:spPr>
            <a:xfrm>
              <a:off x="3044319" y="2439036"/>
              <a:ext cx="271228" cy="184666"/>
            </a:xfrm>
            <a:prstGeom prst="rect">
              <a:avLst/>
            </a:prstGeom>
            <a:noFill/>
          </p:spPr>
          <p:txBody>
            <a:bodyPr wrap="none" rtlCol="0">
              <a:spAutoFit/>
            </a:bodyPr>
            <a:lstStyle/>
            <a:p>
              <a:r>
                <a:rPr lang="en-US" sz="600" dirty="0">
                  <a:latin typeface="Helvetica" pitchFamily="2" charset="0"/>
                </a:rPr>
                <a:t>30</a:t>
              </a:r>
            </a:p>
          </p:txBody>
        </p:sp>
        <p:sp>
          <p:nvSpPr>
            <p:cNvPr id="79" name="TextBox 78">
              <a:extLst>
                <a:ext uri="{FF2B5EF4-FFF2-40B4-BE49-F238E27FC236}">
                  <a16:creationId xmlns:a16="http://schemas.microsoft.com/office/drawing/2014/main" id="{155EAF6D-D872-D319-BA1B-65DD0A004548}"/>
                </a:ext>
              </a:extLst>
            </p:cNvPr>
            <p:cNvSpPr txBox="1"/>
            <p:nvPr/>
          </p:nvSpPr>
          <p:spPr>
            <a:xfrm>
              <a:off x="2314820" y="2503346"/>
              <a:ext cx="979755" cy="276999"/>
            </a:xfrm>
            <a:prstGeom prst="rect">
              <a:avLst/>
            </a:prstGeom>
            <a:noFill/>
          </p:spPr>
          <p:txBody>
            <a:bodyPr wrap="none" rtlCol="0">
              <a:spAutoFit/>
            </a:bodyPr>
            <a:lstStyle/>
            <a:p>
              <a:pPr algn="ctr"/>
              <a:r>
                <a:rPr lang="en-US" sz="600" dirty="0">
                  <a:latin typeface="Helvetica" pitchFamily="2" charset="0"/>
                </a:rPr>
                <a:t>Expected position error</a:t>
              </a:r>
            </a:p>
            <a:p>
              <a:pPr algn="ctr"/>
              <a:r>
                <a:rPr lang="en-US" sz="600" dirty="0">
                  <a:latin typeface="Helvetica" pitchFamily="2" charset="0"/>
                </a:rPr>
                <a:t>(Ångströms)</a:t>
              </a:r>
            </a:p>
          </p:txBody>
        </p:sp>
      </p:grpSp>
      <p:cxnSp>
        <p:nvCxnSpPr>
          <p:cNvPr id="80" name="Straight Arrow Connector 79">
            <a:extLst>
              <a:ext uri="{FF2B5EF4-FFF2-40B4-BE49-F238E27FC236}">
                <a16:creationId xmlns:a16="http://schemas.microsoft.com/office/drawing/2014/main" id="{14BAB156-A47A-7ACD-E268-D25074CA7ECE}"/>
              </a:ext>
            </a:extLst>
          </p:cNvPr>
          <p:cNvCxnSpPr>
            <a:cxnSpLocks/>
          </p:cNvCxnSpPr>
          <p:nvPr/>
        </p:nvCxnSpPr>
        <p:spPr>
          <a:xfrm flipH="1" flipV="1">
            <a:off x="5754537" y="2134062"/>
            <a:ext cx="184655" cy="1122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81" name="Picture 80">
            <a:extLst>
              <a:ext uri="{FF2B5EF4-FFF2-40B4-BE49-F238E27FC236}">
                <a16:creationId xmlns:a16="http://schemas.microsoft.com/office/drawing/2014/main" id="{7FE9A2E3-7E31-2E80-ED6B-319DF8B0A67A}"/>
              </a:ext>
            </a:extLst>
          </p:cNvPr>
          <p:cNvPicPr>
            <a:picLocks noChangeAspect="1"/>
          </p:cNvPicPr>
          <p:nvPr/>
        </p:nvPicPr>
        <p:blipFill rotWithShape="1">
          <a:blip r:embed="rId6"/>
          <a:srcRect l="82977" r="13496"/>
          <a:stretch/>
        </p:blipFill>
        <p:spPr>
          <a:xfrm rot="5400000">
            <a:off x="6007275" y="2729024"/>
            <a:ext cx="45719" cy="1085546"/>
          </a:xfrm>
          <a:prstGeom prst="rect">
            <a:avLst/>
          </a:prstGeom>
        </p:spPr>
      </p:pic>
      <p:pic>
        <p:nvPicPr>
          <p:cNvPr id="82" name="Picture 81">
            <a:extLst>
              <a:ext uri="{FF2B5EF4-FFF2-40B4-BE49-F238E27FC236}">
                <a16:creationId xmlns:a16="http://schemas.microsoft.com/office/drawing/2014/main" id="{F94D8B52-8261-F289-C377-35476F79726D}"/>
              </a:ext>
            </a:extLst>
          </p:cNvPr>
          <p:cNvPicPr>
            <a:picLocks noChangeAspect="1"/>
          </p:cNvPicPr>
          <p:nvPr/>
        </p:nvPicPr>
        <p:blipFill>
          <a:blip r:embed="rId11"/>
          <a:stretch>
            <a:fillRect/>
          </a:stretch>
        </p:blipFill>
        <p:spPr>
          <a:xfrm>
            <a:off x="3543336" y="1973954"/>
            <a:ext cx="1632214" cy="1988883"/>
          </a:xfrm>
          <a:prstGeom prst="rect">
            <a:avLst/>
          </a:prstGeom>
        </p:spPr>
      </p:pic>
      <p:sp>
        <p:nvSpPr>
          <p:cNvPr id="83" name="Oval 82">
            <a:extLst>
              <a:ext uri="{FF2B5EF4-FFF2-40B4-BE49-F238E27FC236}">
                <a16:creationId xmlns:a16="http://schemas.microsoft.com/office/drawing/2014/main" id="{A9FD96E0-1F33-2DC6-F864-F58997371094}"/>
              </a:ext>
            </a:extLst>
          </p:cNvPr>
          <p:cNvSpPr/>
          <p:nvPr/>
        </p:nvSpPr>
        <p:spPr>
          <a:xfrm>
            <a:off x="4602515" y="2981901"/>
            <a:ext cx="332458" cy="339523"/>
          </a:xfrm>
          <a:prstGeom prst="ellipse">
            <a:avLst/>
          </a:prstGeom>
          <a:solidFill>
            <a:schemeClr val="accent6">
              <a:lumMod val="60000"/>
              <a:lumOff val="40000"/>
              <a:alpha val="3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ADAA669A-0597-508A-4A13-51D2F11DCCF0}"/>
              </a:ext>
            </a:extLst>
          </p:cNvPr>
          <p:cNvSpPr txBox="1"/>
          <p:nvPr/>
        </p:nvSpPr>
        <p:spPr>
          <a:xfrm>
            <a:off x="4758782" y="3615346"/>
            <a:ext cx="750882" cy="184666"/>
          </a:xfrm>
          <a:prstGeom prst="rect">
            <a:avLst/>
          </a:prstGeom>
          <a:noFill/>
        </p:spPr>
        <p:txBody>
          <a:bodyPr wrap="square" rtlCol="0">
            <a:spAutoFit/>
          </a:bodyPr>
          <a:lstStyle/>
          <a:p>
            <a:r>
              <a:rPr lang="en-US" sz="600" b="1" dirty="0">
                <a:latin typeface="Helvetica" pitchFamily="2" charset="0"/>
              </a:rPr>
              <a:t>Tudor</a:t>
            </a:r>
          </a:p>
        </p:txBody>
      </p:sp>
      <p:cxnSp>
        <p:nvCxnSpPr>
          <p:cNvPr id="85" name="Straight Arrow Connector 84">
            <a:extLst>
              <a:ext uri="{FF2B5EF4-FFF2-40B4-BE49-F238E27FC236}">
                <a16:creationId xmlns:a16="http://schemas.microsoft.com/office/drawing/2014/main" id="{4FE17FE3-32D9-7782-8970-E7960ED7B18D}"/>
              </a:ext>
            </a:extLst>
          </p:cNvPr>
          <p:cNvCxnSpPr>
            <a:cxnSpLocks/>
          </p:cNvCxnSpPr>
          <p:nvPr/>
        </p:nvCxnSpPr>
        <p:spPr>
          <a:xfrm flipH="1" flipV="1">
            <a:off x="4794292" y="3264700"/>
            <a:ext cx="107960" cy="192965"/>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6" name="TextBox 85">
            <a:extLst>
              <a:ext uri="{FF2B5EF4-FFF2-40B4-BE49-F238E27FC236}">
                <a16:creationId xmlns:a16="http://schemas.microsoft.com/office/drawing/2014/main" id="{75AB3F8F-AE76-57C2-9300-E998A667159E}"/>
              </a:ext>
            </a:extLst>
          </p:cNvPr>
          <p:cNvSpPr txBox="1"/>
          <p:nvPr/>
        </p:nvSpPr>
        <p:spPr>
          <a:xfrm>
            <a:off x="3815291" y="1881909"/>
            <a:ext cx="1210588" cy="184666"/>
          </a:xfrm>
          <a:prstGeom prst="rect">
            <a:avLst/>
          </a:prstGeom>
          <a:noFill/>
        </p:spPr>
        <p:txBody>
          <a:bodyPr wrap="none" rtlCol="0">
            <a:spAutoFit/>
          </a:bodyPr>
          <a:lstStyle/>
          <a:p>
            <a:pPr algn="ctr"/>
            <a:r>
              <a:rPr lang="en-US" sz="600" b="1" dirty="0">
                <a:latin typeface="Helvetica" pitchFamily="2" charset="0"/>
              </a:rPr>
              <a:t>OsMSH6(LOC_Os09g24220)</a:t>
            </a:r>
          </a:p>
        </p:txBody>
      </p:sp>
      <p:sp>
        <p:nvSpPr>
          <p:cNvPr id="87" name="TextBox 86">
            <a:extLst>
              <a:ext uri="{FF2B5EF4-FFF2-40B4-BE49-F238E27FC236}">
                <a16:creationId xmlns:a16="http://schemas.microsoft.com/office/drawing/2014/main" id="{DBAFB62B-A7D2-BBD5-A57D-2036397A7D8E}"/>
              </a:ext>
            </a:extLst>
          </p:cNvPr>
          <p:cNvSpPr txBox="1"/>
          <p:nvPr/>
        </p:nvSpPr>
        <p:spPr>
          <a:xfrm>
            <a:off x="5947073" y="2101042"/>
            <a:ext cx="216406" cy="92333"/>
          </a:xfrm>
          <a:prstGeom prst="rect">
            <a:avLst/>
          </a:prstGeom>
          <a:noFill/>
          <a:ln>
            <a:noFill/>
          </a:ln>
        </p:spPr>
        <p:txBody>
          <a:bodyPr wrap="none" lIns="0" tIns="0" rIns="0" bIns="0" rtlCol="0">
            <a:spAutoFit/>
          </a:bodyPr>
          <a:lstStyle/>
          <a:p>
            <a:r>
              <a:rPr lang="en-US" sz="600" b="1" dirty="0">
                <a:latin typeface="Helvetica" pitchFamily="2" charset="0"/>
              </a:rPr>
              <a:t>Tudor</a:t>
            </a:r>
          </a:p>
        </p:txBody>
      </p:sp>
      <p:pic>
        <p:nvPicPr>
          <p:cNvPr id="161" name="Picture 160">
            <a:extLst>
              <a:ext uri="{FF2B5EF4-FFF2-40B4-BE49-F238E27FC236}">
                <a16:creationId xmlns:a16="http://schemas.microsoft.com/office/drawing/2014/main" id="{3F348A86-817A-A994-59C9-BCF0B56BC301}"/>
              </a:ext>
            </a:extLst>
          </p:cNvPr>
          <p:cNvPicPr>
            <a:picLocks noChangeAspect="1"/>
          </p:cNvPicPr>
          <p:nvPr/>
        </p:nvPicPr>
        <p:blipFill rotWithShape="1">
          <a:blip r:embed="rId7">
            <a:extLst>
              <a:ext uri="{BEBA8EAE-BF5A-486C-A8C5-ECC9F3942E4B}">
                <a14:imgProps xmlns:a14="http://schemas.microsoft.com/office/drawing/2010/main">
                  <a14:imgLayer r:embed="rId12">
                    <a14:imgEffect>
                      <a14:saturation sat="66000"/>
                    </a14:imgEffect>
                  </a14:imgLayer>
                </a14:imgProps>
              </a:ext>
            </a:extLst>
          </a:blip>
          <a:srcRect l="1" r="22346"/>
          <a:stretch/>
        </p:blipFill>
        <p:spPr>
          <a:xfrm rot="16200000" flipH="1">
            <a:off x="6048465" y="2819411"/>
            <a:ext cx="45719" cy="908135"/>
          </a:xfrm>
          <a:prstGeom prst="rect">
            <a:avLst/>
          </a:prstGeom>
          <a:ln>
            <a:solidFill>
              <a:schemeClr val="tx1"/>
            </a:solidFill>
          </a:ln>
        </p:spPr>
      </p:pic>
      <p:sp>
        <p:nvSpPr>
          <p:cNvPr id="167" name="TextBox 166">
            <a:extLst>
              <a:ext uri="{FF2B5EF4-FFF2-40B4-BE49-F238E27FC236}">
                <a16:creationId xmlns:a16="http://schemas.microsoft.com/office/drawing/2014/main" id="{69E41381-FD1D-04DC-5FAA-71D5CEC243A1}"/>
              </a:ext>
            </a:extLst>
          </p:cNvPr>
          <p:cNvSpPr txBox="1"/>
          <p:nvPr/>
        </p:nvSpPr>
        <p:spPr>
          <a:xfrm>
            <a:off x="284811" y="34652"/>
            <a:ext cx="2249482" cy="184666"/>
          </a:xfrm>
          <a:prstGeom prst="rect">
            <a:avLst/>
          </a:prstGeom>
          <a:noFill/>
        </p:spPr>
        <p:txBody>
          <a:bodyPr wrap="square" rtlCol="0">
            <a:spAutoFit/>
          </a:bodyPr>
          <a:lstStyle/>
          <a:p>
            <a:r>
              <a:rPr lang="en-US" sz="600" b="1" i="1" dirty="0">
                <a:latin typeface="Helvetica" pitchFamily="2" charset="0"/>
              </a:rPr>
              <a:t>A. thaliana </a:t>
            </a:r>
            <a:r>
              <a:rPr lang="en-US" sz="600" b="1" dirty="0">
                <a:latin typeface="Helvetica" pitchFamily="2" charset="0"/>
              </a:rPr>
              <a:t>PD5C Tudor domain</a:t>
            </a:r>
          </a:p>
        </p:txBody>
      </p:sp>
      <p:sp>
        <p:nvSpPr>
          <p:cNvPr id="171" name="Rectangle 170">
            <a:extLst>
              <a:ext uri="{FF2B5EF4-FFF2-40B4-BE49-F238E27FC236}">
                <a16:creationId xmlns:a16="http://schemas.microsoft.com/office/drawing/2014/main" id="{420F22CD-6C6E-0998-6B20-651C209E52C7}"/>
              </a:ext>
            </a:extLst>
          </p:cNvPr>
          <p:cNvSpPr/>
          <p:nvPr/>
        </p:nvSpPr>
        <p:spPr>
          <a:xfrm>
            <a:off x="354690" y="214295"/>
            <a:ext cx="2839388" cy="184666"/>
          </a:xfrm>
          <a:prstGeom prst="rect">
            <a:avLst/>
          </a:prstGeom>
          <a:solidFill>
            <a:srgbClr val="A9D18E">
              <a:alpha val="21176"/>
            </a:srgbClr>
          </a:solidFill>
          <a:ln>
            <a:solidFill>
              <a:schemeClr val="tx1"/>
            </a:solidFill>
          </a:ln>
        </p:spPr>
        <p:txBody>
          <a:bodyPr wrap="square">
            <a:spAutoFit/>
          </a:bodyPr>
          <a:lstStyle/>
          <a:p>
            <a:r>
              <a:rPr lang="en-US" sz="600" dirty="0">
                <a:latin typeface="Helvetica" pitchFamily="2" charset="0"/>
                <a:ea typeface="GulimChe" panose="020B0609000101010101" pitchFamily="49" charset="-127"/>
              </a:rPr>
              <a:t>[LVGSRIKVW</a:t>
            </a:r>
            <a:r>
              <a:rPr lang="en-US" sz="600" b="1" dirty="0">
                <a:latin typeface="Helvetica" pitchFamily="2" charset="0"/>
                <a:ea typeface="GulimChe" panose="020B0609000101010101" pitchFamily="49" charset="-127"/>
              </a:rPr>
              <a:t>W</a:t>
            </a:r>
            <a:r>
              <a:rPr lang="en-US" sz="600" dirty="0">
                <a:latin typeface="Helvetica" pitchFamily="2" charset="0"/>
                <a:ea typeface="GulimChe" panose="020B0609000101010101" pitchFamily="49" charset="-127"/>
              </a:rPr>
              <a:t>PMDQAY</a:t>
            </a:r>
            <a:r>
              <a:rPr lang="en-US" sz="600" b="1" dirty="0">
                <a:latin typeface="Helvetica" pitchFamily="2" charset="0"/>
                <a:ea typeface="GulimChe" panose="020B0609000101010101" pitchFamily="49" charset="-127"/>
              </a:rPr>
              <a:t>Y</a:t>
            </a:r>
            <a:r>
              <a:rPr lang="en-US" sz="600" dirty="0">
                <a:latin typeface="Helvetica" pitchFamily="2" charset="0"/>
                <a:ea typeface="GulimChe" panose="020B0609000101010101" pitchFamily="49" charset="-127"/>
              </a:rPr>
              <a:t>KGVVESYDAAKKKHLVI</a:t>
            </a:r>
            <a:r>
              <a:rPr lang="en-US" sz="600" b="1" dirty="0">
                <a:latin typeface="Helvetica" pitchFamily="2" charset="0"/>
                <a:ea typeface="GulimChe" panose="020B0609000101010101" pitchFamily="49" charset="-127"/>
              </a:rPr>
              <a:t>Y</a:t>
            </a:r>
            <a:r>
              <a:rPr lang="en-US" sz="600" dirty="0">
                <a:latin typeface="Helvetica" pitchFamily="2" charset="0"/>
                <a:ea typeface="GulimChe" panose="020B0609000101010101" pitchFamily="49" charset="-127"/>
              </a:rPr>
              <a:t>D</a:t>
            </a:r>
            <a:r>
              <a:rPr lang="en-US" sz="600" b="1" dirty="0">
                <a:latin typeface="Helvetica" pitchFamily="2" charset="0"/>
                <a:ea typeface="GulimChe" panose="020B0609000101010101" pitchFamily="49" charset="-127"/>
              </a:rPr>
              <a:t>D</a:t>
            </a:r>
            <a:r>
              <a:rPr lang="en-US" sz="600" dirty="0">
                <a:latin typeface="Helvetica" pitchFamily="2" charset="0"/>
                <a:ea typeface="GulimChe" panose="020B0609000101010101" pitchFamily="49" charset="-127"/>
              </a:rPr>
              <a:t>G</a:t>
            </a:r>
            <a:r>
              <a:rPr lang="en-US" sz="600" b="1" dirty="0">
                <a:latin typeface="Helvetica" pitchFamily="2" charset="0"/>
                <a:ea typeface="GulimChe" panose="020B0609000101010101" pitchFamily="49" charset="-127"/>
              </a:rPr>
              <a:t>D</a:t>
            </a:r>
            <a:r>
              <a:rPr lang="en-US" sz="600" dirty="0">
                <a:latin typeface="Helvetica" pitchFamily="2" charset="0"/>
                <a:ea typeface="GulimChe" panose="020B0609000101010101" pitchFamily="49" charset="-127"/>
              </a:rPr>
              <a:t>Q</a:t>
            </a:r>
            <a:r>
              <a:rPr lang="en-US" sz="600" b="1" dirty="0">
                <a:latin typeface="Helvetica" pitchFamily="2" charset="0"/>
                <a:ea typeface="GulimChe" panose="020B0609000101010101" pitchFamily="49" charset="-127"/>
              </a:rPr>
              <a:t>E</a:t>
            </a:r>
            <a:r>
              <a:rPr lang="en-US" sz="600" dirty="0">
                <a:latin typeface="Helvetica" pitchFamily="2" charset="0"/>
                <a:ea typeface="GulimChe" panose="020B0609000101010101" pitchFamily="49" charset="-127"/>
              </a:rPr>
              <a:t>ILYLKNQKW]</a:t>
            </a:r>
            <a:endParaRPr lang="en-US" sz="600" dirty="0">
              <a:latin typeface="Helvetica" pitchFamily="2" charset="0"/>
            </a:endParaRPr>
          </a:p>
        </p:txBody>
      </p:sp>
      <p:sp>
        <p:nvSpPr>
          <p:cNvPr id="174" name="TextBox 173">
            <a:extLst>
              <a:ext uri="{FF2B5EF4-FFF2-40B4-BE49-F238E27FC236}">
                <a16:creationId xmlns:a16="http://schemas.microsoft.com/office/drawing/2014/main" id="{85DD5D14-7422-83C3-AB1A-482754F48D0C}"/>
              </a:ext>
            </a:extLst>
          </p:cNvPr>
          <p:cNvSpPr txBox="1"/>
          <p:nvPr/>
        </p:nvSpPr>
        <p:spPr>
          <a:xfrm>
            <a:off x="354690" y="448485"/>
            <a:ext cx="819455" cy="184666"/>
          </a:xfrm>
          <a:prstGeom prst="rect">
            <a:avLst/>
          </a:prstGeom>
          <a:noFill/>
          <a:ln>
            <a:solidFill>
              <a:schemeClr val="tx1"/>
            </a:solidFill>
          </a:ln>
        </p:spPr>
        <p:txBody>
          <a:bodyPr wrap="square" rtlCol="0">
            <a:spAutoFit/>
          </a:bodyPr>
          <a:lstStyle/>
          <a:p>
            <a:r>
              <a:rPr lang="en-US" sz="600" b="1" dirty="0">
                <a:latin typeface="Helvetica" pitchFamily="2" charset="0"/>
              </a:rPr>
              <a:t>blastp </a:t>
            </a:r>
            <a:r>
              <a:rPr lang="en-US" sz="600" b="1" i="1" dirty="0">
                <a:latin typeface="Helvetica" pitchFamily="2" charset="0"/>
              </a:rPr>
              <a:t>A. thaliana</a:t>
            </a:r>
          </a:p>
        </p:txBody>
      </p:sp>
      <p:sp>
        <p:nvSpPr>
          <p:cNvPr id="175" name="TextBox 174">
            <a:extLst>
              <a:ext uri="{FF2B5EF4-FFF2-40B4-BE49-F238E27FC236}">
                <a16:creationId xmlns:a16="http://schemas.microsoft.com/office/drawing/2014/main" id="{B941CD3F-093B-7261-A3D1-9BAAAED4FA18}"/>
              </a:ext>
            </a:extLst>
          </p:cNvPr>
          <p:cNvSpPr txBox="1"/>
          <p:nvPr/>
        </p:nvSpPr>
        <p:spPr>
          <a:xfrm>
            <a:off x="1334285" y="448485"/>
            <a:ext cx="514885" cy="184666"/>
          </a:xfrm>
          <a:prstGeom prst="rect">
            <a:avLst/>
          </a:prstGeom>
          <a:noFill/>
          <a:ln>
            <a:solidFill>
              <a:schemeClr val="tx1"/>
            </a:solidFill>
          </a:ln>
        </p:spPr>
        <p:txBody>
          <a:bodyPr wrap="none" rtlCol="0">
            <a:spAutoFit/>
          </a:bodyPr>
          <a:lstStyle/>
          <a:p>
            <a:r>
              <a:rPr lang="en-US" sz="600" b="1" dirty="0">
                <a:latin typeface="Helvetica" pitchFamily="2" charset="0"/>
              </a:rPr>
              <a:t>29 genes</a:t>
            </a:r>
          </a:p>
        </p:txBody>
      </p:sp>
      <p:sp>
        <p:nvSpPr>
          <p:cNvPr id="176" name="TextBox 175">
            <a:extLst>
              <a:ext uri="{FF2B5EF4-FFF2-40B4-BE49-F238E27FC236}">
                <a16:creationId xmlns:a16="http://schemas.microsoft.com/office/drawing/2014/main" id="{6754DD6E-8DD6-F381-17E0-ED98B0D8F5CE}"/>
              </a:ext>
            </a:extLst>
          </p:cNvPr>
          <p:cNvSpPr txBox="1"/>
          <p:nvPr/>
        </p:nvSpPr>
        <p:spPr>
          <a:xfrm>
            <a:off x="2006146" y="459693"/>
            <a:ext cx="511719" cy="276999"/>
          </a:xfrm>
          <a:prstGeom prst="rect">
            <a:avLst/>
          </a:prstGeom>
          <a:noFill/>
          <a:ln>
            <a:solidFill>
              <a:schemeClr val="tx1"/>
            </a:solidFill>
          </a:ln>
        </p:spPr>
        <p:txBody>
          <a:bodyPr wrap="square" rtlCol="0">
            <a:spAutoFit/>
          </a:bodyPr>
          <a:lstStyle/>
          <a:p>
            <a:pPr algn="ctr"/>
            <a:r>
              <a:rPr lang="en-US" sz="600" b="1" dirty="0">
                <a:latin typeface="Helvetica" pitchFamily="2" charset="0"/>
              </a:rPr>
              <a:t>Gene ontology</a:t>
            </a:r>
          </a:p>
        </p:txBody>
      </p:sp>
      <p:sp>
        <p:nvSpPr>
          <p:cNvPr id="177" name="TextBox 176">
            <a:extLst>
              <a:ext uri="{FF2B5EF4-FFF2-40B4-BE49-F238E27FC236}">
                <a16:creationId xmlns:a16="http://schemas.microsoft.com/office/drawing/2014/main" id="{B0670D66-B0B3-2FC0-3CB0-8264BA71D78E}"/>
              </a:ext>
            </a:extLst>
          </p:cNvPr>
          <p:cNvSpPr txBox="1"/>
          <p:nvPr/>
        </p:nvSpPr>
        <p:spPr>
          <a:xfrm>
            <a:off x="2678743" y="466455"/>
            <a:ext cx="629594" cy="276999"/>
          </a:xfrm>
          <a:prstGeom prst="rect">
            <a:avLst/>
          </a:prstGeom>
          <a:noFill/>
          <a:ln>
            <a:solidFill>
              <a:schemeClr val="tx1"/>
            </a:solidFill>
          </a:ln>
        </p:spPr>
        <p:txBody>
          <a:bodyPr wrap="square" rtlCol="0">
            <a:spAutoFit/>
          </a:bodyPr>
          <a:lstStyle/>
          <a:p>
            <a:pPr algn="ctr"/>
            <a:r>
              <a:rPr lang="en-US" sz="600" b="1" dirty="0">
                <a:latin typeface="Helvetica" pitchFamily="2" charset="0"/>
              </a:rPr>
              <a:t>DNA repair</a:t>
            </a:r>
          </a:p>
          <a:p>
            <a:pPr algn="ctr"/>
            <a:r>
              <a:rPr lang="en-US" sz="600" dirty="0">
                <a:latin typeface="Helvetica" pitchFamily="2" charset="0"/>
              </a:rPr>
              <a:t>p=1x10</a:t>
            </a:r>
            <a:r>
              <a:rPr lang="en-US" sz="600" baseline="30000" dirty="0">
                <a:latin typeface="Helvetica" pitchFamily="2" charset="0"/>
              </a:rPr>
              <a:t>-11</a:t>
            </a:r>
          </a:p>
        </p:txBody>
      </p:sp>
      <p:cxnSp>
        <p:nvCxnSpPr>
          <p:cNvPr id="178" name="Straight Arrow Connector 177">
            <a:extLst>
              <a:ext uri="{FF2B5EF4-FFF2-40B4-BE49-F238E27FC236}">
                <a16:creationId xmlns:a16="http://schemas.microsoft.com/office/drawing/2014/main" id="{0952E293-6730-60F2-33A0-3F7C45634A51}"/>
              </a:ext>
            </a:extLst>
          </p:cNvPr>
          <p:cNvCxnSpPr>
            <a:cxnSpLocks/>
            <a:stCxn id="174" idx="3"/>
            <a:endCxn id="175" idx="1"/>
          </p:cNvCxnSpPr>
          <p:nvPr/>
        </p:nvCxnSpPr>
        <p:spPr>
          <a:xfrm>
            <a:off x="1174145" y="540818"/>
            <a:ext cx="1601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81663413-4DDA-BCD1-FA62-1FD03D84A3F8}"/>
              </a:ext>
            </a:extLst>
          </p:cNvPr>
          <p:cNvCxnSpPr/>
          <p:nvPr/>
        </p:nvCxnSpPr>
        <p:spPr>
          <a:xfrm>
            <a:off x="1846005" y="540818"/>
            <a:ext cx="1601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CB3027A1-E85E-AD2B-8A59-A1BA8F488F42}"/>
              </a:ext>
            </a:extLst>
          </p:cNvPr>
          <p:cNvCxnSpPr/>
          <p:nvPr/>
        </p:nvCxnSpPr>
        <p:spPr>
          <a:xfrm>
            <a:off x="2526369" y="558788"/>
            <a:ext cx="1601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7" name="Table 186">
            <a:extLst>
              <a:ext uri="{FF2B5EF4-FFF2-40B4-BE49-F238E27FC236}">
                <a16:creationId xmlns:a16="http://schemas.microsoft.com/office/drawing/2014/main" id="{38F7E0E6-F7A8-29CC-A2C9-91879645C875}"/>
              </a:ext>
            </a:extLst>
          </p:cNvPr>
          <p:cNvGraphicFramePr>
            <a:graphicFrameLocks noGrp="1"/>
          </p:cNvGraphicFramePr>
          <p:nvPr/>
        </p:nvGraphicFramePr>
        <p:xfrm>
          <a:off x="316362" y="797862"/>
          <a:ext cx="1242581" cy="908685"/>
        </p:xfrm>
        <a:graphic>
          <a:graphicData uri="http://schemas.openxmlformats.org/drawingml/2006/table">
            <a:tbl>
              <a:tblPr>
                <a:tableStyleId>{5C22544A-7EE6-4342-B048-85BDC9FD1C3A}</a:tableStyleId>
              </a:tblPr>
              <a:tblGrid>
                <a:gridCol w="526953">
                  <a:extLst>
                    <a:ext uri="{9D8B030D-6E8A-4147-A177-3AD203B41FA5}">
                      <a16:colId xmlns:a16="http://schemas.microsoft.com/office/drawing/2014/main" val="212005046"/>
                    </a:ext>
                  </a:extLst>
                </a:gridCol>
                <a:gridCol w="715628">
                  <a:extLst>
                    <a:ext uri="{9D8B030D-6E8A-4147-A177-3AD203B41FA5}">
                      <a16:colId xmlns:a16="http://schemas.microsoft.com/office/drawing/2014/main" val="129170282"/>
                    </a:ext>
                  </a:extLst>
                </a:gridCol>
              </a:tblGrid>
              <a:tr h="57901">
                <a:tc>
                  <a:txBody>
                    <a:bodyPr/>
                    <a:lstStyle/>
                    <a:p>
                      <a:pPr algn="l" fontAlgn="b"/>
                      <a:r>
                        <a:rPr lang="en-US" sz="600" u="none" strike="noStrike">
                          <a:effectLst/>
                          <a:latin typeface="Helvetica" pitchFamily="2" charset="0"/>
                        </a:rPr>
                        <a:t>AT5G47690</a:t>
                      </a:r>
                      <a:endParaRPr lang="en-US" sz="600" b="0" i="0" u="none" strike="noStrike">
                        <a:solidFill>
                          <a:srgbClr val="000000"/>
                        </a:solidFill>
                        <a:effectLst/>
                        <a:latin typeface="Helvetica" pitchFamily="2" charset="0"/>
                      </a:endParaRPr>
                    </a:p>
                  </a:txBody>
                  <a:tcPr marL="9525" marR="9525" marT="9525" marB="0" anchor="b"/>
                </a:tc>
                <a:tc>
                  <a:txBody>
                    <a:bodyPr/>
                    <a:lstStyle/>
                    <a:p>
                      <a:pPr algn="l" fontAlgn="b"/>
                      <a:r>
                        <a:rPr lang="en-US" sz="600" u="none" strike="noStrike" dirty="0">
                          <a:effectLst/>
                          <a:latin typeface="Helvetica" pitchFamily="2" charset="0"/>
                        </a:rPr>
                        <a:t>PDS5A</a:t>
                      </a:r>
                      <a:endParaRPr lang="en-US" sz="600" b="0" i="0" u="none" strike="noStrike" dirty="0">
                        <a:solidFill>
                          <a:srgbClr val="000000"/>
                        </a:solidFill>
                        <a:effectLst/>
                        <a:latin typeface="Helvetica" pitchFamily="2" charset="0"/>
                      </a:endParaRPr>
                    </a:p>
                  </a:txBody>
                  <a:tcPr marL="9525" marR="9525" marT="9525" marB="0" anchor="b"/>
                </a:tc>
                <a:extLst>
                  <a:ext uri="{0D108BD9-81ED-4DB2-BD59-A6C34878D82A}">
                    <a16:rowId xmlns:a16="http://schemas.microsoft.com/office/drawing/2014/main" val="3421778503"/>
                  </a:ext>
                </a:extLst>
              </a:tr>
              <a:tr h="57901">
                <a:tc>
                  <a:txBody>
                    <a:bodyPr/>
                    <a:lstStyle/>
                    <a:p>
                      <a:pPr algn="l" fontAlgn="b"/>
                      <a:r>
                        <a:rPr lang="en-US" sz="600" u="none" strike="noStrike">
                          <a:effectLst/>
                          <a:latin typeface="Helvetica" pitchFamily="2" charset="0"/>
                        </a:rPr>
                        <a:t>AT1G77600</a:t>
                      </a:r>
                      <a:endParaRPr lang="en-US" sz="600" b="0" i="0" u="none" strike="noStrike">
                        <a:solidFill>
                          <a:srgbClr val="000000"/>
                        </a:solidFill>
                        <a:effectLst/>
                        <a:latin typeface="Helvetica" pitchFamily="2" charset="0"/>
                      </a:endParaRPr>
                    </a:p>
                  </a:txBody>
                  <a:tcPr marL="9525" marR="9525" marT="9525" marB="0" anchor="b"/>
                </a:tc>
                <a:tc>
                  <a:txBody>
                    <a:bodyPr/>
                    <a:lstStyle/>
                    <a:p>
                      <a:pPr algn="l" fontAlgn="b"/>
                      <a:r>
                        <a:rPr lang="en-US" sz="600" u="none" strike="noStrike" dirty="0">
                          <a:effectLst/>
                          <a:latin typeface="Helvetica" pitchFamily="2" charset="0"/>
                        </a:rPr>
                        <a:t>PDS5B</a:t>
                      </a:r>
                      <a:endParaRPr lang="en-US" sz="600" b="0" i="0" u="none" strike="noStrike" dirty="0">
                        <a:solidFill>
                          <a:srgbClr val="444444"/>
                        </a:solidFill>
                        <a:effectLst/>
                        <a:latin typeface="Helvetica" pitchFamily="2" charset="0"/>
                      </a:endParaRPr>
                    </a:p>
                  </a:txBody>
                  <a:tcPr marL="9525" marR="9525" marT="9525" marB="0" anchor="b"/>
                </a:tc>
                <a:extLst>
                  <a:ext uri="{0D108BD9-81ED-4DB2-BD59-A6C34878D82A}">
                    <a16:rowId xmlns:a16="http://schemas.microsoft.com/office/drawing/2014/main" val="2866340746"/>
                  </a:ext>
                </a:extLst>
              </a:tr>
              <a:tr h="57901">
                <a:tc>
                  <a:txBody>
                    <a:bodyPr/>
                    <a:lstStyle/>
                    <a:p>
                      <a:pPr algn="l" fontAlgn="b"/>
                      <a:r>
                        <a:rPr lang="en-US" sz="600" u="none" strike="noStrike">
                          <a:effectLst/>
                          <a:latin typeface="Helvetica" pitchFamily="2" charset="0"/>
                        </a:rPr>
                        <a:t>AT4G31880</a:t>
                      </a:r>
                      <a:endParaRPr lang="en-US" sz="600" b="0" i="0" u="none" strike="noStrike">
                        <a:solidFill>
                          <a:srgbClr val="000000"/>
                        </a:solidFill>
                        <a:effectLst/>
                        <a:latin typeface="Helvetica" pitchFamily="2" charset="0"/>
                      </a:endParaRPr>
                    </a:p>
                  </a:txBody>
                  <a:tcPr marL="9525" marR="9525" marT="9525" marB="0" anchor="b"/>
                </a:tc>
                <a:tc>
                  <a:txBody>
                    <a:bodyPr/>
                    <a:lstStyle/>
                    <a:p>
                      <a:pPr algn="l" fontAlgn="b"/>
                      <a:r>
                        <a:rPr lang="en-US" sz="600" u="none" strike="noStrike">
                          <a:effectLst/>
                          <a:latin typeface="Helvetica" pitchFamily="2" charset="0"/>
                        </a:rPr>
                        <a:t>PDS5C</a:t>
                      </a:r>
                      <a:endParaRPr lang="en-US" sz="600" b="0" i="0" u="none" strike="noStrike">
                        <a:solidFill>
                          <a:srgbClr val="444444"/>
                        </a:solidFill>
                        <a:effectLst/>
                        <a:latin typeface="Helvetica" pitchFamily="2" charset="0"/>
                      </a:endParaRPr>
                    </a:p>
                  </a:txBody>
                  <a:tcPr marL="9525" marR="9525" marT="9525" marB="0" anchor="b"/>
                </a:tc>
                <a:extLst>
                  <a:ext uri="{0D108BD9-81ED-4DB2-BD59-A6C34878D82A}">
                    <a16:rowId xmlns:a16="http://schemas.microsoft.com/office/drawing/2014/main" val="2167379272"/>
                  </a:ext>
                </a:extLst>
              </a:tr>
              <a:tr h="57901">
                <a:tc>
                  <a:txBody>
                    <a:bodyPr/>
                    <a:lstStyle/>
                    <a:p>
                      <a:pPr algn="l" fontAlgn="b"/>
                      <a:r>
                        <a:rPr lang="en-US" sz="600" u="none" strike="noStrike">
                          <a:effectLst/>
                          <a:latin typeface="Helvetica" pitchFamily="2" charset="0"/>
                        </a:rPr>
                        <a:t>AT1G80810</a:t>
                      </a:r>
                      <a:endParaRPr lang="en-US" sz="600" b="0" i="0" u="none" strike="noStrike">
                        <a:solidFill>
                          <a:srgbClr val="000000"/>
                        </a:solidFill>
                        <a:effectLst/>
                        <a:latin typeface="Helvetica" pitchFamily="2" charset="0"/>
                      </a:endParaRPr>
                    </a:p>
                  </a:txBody>
                  <a:tcPr marL="9525" marR="9525" marT="9525" marB="0" anchor="b"/>
                </a:tc>
                <a:tc>
                  <a:txBody>
                    <a:bodyPr/>
                    <a:lstStyle/>
                    <a:p>
                      <a:pPr algn="l" fontAlgn="b"/>
                      <a:r>
                        <a:rPr lang="en-US" sz="600" u="none" strike="noStrike">
                          <a:effectLst/>
                          <a:latin typeface="Helvetica" pitchFamily="2" charset="0"/>
                        </a:rPr>
                        <a:t>PDS5D</a:t>
                      </a:r>
                      <a:endParaRPr lang="en-US" sz="600" b="0" i="0" u="none" strike="noStrike">
                        <a:solidFill>
                          <a:srgbClr val="444444"/>
                        </a:solidFill>
                        <a:effectLst/>
                        <a:latin typeface="Helvetica" pitchFamily="2" charset="0"/>
                      </a:endParaRPr>
                    </a:p>
                  </a:txBody>
                  <a:tcPr marL="9525" marR="9525" marT="9525" marB="0" anchor="b"/>
                </a:tc>
                <a:extLst>
                  <a:ext uri="{0D108BD9-81ED-4DB2-BD59-A6C34878D82A}">
                    <a16:rowId xmlns:a16="http://schemas.microsoft.com/office/drawing/2014/main" val="1209453573"/>
                  </a:ext>
                </a:extLst>
              </a:tr>
              <a:tr h="57901">
                <a:tc>
                  <a:txBody>
                    <a:bodyPr/>
                    <a:lstStyle/>
                    <a:p>
                      <a:pPr algn="l" fontAlgn="b"/>
                      <a:r>
                        <a:rPr lang="en-US" sz="600" u="none" strike="noStrike">
                          <a:effectLst/>
                          <a:latin typeface="Helvetica" pitchFamily="2" charset="0"/>
                        </a:rPr>
                        <a:t>AT1G15940</a:t>
                      </a:r>
                      <a:endParaRPr lang="en-US" sz="600" b="0" i="0" u="none" strike="noStrike">
                        <a:solidFill>
                          <a:srgbClr val="000000"/>
                        </a:solidFill>
                        <a:effectLst/>
                        <a:latin typeface="Helvetica" pitchFamily="2" charset="0"/>
                      </a:endParaRPr>
                    </a:p>
                  </a:txBody>
                  <a:tcPr marL="9525" marR="9525" marT="9525" marB="0" anchor="b"/>
                </a:tc>
                <a:tc>
                  <a:txBody>
                    <a:bodyPr/>
                    <a:lstStyle/>
                    <a:p>
                      <a:pPr algn="l" fontAlgn="b"/>
                      <a:r>
                        <a:rPr lang="en-US" sz="600" u="none" strike="noStrike" dirty="0">
                          <a:effectLst/>
                          <a:latin typeface="Helvetica" pitchFamily="2" charset="0"/>
                        </a:rPr>
                        <a:t>PDS5E</a:t>
                      </a:r>
                      <a:endParaRPr lang="en-US" sz="600" b="0" i="0" u="none" strike="noStrike" dirty="0">
                        <a:solidFill>
                          <a:srgbClr val="444444"/>
                        </a:solidFill>
                        <a:effectLst/>
                        <a:latin typeface="Helvetica" pitchFamily="2" charset="0"/>
                      </a:endParaRPr>
                    </a:p>
                  </a:txBody>
                  <a:tcPr marL="9525" marR="9525" marT="9525" marB="0" anchor="b"/>
                </a:tc>
                <a:extLst>
                  <a:ext uri="{0D108BD9-81ED-4DB2-BD59-A6C34878D82A}">
                    <a16:rowId xmlns:a16="http://schemas.microsoft.com/office/drawing/2014/main" val="2417858303"/>
                  </a:ext>
                </a:extLst>
              </a:tr>
              <a:tr h="57901">
                <a:tc>
                  <a:txBody>
                    <a:bodyPr/>
                    <a:lstStyle/>
                    <a:p>
                      <a:pPr algn="l" fontAlgn="b"/>
                      <a:r>
                        <a:rPr lang="en-US" sz="600" u="none" strike="noStrike">
                          <a:effectLst/>
                          <a:latin typeface="Helvetica" pitchFamily="2" charset="0"/>
                        </a:rPr>
                        <a:t>AT4G32620</a:t>
                      </a:r>
                      <a:endParaRPr lang="en-US" sz="600" b="0" i="0" u="none" strike="noStrike">
                        <a:solidFill>
                          <a:srgbClr val="000000"/>
                        </a:solidFill>
                        <a:effectLst/>
                        <a:latin typeface="Helvetica" pitchFamily="2" charset="0"/>
                      </a:endParaRPr>
                    </a:p>
                  </a:txBody>
                  <a:tcPr marL="9525" marR="9525" marT="9525" marB="0" anchor="b"/>
                </a:tc>
                <a:tc>
                  <a:txBody>
                    <a:bodyPr/>
                    <a:lstStyle/>
                    <a:p>
                      <a:pPr algn="l" fontAlgn="b"/>
                      <a:r>
                        <a:rPr lang="en-US" sz="600" u="none" strike="noStrike">
                          <a:effectLst/>
                          <a:latin typeface="Helvetica" pitchFamily="2" charset="0"/>
                        </a:rPr>
                        <a:t>EPCR1</a:t>
                      </a:r>
                      <a:endParaRPr lang="en-US" sz="600" b="0" i="0" u="none" strike="noStrike">
                        <a:solidFill>
                          <a:srgbClr val="444444"/>
                        </a:solidFill>
                        <a:effectLst/>
                        <a:latin typeface="Helvetica" pitchFamily="2" charset="0"/>
                      </a:endParaRPr>
                    </a:p>
                  </a:txBody>
                  <a:tcPr marL="9525" marR="9525" marT="9525" marB="0" anchor="b"/>
                </a:tc>
                <a:extLst>
                  <a:ext uri="{0D108BD9-81ED-4DB2-BD59-A6C34878D82A}">
                    <a16:rowId xmlns:a16="http://schemas.microsoft.com/office/drawing/2014/main" val="3084774745"/>
                  </a:ext>
                </a:extLst>
              </a:tr>
              <a:tr h="57901">
                <a:tc>
                  <a:txBody>
                    <a:bodyPr/>
                    <a:lstStyle/>
                    <a:p>
                      <a:pPr algn="l" fontAlgn="b"/>
                      <a:r>
                        <a:rPr lang="en-US" sz="600" u="none" strike="noStrike" dirty="0">
                          <a:effectLst/>
                          <a:latin typeface="Helvetica" pitchFamily="2" charset="0"/>
                        </a:rPr>
                        <a:t>AT4G32970</a:t>
                      </a:r>
                      <a:endParaRPr lang="en-US" sz="600" b="0" i="0" u="none" strike="noStrike" dirty="0">
                        <a:solidFill>
                          <a:srgbClr val="000000"/>
                        </a:solidFill>
                        <a:effectLst/>
                        <a:latin typeface="Helvetica" pitchFamily="2" charset="0"/>
                      </a:endParaRPr>
                    </a:p>
                  </a:txBody>
                  <a:tcPr marL="9525" marR="9525" marT="9525" marB="0" anchor="b"/>
                </a:tc>
                <a:tc>
                  <a:txBody>
                    <a:bodyPr/>
                    <a:lstStyle/>
                    <a:p>
                      <a:pPr algn="l" fontAlgn="b"/>
                      <a:r>
                        <a:rPr lang="en-US" sz="600" u="none" strike="noStrike">
                          <a:effectLst/>
                          <a:latin typeface="Helvetica" pitchFamily="2" charset="0"/>
                        </a:rPr>
                        <a:t>BRISC/BRCA1-A</a:t>
                      </a:r>
                      <a:endParaRPr lang="en-US" sz="600" b="0" i="0" u="none" strike="noStrike">
                        <a:solidFill>
                          <a:srgbClr val="444444"/>
                        </a:solidFill>
                        <a:effectLst/>
                        <a:latin typeface="Helvetica" pitchFamily="2" charset="0"/>
                      </a:endParaRPr>
                    </a:p>
                  </a:txBody>
                  <a:tcPr marL="9525" marR="9525" marT="9525" marB="0" anchor="b"/>
                </a:tc>
                <a:extLst>
                  <a:ext uri="{0D108BD9-81ED-4DB2-BD59-A6C34878D82A}">
                    <a16:rowId xmlns:a16="http://schemas.microsoft.com/office/drawing/2014/main" val="288724"/>
                  </a:ext>
                </a:extLst>
              </a:tr>
              <a:tr h="57901">
                <a:tc>
                  <a:txBody>
                    <a:bodyPr/>
                    <a:lstStyle/>
                    <a:p>
                      <a:pPr algn="l" fontAlgn="b"/>
                      <a:r>
                        <a:rPr lang="en-US" sz="600" u="none" strike="noStrike">
                          <a:effectLst/>
                          <a:latin typeface="Helvetica" pitchFamily="2" charset="0"/>
                        </a:rPr>
                        <a:t>AT5G10950</a:t>
                      </a:r>
                      <a:endParaRPr lang="en-US" sz="600" b="0" i="0" u="none" strike="noStrike">
                        <a:solidFill>
                          <a:srgbClr val="000000"/>
                        </a:solidFill>
                        <a:effectLst/>
                        <a:latin typeface="Helvetica" pitchFamily="2" charset="0"/>
                      </a:endParaRPr>
                    </a:p>
                  </a:txBody>
                  <a:tcPr marL="9525" marR="9525" marT="9525" marB="0" anchor="b"/>
                </a:tc>
                <a:tc>
                  <a:txBody>
                    <a:bodyPr/>
                    <a:lstStyle/>
                    <a:p>
                      <a:pPr algn="l" fontAlgn="b"/>
                      <a:r>
                        <a:rPr lang="en-US" sz="600" u="none" strike="noStrike" dirty="0">
                          <a:effectLst/>
                          <a:latin typeface="Helvetica" pitchFamily="2" charset="0"/>
                        </a:rPr>
                        <a:t>Tudor/PWWP/MBT</a:t>
                      </a:r>
                      <a:endParaRPr lang="en-US" sz="600" b="0" i="0" u="none" strike="noStrike" dirty="0">
                        <a:solidFill>
                          <a:srgbClr val="000000"/>
                        </a:solidFill>
                        <a:effectLst/>
                        <a:latin typeface="Helvetica" pitchFamily="2" charset="0"/>
                      </a:endParaRPr>
                    </a:p>
                  </a:txBody>
                  <a:tcPr marL="9525" marR="9525" marT="9525" marB="0" anchor="b"/>
                </a:tc>
                <a:extLst>
                  <a:ext uri="{0D108BD9-81ED-4DB2-BD59-A6C34878D82A}">
                    <a16:rowId xmlns:a16="http://schemas.microsoft.com/office/drawing/2014/main" val="3259468275"/>
                  </a:ext>
                </a:extLst>
              </a:tr>
              <a:tr h="57901">
                <a:tc>
                  <a:txBody>
                    <a:bodyPr/>
                    <a:lstStyle/>
                    <a:p>
                      <a:pPr algn="l" fontAlgn="b"/>
                      <a:r>
                        <a:rPr lang="en-US" sz="600" u="none" strike="noStrike">
                          <a:effectLst/>
                          <a:latin typeface="Helvetica" pitchFamily="2" charset="0"/>
                        </a:rPr>
                        <a:t>AT4G02070</a:t>
                      </a:r>
                      <a:endParaRPr lang="en-US" sz="600" b="0" i="0" u="none" strike="noStrike">
                        <a:solidFill>
                          <a:srgbClr val="000000"/>
                        </a:solidFill>
                        <a:effectLst/>
                        <a:latin typeface="Helvetica" pitchFamily="2" charset="0"/>
                      </a:endParaRPr>
                    </a:p>
                  </a:txBody>
                  <a:tcPr marL="9525" marR="9525" marT="9525" marB="0" anchor="b"/>
                </a:tc>
                <a:tc>
                  <a:txBody>
                    <a:bodyPr/>
                    <a:lstStyle/>
                    <a:p>
                      <a:pPr algn="l" fontAlgn="b"/>
                      <a:r>
                        <a:rPr lang="en-US" sz="600" u="none" strike="noStrike" dirty="0">
                          <a:effectLst/>
                          <a:latin typeface="Helvetica" pitchFamily="2" charset="0"/>
                        </a:rPr>
                        <a:t>MSH6</a:t>
                      </a:r>
                      <a:endParaRPr lang="en-US" sz="600" b="0" i="0" u="none" strike="noStrike" dirty="0">
                        <a:solidFill>
                          <a:srgbClr val="444444"/>
                        </a:solidFill>
                        <a:effectLst/>
                        <a:latin typeface="Helvetica" pitchFamily="2" charset="0"/>
                      </a:endParaRPr>
                    </a:p>
                  </a:txBody>
                  <a:tcPr marL="9525" marR="9525" marT="9525" marB="0" anchor="b"/>
                </a:tc>
                <a:extLst>
                  <a:ext uri="{0D108BD9-81ED-4DB2-BD59-A6C34878D82A}">
                    <a16:rowId xmlns:a16="http://schemas.microsoft.com/office/drawing/2014/main" val="3137980993"/>
                  </a:ext>
                </a:extLst>
              </a:tr>
            </a:tbl>
          </a:graphicData>
        </a:graphic>
      </p:graphicFrame>
      <p:sp>
        <p:nvSpPr>
          <p:cNvPr id="188" name="Right Brace 187">
            <a:extLst>
              <a:ext uri="{FF2B5EF4-FFF2-40B4-BE49-F238E27FC236}">
                <a16:creationId xmlns:a16="http://schemas.microsoft.com/office/drawing/2014/main" id="{DBC9C9EE-02C9-14AC-D012-1EA6F654EF7E}"/>
              </a:ext>
            </a:extLst>
          </p:cNvPr>
          <p:cNvSpPr/>
          <p:nvPr/>
        </p:nvSpPr>
        <p:spPr>
          <a:xfrm>
            <a:off x="1612930" y="797862"/>
            <a:ext cx="45719" cy="50136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9" name="TextBox 188">
            <a:extLst>
              <a:ext uri="{FF2B5EF4-FFF2-40B4-BE49-F238E27FC236}">
                <a16:creationId xmlns:a16="http://schemas.microsoft.com/office/drawing/2014/main" id="{D90CFA25-7109-62BC-56D2-178B00C50BF1}"/>
              </a:ext>
            </a:extLst>
          </p:cNvPr>
          <p:cNvSpPr txBox="1"/>
          <p:nvPr/>
        </p:nvSpPr>
        <p:spPr>
          <a:xfrm>
            <a:off x="1612929" y="906122"/>
            <a:ext cx="1052098" cy="276999"/>
          </a:xfrm>
          <a:prstGeom prst="rect">
            <a:avLst/>
          </a:prstGeom>
          <a:noFill/>
        </p:spPr>
        <p:txBody>
          <a:bodyPr wrap="square" rtlCol="0">
            <a:spAutoFit/>
          </a:bodyPr>
          <a:lstStyle/>
          <a:p>
            <a:r>
              <a:rPr lang="en-US" sz="600" dirty="0">
                <a:latin typeface="Helvetica" pitchFamily="2" charset="0"/>
              </a:rPr>
              <a:t>Cohesion/homology directed repair</a:t>
            </a:r>
          </a:p>
        </p:txBody>
      </p:sp>
      <p:sp>
        <p:nvSpPr>
          <p:cNvPr id="191" name="Right Brace 190">
            <a:extLst>
              <a:ext uri="{FF2B5EF4-FFF2-40B4-BE49-F238E27FC236}">
                <a16:creationId xmlns:a16="http://schemas.microsoft.com/office/drawing/2014/main" id="{AB8FD57F-085B-DF2D-7D44-0DB934EB5127}"/>
              </a:ext>
            </a:extLst>
          </p:cNvPr>
          <p:cNvSpPr/>
          <p:nvPr/>
        </p:nvSpPr>
        <p:spPr>
          <a:xfrm>
            <a:off x="1590070" y="1627595"/>
            <a:ext cx="45719" cy="7895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3" name="TextBox 192">
            <a:extLst>
              <a:ext uri="{FF2B5EF4-FFF2-40B4-BE49-F238E27FC236}">
                <a16:creationId xmlns:a16="http://schemas.microsoft.com/office/drawing/2014/main" id="{89FED892-8752-8A1D-280D-D5ABC5168123}"/>
              </a:ext>
            </a:extLst>
          </p:cNvPr>
          <p:cNvSpPr txBox="1"/>
          <p:nvPr/>
        </p:nvSpPr>
        <p:spPr>
          <a:xfrm>
            <a:off x="1590070" y="1574738"/>
            <a:ext cx="1052098" cy="184666"/>
          </a:xfrm>
          <a:prstGeom prst="rect">
            <a:avLst/>
          </a:prstGeom>
          <a:noFill/>
        </p:spPr>
        <p:txBody>
          <a:bodyPr wrap="square" rtlCol="0">
            <a:spAutoFit/>
          </a:bodyPr>
          <a:lstStyle/>
          <a:p>
            <a:r>
              <a:rPr lang="en-US" sz="600" dirty="0">
                <a:latin typeface="Helvetica" pitchFamily="2" charset="0"/>
              </a:rPr>
              <a:t>Mismatch repair</a:t>
            </a:r>
          </a:p>
        </p:txBody>
      </p:sp>
      <p:sp>
        <p:nvSpPr>
          <p:cNvPr id="195" name="TextBox 194">
            <a:extLst>
              <a:ext uri="{FF2B5EF4-FFF2-40B4-BE49-F238E27FC236}">
                <a16:creationId xmlns:a16="http://schemas.microsoft.com/office/drawing/2014/main" id="{10A3BE9E-7638-C3A3-36BA-F73D443CA615}"/>
              </a:ext>
            </a:extLst>
          </p:cNvPr>
          <p:cNvSpPr txBox="1"/>
          <p:nvPr/>
        </p:nvSpPr>
        <p:spPr>
          <a:xfrm>
            <a:off x="6016" y="4162"/>
            <a:ext cx="268022" cy="230832"/>
          </a:xfrm>
          <a:prstGeom prst="rect">
            <a:avLst/>
          </a:prstGeom>
          <a:noFill/>
        </p:spPr>
        <p:txBody>
          <a:bodyPr wrap="none" rtlCol="0">
            <a:spAutoFit/>
          </a:bodyPr>
          <a:lstStyle/>
          <a:p>
            <a:r>
              <a:rPr lang="en-US" sz="900" b="1" dirty="0">
                <a:latin typeface="Helvetica" pitchFamily="2" charset="0"/>
              </a:rPr>
              <a:t>A</a:t>
            </a:r>
          </a:p>
        </p:txBody>
      </p:sp>
      <p:sp>
        <p:nvSpPr>
          <p:cNvPr id="43" name="TextBox 42">
            <a:extLst>
              <a:ext uri="{FF2B5EF4-FFF2-40B4-BE49-F238E27FC236}">
                <a16:creationId xmlns:a16="http://schemas.microsoft.com/office/drawing/2014/main" id="{0DA8317D-D80E-6D97-183C-2AB3FC77A432}"/>
              </a:ext>
            </a:extLst>
          </p:cNvPr>
          <p:cNvSpPr txBox="1"/>
          <p:nvPr/>
        </p:nvSpPr>
        <p:spPr>
          <a:xfrm>
            <a:off x="3468625" y="40988"/>
            <a:ext cx="268022" cy="230832"/>
          </a:xfrm>
          <a:prstGeom prst="rect">
            <a:avLst/>
          </a:prstGeom>
          <a:noFill/>
        </p:spPr>
        <p:txBody>
          <a:bodyPr wrap="none" rtlCol="0">
            <a:spAutoFit/>
          </a:bodyPr>
          <a:lstStyle/>
          <a:p>
            <a:r>
              <a:rPr lang="en-US" sz="900" b="1" dirty="0">
                <a:latin typeface="Helvetica" pitchFamily="2" charset="0"/>
              </a:rPr>
              <a:t>B</a:t>
            </a:r>
          </a:p>
        </p:txBody>
      </p:sp>
      <p:sp>
        <p:nvSpPr>
          <p:cNvPr id="44" name="TextBox 43">
            <a:extLst>
              <a:ext uri="{FF2B5EF4-FFF2-40B4-BE49-F238E27FC236}">
                <a16:creationId xmlns:a16="http://schemas.microsoft.com/office/drawing/2014/main" id="{F6D554E0-1E86-AC47-C072-551D057C6073}"/>
              </a:ext>
            </a:extLst>
          </p:cNvPr>
          <p:cNvSpPr txBox="1"/>
          <p:nvPr/>
        </p:nvSpPr>
        <p:spPr>
          <a:xfrm>
            <a:off x="3427595" y="1776340"/>
            <a:ext cx="268022" cy="230832"/>
          </a:xfrm>
          <a:prstGeom prst="rect">
            <a:avLst/>
          </a:prstGeom>
          <a:noFill/>
        </p:spPr>
        <p:txBody>
          <a:bodyPr wrap="none" rtlCol="0">
            <a:spAutoFit/>
          </a:bodyPr>
          <a:lstStyle/>
          <a:p>
            <a:r>
              <a:rPr lang="en-US" sz="900" b="1" dirty="0">
                <a:latin typeface="Helvetica" pitchFamily="2" charset="0"/>
              </a:rPr>
              <a:t>C</a:t>
            </a:r>
          </a:p>
        </p:txBody>
      </p:sp>
    </p:spTree>
    <p:extLst>
      <p:ext uri="{BB962C8B-B14F-4D97-AF65-F5344CB8AC3E}">
        <p14:creationId xmlns:p14="http://schemas.microsoft.com/office/powerpoint/2010/main" val="1270146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571846D6-6FDF-A5E5-F7BC-C3742E28B7F0}"/>
              </a:ext>
            </a:extLst>
          </p:cNvPr>
          <p:cNvPicPr>
            <a:picLocks noChangeAspect="1"/>
          </p:cNvPicPr>
          <p:nvPr/>
        </p:nvPicPr>
        <p:blipFill>
          <a:blip r:embed="rId2"/>
          <a:stretch>
            <a:fillRect/>
          </a:stretch>
        </p:blipFill>
        <p:spPr>
          <a:xfrm>
            <a:off x="1330151" y="1009627"/>
            <a:ext cx="5486400" cy="2286000"/>
          </a:xfrm>
          <a:prstGeom prst="rect">
            <a:avLst/>
          </a:prstGeom>
        </p:spPr>
      </p:pic>
      <p:cxnSp>
        <p:nvCxnSpPr>
          <p:cNvPr id="7" name="直線コネクタ 40">
            <a:extLst>
              <a:ext uri="{FF2B5EF4-FFF2-40B4-BE49-F238E27FC236}">
                <a16:creationId xmlns:a16="http://schemas.microsoft.com/office/drawing/2014/main" id="{E9A9E672-9B60-63F0-C1AA-88F7ADCE6935}"/>
              </a:ext>
            </a:extLst>
          </p:cNvPr>
          <p:cNvCxnSpPr>
            <a:cxnSpLocks/>
            <a:stCxn id="24" idx="3"/>
          </p:cNvCxnSpPr>
          <p:nvPr/>
        </p:nvCxnSpPr>
        <p:spPr>
          <a:xfrm>
            <a:off x="429845" y="520367"/>
            <a:ext cx="1636151" cy="43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正方形/長方形 35">
            <a:extLst>
              <a:ext uri="{FF2B5EF4-FFF2-40B4-BE49-F238E27FC236}">
                <a16:creationId xmlns:a16="http://schemas.microsoft.com/office/drawing/2014/main" id="{C17D3168-AD15-ABD3-A4A6-62449EAE609C}"/>
              </a:ext>
            </a:extLst>
          </p:cNvPr>
          <p:cNvSpPr/>
          <p:nvPr/>
        </p:nvSpPr>
        <p:spPr>
          <a:xfrm>
            <a:off x="81802" y="428033"/>
            <a:ext cx="348043" cy="184667"/>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kumimoji="1" lang="en-US" altLang="ja-JP" sz="600" dirty="0">
                <a:latin typeface="Helvetica" pitchFamily="2" charset="0"/>
                <a:cs typeface="Arial" panose="020B0604020202020204" pitchFamily="34" charset="0"/>
              </a:rPr>
              <a:t>His</a:t>
            </a:r>
            <a:r>
              <a:rPr kumimoji="1" lang="en-US" altLang="ja-JP" sz="600" baseline="-25000" dirty="0">
                <a:latin typeface="Helvetica" pitchFamily="2" charset="0"/>
                <a:cs typeface="Arial" panose="020B0604020202020204" pitchFamily="34" charset="0"/>
              </a:rPr>
              <a:t>6</a:t>
            </a:r>
            <a:r>
              <a:rPr kumimoji="1" lang="en-US" altLang="ja-JP" sz="600" dirty="0">
                <a:latin typeface="Helvetica" pitchFamily="2" charset="0"/>
                <a:cs typeface="Arial" panose="020B0604020202020204" pitchFamily="34" charset="0"/>
              </a:rPr>
              <a:t>-tag</a:t>
            </a:r>
            <a:endParaRPr kumimoji="1" lang="ja-JP" altLang="en-US" sz="600">
              <a:latin typeface="Helvetica" pitchFamily="2" charset="0"/>
              <a:cs typeface="Arial" panose="020B0604020202020204" pitchFamily="34" charset="0"/>
            </a:endParaRPr>
          </a:p>
        </p:txBody>
      </p:sp>
      <p:sp>
        <p:nvSpPr>
          <p:cNvPr id="25" name="正方形/長方形 36">
            <a:extLst>
              <a:ext uri="{FF2B5EF4-FFF2-40B4-BE49-F238E27FC236}">
                <a16:creationId xmlns:a16="http://schemas.microsoft.com/office/drawing/2014/main" id="{1287B8FF-73C1-183C-5262-C49159BBF341}"/>
              </a:ext>
            </a:extLst>
          </p:cNvPr>
          <p:cNvSpPr/>
          <p:nvPr/>
        </p:nvSpPr>
        <p:spPr>
          <a:xfrm>
            <a:off x="468825" y="432466"/>
            <a:ext cx="324904" cy="184667"/>
          </a:xfrm>
          <a:prstGeom prst="rect">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kumimoji="1" lang="en-US" altLang="ja-JP" sz="600" dirty="0">
                <a:latin typeface="Helvetica" pitchFamily="2" charset="0"/>
                <a:cs typeface="Arial" panose="020B0604020202020204" pitchFamily="34" charset="0"/>
              </a:rPr>
              <a:t>MBP</a:t>
            </a:r>
            <a:endParaRPr kumimoji="1" lang="ja-JP" altLang="en-US" sz="600">
              <a:latin typeface="Helvetica" pitchFamily="2" charset="0"/>
              <a:cs typeface="Arial" panose="020B0604020202020204" pitchFamily="34" charset="0"/>
            </a:endParaRPr>
          </a:p>
        </p:txBody>
      </p:sp>
      <p:sp>
        <p:nvSpPr>
          <p:cNvPr id="26" name="正方形/長方形 37">
            <a:extLst>
              <a:ext uri="{FF2B5EF4-FFF2-40B4-BE49-F238E27FC236}">
                <a16:creationId xmlns:a16="http://schemas.microsoft.com/office/drawing/2014/main" id="{06D61372-8AA3-B332-B39C-94E7D328AE74}"/>
              </a:ext>
            </a:extLst>
          </p:cNvPr>
          <p:cNvSpPr/>
          <p:nvPr/>
        </p:nvSpPr>
        <p:spPr>
          <a:xfrm>
            <a:off x="853772" y="431534"/>
            <a:ext cx="377221" cy="184667"/>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kumimoji="1" lang="en-US" altLang="ja-JP" sz="600" dirty="0">
                <a:latin typeface="Helvetica" pitchFamily="2" charset="0"/>
                <a:cs typeface="Arial" panose="020B0604020202020204" pitchFamily="34" charset="0"/>
              </a:rPr>
              <a:t>GS linker</a:t>
            </a:r>
            <a:endParaRPr kumimoji="1" lang="ja-JP" altLang="en-US" sz="600">
              <a:latin typeface="Helvetica" pitchFamily="2" charset="0"/>
              <a:cs typeface="Arial" panose="020B0604020202020204" pitchFamily="34" charset="0"/>
            </a:endParaRPr>
          </a:p>
        </p:txBody>
      </p:sp>
      <p:sp>
        <p:nvSpPr>
          <p:cNvPr id="27" name="正方形/長方形 38">
            <a:extLst>
              <a:ext uri="{FF2B5EF4-FFF2-40B4-BE49-F238E27FC236}">
                <a16:creationId xmlns:a16="http://schemas.microsoft.com/office/drawing/2014/main" id="{96A3FC1A-EDF9-6138-CF40-30D48C63164B}"/>
              </a:ext>
            </a:extLst>
          </p:cNvPr>
          <p:cNvSpPr/>
          <p:nvPr/>
        </p:nvSpPr>
        <p:spPr>
          <a:xfrm>
            <a:off x="1283187" y="436741"/>
            <a:ext cx="746677" cy="184667"/>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kumimoji="1" lang="en-US" altLang="ja-JP" sz="600" dirty="0">
                <a:latin typeface="Helvetica" pitchFamily="2" charset="0"/>
                <a:cs typeface="Arial" panose="020B0604020202020204" pitchFamily="34" charset="0"/>
              </a:rPr>
              <a:t>HRV3C protease RS</a:t>
            </a:r>
            <a:endParaRPr kumimoji="1" lang="ja-JP" altLang="en-US" sz="600">
              <a:latin typeface="Helvetica" pitchFamily="2" charset="0"/>
              <a:cs typeface="Arial" panose="020B0604020202020204" pitchFamily="34" charset="0"/>
            </a:endParaRPr>
          </a:p>
        </p:txBody>
      </p:sp>
      <p:sp>
        <p:nvSpPr>
          <p:cNvPr id="28" name="テキスト ボックス 41">
            <a:extLst>
              <a:ext uri="{FF2B5EF4-FFF2-40B4-BE49-F238E27FC236}">
                <a16:creationId xmlns:a16="http://schemas.microsoft.com/office/drawing/2014/main" id="{AF762C3C-9CB7-1C20-3D6A-BA73CF49241A}"/>
              </a:ext>
            </a:extLst>
          </p:cNvPr>
          <p:cNvSpPr txBox="1"/>
          <p:nvPr/>
        </p:nvSpPr>
        <p:spPr>
          <a:xfrm>
            <a:off x="38057" y="68791"/>
            <a:ext cx="1661032" cy="184666"/>
          </a:xfrm>
          <a:prstGeom prst="rect">
            <a:avLst/>
          </a:prstGeom>
          <a:noFill/>
        </p:spPr>
        <p:txBody>
          <a:bodyPr wrap="none" rtlCol="0">
            <a:spAutoFit/>
          </a:bodyPr>
          <a:lstStyle/>
          <a:p>
            <a:r>
              <a:rPr kumimoji="1" lang="en-US" altLang="ja-JP" sz="600" b="1" u="sng" dirty="0">
                <a:latin typeface="Helvetica" pitchFamily="2" charset="0"/>
                <a:cs typeface="Arial" panose="020B0604020202020204" pitchFamily="34" charset="0"/>
              </a:rPr>
              <a:t>Domain composition of purified proteins</a:t>
            </a:r>
            <a:endParaRPr kumimoji="1" lang="ja-JP" altLang="en-US" sz="600" b="1" u="sng">
              <a:latin typeface="Helvetica" pitchFamily="2" charset="0"/>
              <a:cs typeface="Arial" panose="020B0604020202020204" pitchFamily="34" charset="0"/>
            </a:endParaRPr>
          </a:p>
        </p:txBody>
      </p:sp>
      <p:sp>
        <p:nvSpPr>
          <p:cNvPr id="6" name="角丸四角形 42">
            <a:extLst>
              <a:ext uri="{FF2B5EF4-FFF2-40B4-BE49-F238E27FC236}">
                <a16:creationId xmlns:a16="http://schemas.microsoft.com/office/drawing/2014/main" id="{14FA0C41-DD9A-122B-D06D-8486001535A8}"/>
              </a:ext>
            </a:extLst>
          </p:cNvPr>
          <p:cNvSpPr/>
          <p:nvPr/>
        </p:nvSpPr>
        <p:spPr>
          <a:xfrm>
            <a:off x="2070286" y="210311"/>
            <a:ext cx="4651123" cy="706982"/>
          </a:xfrm>
          <a:prstGeom prst="roundRect">
            <a:avLst/>
          </a:prstGeom>
          <a:ln w="6350">
            <a:solidFill>
              <a:schemeClr val="tx1"/>
            </a:solidFill>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600">
              <a:latin typeface="Helvetica" pitchFamily="2" charset="0"/>
            </a:endParaRPr>
          </a:p>
        </p:txBody>
      </p:sp>
      <p:pic>
        <p:nvPicPr>
          <p:cNvPr id="8" name="図 4" descr="アプリケーション が含まれている画像&#10;&#10;自動的に生成された説明">
            <a:extLst>
              <a:ext uri="{FF2B5EF4-FFF2-40B4-BE49-F238E27FC236}">
                <a16:creationId xmlns:a16="http://schemas.microsoft.com/office/drawing/2014/main" id="{F817DA33-27DF-6101-ACDD-F70456F2D70A}"/>
              </a:ext>
            </a:extLst>
          </p:cNvPr>
          <p:cNvPicPr>
            <a:picLocks noChangeAspect="1"/>
          </p:cNvPicPr>
          <p:nvPr/>
        </p:nvPicPr>
        <p:blipFill>
          <a:blip r:embed="rId3"/>
          <a:stretch>
            <a:fillRect/>
          </a:stretch>
        </p:blipFill>
        <p:spPr>
          <a:xfrm>
            <a:off x="2174751" y="281510"/>
            <a:ext cx="4503278" cy="355815"/>
          </a:xfrm>
          <a:prstGeom prst="rect">
            <a:avLst/>
          </a:prstGeom>
        </p:spPr>
      </p:pic>
      <p:sp>
        <p:nvSpPr>
          <p:cNvPr id="29" name="テキスト ボックス 45">
            <a:extLst>
              <a:ext uri="{FF2B5EF4-FFF2-40B4-BE49-F238E27FC236}">
                <a16:creationId xmlns:a16="http://schemas.microsoft.com/office/drawing/2014/main" id="{21041156-F11B-E018-6133-DA8CFFEAD73A}"/>
              </a:ext>
            </a:extLst>
          </p:cNvPr>
          <p:cNvSpPr txBox="1"/>
          <p:nvPr/>
        </p:nvSpPr>
        <p:spPr>
          <a:xfrm>
            <a:off x="3898040" y="22044"/>
            <a:ext cx="1056700" cy="200055"/>
          </a:xfrm>
          <a:prstGeom prst="rect">
            <a:avLst/>
          </a:prstGeom>
          <a:noFill/>
        </p:spPr>
        <p:txBody>
          <a:bodyPr wrap="none" rtlCol="0">
            <a:spAutoFit/>
          </a:bodyPr>
          <a:lstStyle/>
          <a:p>
            <a:r>
              <a:rPr kumimoji="1" lang="en-US" altLang="ja-JP" sz="700" b="1" dirty="0">
                <a:latin typeface="Helvetica" pitchFamily="2" charset="0"/>
                <a:cs typeface="Arial" panose="020B0604020202020204" pitchFamily="34" charset="0"/>
              </a:rPr>
              <a:t>MSH6 Tudor domain</a:t>
            </a:r>
            <a:endParaRPr kumimoji="1" lang="ja-JP" altLang="en-US" sz="700" b="1">
              <a:latin typeface="Helvetica" pitchFamily="2" charset="0"/>
              <a:cs typeface="Arial" panose="020B0604020202020204" pitchFamily="34" charset="0"/>
            </a:endParaRPr>
          </a:p>
        </p:txBody>
      </p:sp>
      <p:grpSp>
        <p:nvGrpSpPr>
          <p:cNvPr id="62" name="Group 61">
            <a:extLst>
              <a:ext uri="{FF2B5EF4-FFF2-40B4-BE49-F238E27FC236}">
                <a16:creationId xmlns:a16="http://schemas.microsoft.com/office/drawing/2014/main" id="{62077843-A09A-EA30-FAAF-2CA2608452B6}"/>
              </a:ext>
            </a:extLst>
          </p:cNvPr>
          <p:cNvGrpSpPr/>
          <p:nvPr/>
        </p:nvGrpSpPr>
        <p:grpSpPr>
          <a:xfrm>
            <a:off x="199720" y="933009"/>
            <a:ext cx="832098" cy="2140986"/>
            <a:chOff x="199720" y="933009"/>
            <a:chExt cx="832098" cy="2140986"/>
          </a:xfrm>
        </p:grpSpPr>
        <p:pic>
          <p:nvPicPr>
            <p:cNvPr id="9" name="図 6" descr="座る, 鏡, 水, コンピュータ が含まれている画像&#10;&#10;自動的に生成された説明">
              <a:extLst>
                <a:ext uri="{FF2B5EF4-FFF2-40B4-BE49-F238E27FC236}">
                  <a16:creationId xmlns:a16="http://schemas.microsoft.com/office/drawing/2014/main" id="{B3D2E45B-2E89-A7C4-020B-92E79940EED3}"/>
                </a:ext>
              </a:extLst>
            </p:cNvPr>
            <p:cNvPicPr>
              <a:picLocks noChangeAspect="1"/>
            </p:cNvPicPr>
            <p:nvPr/>
          </p:nvPicPr>
          <p:blipFill>
            <a:blip r:embed="rId4"/>
            <a:stretch>
              <a:fillRect/>
            </a:stretch>
          </p:blipFill>
          <p:spPr>
            <a:xfrm>
              <a:off x="492453" y="1493752"/>
              <a:ext cx="539365" cy="1580243"/>
            </a:xfrm>
            <a:prstGeom prst="rect">
              <a:avLst/>
            </a:prstGeom>
            <a:ln w="6350">
              <a:solidFill>
                <a:schemeClr val="tx1"/>
              </a:solidFill>
            </a:ln>
          </p:spPr>
        </p:pic>
        <p:sp>
          <p:nvSpPr>
            <p:cNvPr id="30" name="テキスト ボックス 46">
              <a:extLst>
                <a:ext uri="{FF2B5EF4-FFF2-40B4-BE49-F238E27FC236}">
                  <a16:creationId xmlns:a16="http://schemas.microsoft.com/office/drawing/2014/main" id="{1DE41FC2-611A-3D5A-B7F7-B82D8975EC0D}"/>
                </a:ext>
              </a:extLst>
            </p:cNvPr>
            <p:cNvSpPr txBox="1"/>
            <p:nvPr/>
          </p:nvSpPr>
          <p:spPr>
            <a:xfrm rot="16200000">
              <a:off x="376679" y="1159650"/>
              <a:ext cx="463588" cy="184666"/>
            </a:xfrm>
            <a:prstGeom prst="rect">
              <a:avLst/>
            </a:prstGeom>
            <a:noFill/>
          </p:spPr>
          <p:txBody>
            <a:bodyPr wrap="none" rtlCol="0">
              <a:spAutoFit/>
            </a:bodyPr>
            <a:lstStyle/>
            <a:p>
              <a:r>
                <a:rPr kumimoji="1" lang="en-US" altLang="ja-JP" sz="600" dirty="0">
                  <a:latin typeface="Helvetica" pitchFamily="2" charset="0"/>
                  <a:cs typeface="Arial" panose="020B0604020202020204" pitchFamily="34" charset="0"/>
                </a:rPr>
                <a:t>Markers</a:t>
              </a:r>
              <a:endParaRPr kumimoji="1" lang="ja-JP" altLang="en-US" sz="600">
                <a:latin typeface="Helvetica" pitchFamily="2" charset="0"/>
                <a:cs typeface="Arial" panose="020B0604020202020204" pitchFamily="34" charset="0"/>
              </a:endParaRPr>
            </a:p>
          </p:txBody>
        </p:sp>
        <p:sp>
          <p:nvSpPr>
            <p:cNvPr id="31" name="テキスト ボックス 47">
              <a:extLst>
                <a:ext uri="{FF2B5EF4-FFF2-40B4-BE49-F238E27FC236}">
                  <a16:creationId xmlns:a16="http://schemas.microsoft.com/office/drawing/2014/main" id="{7404784B-87EF-2120-EF82-330ED674CD01}"/>
                </a:ext>
              </a:extLst>
            </p:cNvPr>
            <p:cNvSpPr txBox="1"/>
            <p:nvPr/>
          </p:nvSpPr>
          <p:spPr>
            <a:xfrm rot="16200000">
              <a:off x="519119" y="1144395"/>
              <a:ext cx="486030" cy="184666"/>
            </a:xfrm>
            <a:prstGeom prst="rect">
              <a:avLst/>
            </a:prstGeom>
            <a:noFill/>
          </p:spPr>
          <p:txBody>
            <a:bodyPr wrap="none" rtlCol="0">
              <a:spAutoFit/>
            </a:bodyPr>
            <a:lstStyle/>
            <a:p>
              <a:r>
                <a:rPr kumimoji="1" lang="en-US" altLang="ja-JP" sz="600" dirty="0">
                  <a:latin typeface="Helvetica" pitchFamily="2" charset="0"/>
                  <a:cs typeface="Arial" panose="020B0604020202020204" pitchFamily="34" charset="0"/>
                </a:rPr>
                <a:t>wild type</a:t>
              </a:r>
              <a:endParaRPr kumimoji="1" lang="ja-JP" altLang="en-US" sz="600">
                <a:latin typeface="Helvetica" pitchFamily="2" charset="0"/>
                <a:cs typeface="Arial" panose="020B0604020202020204" pitchFamily="34" charset="0"/>
              </a:endParaRPr>
            </a:p>
          </p:txBody>
        </p:sp>
        <p:sp>
          <p:nvSpPr>
            <p:cNvPr id="32" name="テキスト ボックス 48">
              <a:extLst>
                <a:ext uri="{FF2B5EF4-FFF2-40B4-BE49-F238E27FC236}">
                  <a16:creationId xmlns:a16="http://schemas.microsoft.com/office/drawing/2014/main" id="{CB4C1C6F-5558-B44A-CA9B-8E50D5A6EF2A}"/>
                </a:ext>
              </a:extLst>
            </p:cNvPr>
            <p:cNvSpPr txBox="1"/>
            <p:nvPr/>
          </p:nvSpPr>
          <p:spPr>
            <a:xfrm rot="16200000">
              <a:off x="654503" y="1108538"/>
              <a:ext cx="535724" cy="184666"/>
            </a:xfrm>
            <a:prstGeom prst="rect">
              <a:avLst/>
            </a:prstGeom>
            <a:noFill/>
          </p:spPr>
          <p:txBody>
            <a:bodyPr wrap="none" rtlCol="0">
              <a:spAutoFit/>
            </a:bodyPr>
            <a:lstStyle/>
            <a:p>
              <a:r>
                <a:rPr kumimoji="1" lang="en-US" altLang="ja-JP" sz="600" dirty="0">
                  <a:latin typeface="Helvetica" pitchFamily="2" charset="0"/>
                  <a:cs typeface="Arial" panose="020B0604020202020204" pitchFamily="34" charset="0"/>
                </a:rPr>
                <a:t>3A mutant</a:t>
              </a:r>
              <a:endParaRPr kumimoji="1" lang="ja-JP" altLang="en-US" sz="600">
                <a:latin typeface="Helvetica" pitchFamily="2" charset="0"/>
                <a:cs typeface="Arial" panose="020B0604020202020204" pitchFamily="34" charset="0"/>
              </a:endParaRPr>
            </a:p>
          </p:txBody>
        </p:sp>
        <p:sp>
          <p:nvSpPr>
            <p:cNvPr id="33" name="テキスト ボックス 49">
              <a:extLst>
                <a:ext uri="{FF2B5EF4-FFF2-40B4-BE49-F238E27FC236}">
                  <a16:creationId xmlns:a16="http://schemas.microsoft.com/office/drawing/2014/main" id="{E4144BF9-1CE4-7701-9FCD-25C7004F08AF}"/>
                </a:ext>
              </a:extLst>
            </p:cNvPr>
            <p:cNvSpPr txBox="1"/>
            <p:nvPr/>
          </p:nvSpPr>
          <p:spPr>
            <a:xfrm>
              <a:off x="199720" y="1447307"/>
              <a:ext cx="322524" cy="184666"/>
            </a:xfrm>
            <a:prstGeom prst="rect">
              <a:avLst/>
            </a:prstGeom>
            <a:noFill/>
          </p:spPr>
          <p:txBody>
            <a:bodyPr wrap="none" rtlCol="0">
              <a:spAutoFit/>
            </a:bodyPr>
            <a:lstStyle/>
            <a:p>
              <a:r>
                <a:rPr kumimoji="1" lang="en-US" altLang="ja-JP" sz="600" dirty="0">
                  <a:latin typeface="Helvetica" pitchFamily="2" charset="0"/>
                  <a:cs typeface="Arial" panose="020B0604020202020204" pitchFamily="34" charset="0"/>
                </a:rPr>
                <a:t>kDa</a:t>
              </a:r>
              <a:endParaRPr kumimoji="1" lang="ja-JP" altLang="en-US" sz="600">
                <a:latin typeface="Helvetica" pitchFamily="2" charset="0"/>
                <a:cs typeface="Arial" panose="020B0604020202020204" pitchFamily="34" charset="0"/>
              </a:endParaRPr>
            </a:p>
          </p:txBody>
        </p:sp>
        <p:sp>
          <p:nvSpPr>
            <p:cNvPr id="34" name="テキスト ボックス 50">
              <a:extLst>
                <a:ext uri="{FF2B5EF4-FFF2-40B4-BE49-F238E27FC236}">
                  <a16:creationId xmlns:a16="http://schemas.microsoft.com/office/drawing/2014/main" id="{62156C28-7A31-73F6-CCEB-5EEBB935184D}"/>
                </a:ext>
              </a:extLst>
            </p:cNvPr>
            <p:cNvSpPr txBox="1"/>
            <p:nvPr/>
          </p:nvSpPr>
          <p:spPr>
            <a:xfrm>
              <a:off x="275995" y="1565719"/>
              <a:ext cx="271228" cy="184666"/>
            </a:xfrm>
            <a:prstGeom prst="rect">
              <a:avLst/>
            </a:prstGeom>
            <a:noFill/>
          </p:spPr>
          <p:txBody>
            <a:bodyPr wrap="none" rtlCol="0">
              <a:spAutoFit/>
            </a:bodyPr>
            <a:lstStyle/>
            <a:p>
              <a:r>
                <a:rPr kumimoji="1" lang="en-US" altLang="ja-JP" sz="600" dirty="0">
                  <a:latin typeface="Helvetica" pitchFamily="2" charset="0"/>
                  <a:cs typeface="Arial" panose="020B0604020202020204" pitchFamily="34" charset="0"/>
                </a:rPr>
                <a:t>75</a:t>
              </a:r>
              <a:endParaRPr kumimoji="1" lang="ja-JP" altLang="en-US" sz="600">
                <a:latin typeface="Helvetica" pitchFamily="2" charset="0"/>
                <a:cs typeface="Arial" panose="020B0604020202020204" pitchFamily="34" charset="0"/>
              </a:endParaRPr>
            </a:p>
          </p:txBody>
        </p:sp>
        <p:sp>
          <p:nvSpPr>
            <p:cNvPr id="35" name="テキスト ボックス 51">
              <a:extLst>
                <a:ext uri="{FF2B5EF4-FFF2-40B4-BE49-F238E27FC236}">
                  <a16:creationId xmlns:a16="http://schemas.microsoft.com/office/drawing/2014/main" id="{C13CABEA-64C3-CFBC-8512-75DA26DBD726}"/>
                </a:ext>
              </a:extLst>
            </p:cNvPr>
            <p:cNvSpPr txBox="1"/>
            <p:nvPr/>
          </p:nvSpPr>
          <p:spPr>
            <a:xfrm>
              <a:off x="275995" y="1660478"/>
              <a:ext cx="271228" cy="184666"/>
            </a:xfrm>
            <a:prstGeom prst="rect">
              <a:avLst/>
            </a:prstGeom>
            <a:noFill/>
          </p:spPr>
          <p:txBody>
            <a:bodyPr wrap="none" rtlCol="0">
              <a:spAutoFit/>
            </a:bodyPr>
            <a:lstStyle/>
            <a:p>
              <a:r>
                <a:rPr kumimoji="1" lang="en-US" altLang="ja-JP" sz="600" dirty="0">
                  <a:latin typeface="Helvetica" pitchFamily="2" charset="0"/>
                  <a:cs typeface="Arial" panose="020B0604020202020204" pitchFamily="34" charset="0"/>
                </a:rPr>
                <a:t>63</a:t>
              </a:r>
              <a:endParaRPr kumimoji="1" lang="ja-JP" altLang="en-US" sz="600">
                <a:latin typeface="Helvetica" pitchFamily="2" charset="0"/>
                <a:cs typeface="Arial" panose="020B0604020202020204" pitchFamily="34" charset="0"/>
              </a:endParaRPr>
            </a:p>
          </p:txBody>
        </p:sp>
        <p:sp>
          <p:nvSpPr>
            <p:cNvPr id="36" name="テキスト ボックス 52">
              <a:extLst>
                <a:ext uri="{FF2B5EF4-FFF2-40B4-BE49-F238E27FC236}">
                  <a16:creationId xmlns:a16="http://schemas.microsoft.com/office/drawing/2014/main" id="{B055F0C1-678C-F6CA-CC3C-FCF1214319E6}"/>
                </a:ext>
              </a:extLst>
            </p:cNvPr>
            <p:cNvSpPr txBox="1"/>
            <p:nvPr/>
          </p:nvSpPr>
          <p:spPr>
            <a:xfrm>
              <a:off x="275995" y="1755238"/>
              <a:ext cx="271228" cy="184666"/>
            </a:xfrm>
            <a:prstGeom prst="rect">
              <a:avLst/>
            </a:prstGeom>
            <a:noFill/>
          </p:spPr>
          <p:txBody>
            <a:bodyPr wrap="none" rtlCol="0">
              <a:spAutoFit/>
            </a:bodyPr>
            <a:lstStyle/>
            <a:p>
              <a:r>
                <a:rPr kumimoji="1" lang="en-US" altLang="ja-JP" sz="600" dirty="0">
                  <a:latin typeface="Helvetica" pitchFamily="2" charset="0"/>
                  <a:cs typeface="Arial" panose="020B0604020202020204" pitchFamily="34" charset="0"/>
                </a:rPr>
                <a:t>48</a:t>
              </a:r>
              <a:endParaRPr kumimoji="1" lang="ja-JP" altLang="en-US" sz="600">
                <a:latin typeface="Helvetica" pitchFamily="2" charset="0"/>
                <a:cs typeface="Arial" panose="020B0604020202020204" pitchFamily="34" charset="0"/>
              </a:endParaRPr>
            </a:p>
          </p:txBody>
        </p:sp>
        <p:sp>
          <p:nvSpPr>
            <p:cNvPr id="37" name="テキスト ボックス 53">
              <a:extLst>
                <a:ext uri="{FF2B5EF4-FFF2-40B4-BE49-F238E27FC236}">
                  <a16:creationId xmlns:a16="http://schemas.microsoft.com/office/drawing/2014/main" id="{8E18AFA8-7BC9-3FBF-7F32-12E68C203370}"/>
                </a:ext>
              </a:extLst>
            </p:cNvPr>
            <p:cNvSpPr txBox="1"/>
            <p:nvPr/>
          </p:nvSpPr>
          <p:spPr>
            <a:xfrm>
              <a:off x="275995" y="1905259"/>
              <a:ext cx="271228" cy="184666"/>
            </a:xfrm>
            <a:prstGeom prst="rect">
              <a:avLst/>
            </a:prstGeom>
            <a:noFill/>
          </p:spPr>
          <p:txBody>
            <a:bodyPr wrap="none" rtlCol="0">
              <a:spAutoFit/>
            </a:bodyPr>
            <a:lstStyle/>
            <a:p>
              <a:r>
                <a:rPr kumimoji="1" lang="en-US" altLang="ja-JP" sz="600" dirty="0">
                  <a:latin typeface="Helvetica" pitchFamily="2" charset="0"/>
                  <a:cs typeface="Arial" panose="020B0604020202020204" pitchFamily="34" charset="0"/>
                </a:rPr>
                <a:t>35</a:t>
              </a:r>
              <a:endParaRPr kumimoji="1" lang="ja-JP" altLang="en-US" sz="600">
                <a:latin typeface="Helvetica" pitchFamily="2" charset="0"/>
                <a:cs typeface="Arial" panose="020B0604020202020204" pitchFamily="34" charset="0"/>
              </a:endParaRPr>
            </a:p>
          </p:txBody>
        </p:sp>
        <p:sp>
          <p:nvSpPr>
            <p:cNvPr id="38" name="テキスト ボックス 54">
              <a:extLst>
                <a:ext uri="{FF2B5EF4-FFF2-40B4-BE49-F238E27FC236}">
                  <a16:creationId xmlns:a16="http://schemas.microsoft.com/office/drawing/2014/main" id="{1196A463-068D-8518-6ADE-9402CBC847FE}"/>
                </a:ext>
              </a:extLst>
            </p:cNvPr>
            <p:cNvSpPr txBox="1"/>
            <p:nvPr/>
          </p:nvSpPr>
          <p:spPr>
            <a:xfrm>
              <a:off x="275995" y="2094355"/>
              <a:ext cx="271228" cy="184666"/>
            </a:xfrm>
            <a:prstGeom prst="rect">
              <a:avLst/>
            </a:prstGeom>
            <a:noFill/>
          </p:spPr>
          <p:txBody>
            <a:bodyPr wrap="none" rtlCol="0">
              <a:spAutoFit/>
            </a:bodyPr>
            <a:lstStyle/>
            <a:p>
              <a:r>
                <a:rPr kumimoji="1" lang="en-US" altLang="ja-JP" sz="600" dirty="0">
                  <a:latin typeface="Helvetica" pitchFamily="2" charset="0"/>
                  <a:cs typeface="Arial" panose="020B0604020202020204" pitchFamily="34" charset="0"/>
                </a:rPr>
                <a:t>28</a:t>
              </a:r>
              <a:endParaRPr kumimoji="1" lang="ja-JP" altLang="en-US" sz="600">
                <a:latin typeface="Helvetica" pitchFamily="2" charset="0"/>
                <a:cs typeface="Arial" panose="020B0604020202020204" pitchFamily="34" charset="0"/>
              </a:endParaRPr>
            </a:p>
          </p:txBody>
        </p:sp>
        <p:sp>
          <p:nvSpPr>
            <p:cNvPr id="39" name="テキスト ボックス 55">
              <a:extLst>
                <a:ext uri="{FF2B5EF4-FFF2-40B4-BE49-F238E27FC236}">
                  <a16:creationId xmlns:a16="http://schemas.microsoft.com/office/drawing/2014/main" id="{64FC7CEB-E5A8-3CD9-15FF-FF8B2DA612F8}"/>
                </a:ext>
              </a:extLst>
            </p:cNvPr>
            <p:cNvSpPr txBox="1"/>
            <p:nvPr/>
          </p:nvSpPr>
          <p:spPr>
            <a:xfrm>
              <a:off x="275995" y="2439274"/>
              <a:ext cx="271228" cy="184666"/>
            </a:xfrm>
            <a:prstGeom prst="rect">
              <a:avLst/>
            </a:prstGeom>
            <a:noFill/>
          </p:spPr>
          <p:txBody>
            <a:bodyPr wrap="none" rtlCol="0">
              <a:spAutoFit/>
            </a:bodyPr>
            <a:lstStyle/>
            <a:p>
              <a:r>
                <a:rPr kumimoji="1" lang="en-US" altLang="ja-JP" sz="600" dirty="0">
                  <a:latin typeface="Helvetica" pitchFamily="2" charset="0"/>
                  <a:cs typeface="Arial" panose="020B0604020202020204" pitchFamily="34" charset="0"/>
                </a:rPr>
                <a:t>17</a:t>
              </a:r>
              <a:endParaRPr kumimoji="1" lang="ja-JP" altLang="en-US" sz="600">
                <a:latin typeface="Helvetica" pitchFamily="2" charset="0"/>
                <a:cs typeface="Arial" panose="020B0604020202020204" pitchFamily="34" charset="0"/>
              </a:endParaRPr>
            </a:p>
          </p:txBody>
        </p:sp>
        <p:sp>
          <p:nvSpPr>
            <p:cNvPr id="40" name="テキスト ボックス 56">
              <a:extLst>
                <a:ext uri="{FF2B5EF4-FFF2-40B4-BE49-F238E27FC236}">
                  <a16:creationId xmlns:a16="http://schemas.microsoft.com/office/drawing/2014/main" id="{0EA135BE-FEA1-3BCF-E1B3-FF42B1B22CED}"/>
                </a:ext>
              </a:extLst>
            </p:cNvPr>
            <p:cNvSpPr txBox="1"/>
            <p:nvPr/>
          </p:nvSpPr>
          <p:spPr>
            <a:xfrm>
              <a:off x="275995" y="2720358"/>
              <a:ext cx="271228" cy="184666"/>
            </a:xfrm>
            <a:prstGeom prst="rect">
              <a:avLst/>
            </a:prstGeom>
            <a:noFill/>
          </p:spPr>
          <p:txBody>
            <a:bodyPr wrap="none" rtlCol="0">
              <a:spAutoFit/>
            </a:bodyPr>
            <a:lstStyle/>
            <a:p>
              <a:r>
                <a:rPr kumimoji="1" lang="en-US" altLang="ja-JP" sz="600" dirty="0">
                  <a:latin typeface="Helvetica" pitchFamily="2" charset="0"/>
                  <a:cs typeface="Arial" panose="020B0604020202020204" pitchFamily="34" charset="0"/>
                </a:rPr>
                <a:t>10</a:t>
              </a:r>
              <a:endParaRPr kumimoji="1" lang="ja-JP" altLang="en-US" sz="600">
                <a:latin typeface="Helvetica" pitchFamily="2" charset="0"/>
                <a:cs typeface="Arial" panose="020B0604020202020204" pitchFamily="34" charset="0"/>
              </a:endParaRPr>
            </a:p>
          </p:txBody>
        </p:sp>
      </p:grpSp>
      <p:sp>
        <p:nvSpPr>
          <p:cNvPr id="41" name="テキスト ボックス 57">
            <a:extLst>
              <a:ext uri="{FF2B5EF4-FFF2-40B4-BE49-F238E27FC236}">
                <a16:creationId xmlns:a16="http://schemas.microsoft.com/office/drawing/2014/main" id="{BCCF9B5B-5D02-100C-5DD8-92B150046FE0}"/>
              </a:ext>
            </a:extLst>
          </p:cNvPr>
          <p:cNvSpPr txBox="1"/>
          <p:nvPr/>
        </p:nvSpPr>
        <p:spPr>
          <a:xfrm>
            <a:off x="38057" y="804692"/>
            <a:ext cx="1263487" cy="184666"/>
          </a:xfrm>
          <a:prstGeom prst="rect">
            <a:avLst/>
          </a:prstGeom>
          <a:noFill/>
        </p:spPr>
        <p:txBody>
          <a:bodyPr wrap="none" rtlCol="0">
            <a:spAutoFit/>
          </a:bodyPr>
          <a:lstStyle/>
          <a:p>
            <a:r>
              <a:rPr kumimoji="1" lang="en-US" altLang="ja-JP" sz="600" b="1" u="sng" dirty="0">
                <a:latin typeface="Helvetica" pitchFamily="2" charset="0"/>
                <a:cs typeface="Arial" panose="020B0604020202020204" pitchFamily="34" charset="0"/>
              </a:rPr>
              <a:t>SDS-PAGE with CBB staining</a:t>
            </a:r>
            <a:endParaRPr kumimoji="1" lang="ja-JP" altLang="en-US" sz="600" b="1" u="sng">
              <a:latin typeface="Helvetica" pitchFamily="2" charset="0"/>
              <a:cs typeface="Arial" panose="020B0604020202020204" pitchFamily="34" charset="0"/>
            </a:endParaRPr>
          </a:p>
        </p:txBody>
      </p:sp>
      <p:sp>
        <p:nvSpPr>
          <p:cNvPr id="45" name="TextBox 44">
            <a:extLst>
              <a:ext uri="{FF2B5EF4-FFF2-40B4-BE49-F238E27FC236}">
                <a16:creationId xmlns:a16="http://schemas.microsoft.com/office/drawing/2014/main" id="{C8F72514-3B79-08C7-C763-B52DB37159A2}"/>
              </a:ext>
            </a:extLst>
          </p:cNvPr>
          <p:cNvSpPr txBox="1"/>
          <p:nvPr/>
        </p:nvSpPr>
        <p:spPr>
          <a:xfrm>
            <a:off x="3039888" y="722652"/>
            <a:ext cx="2606755" cy="184666"/>
          </a:xfrm>
          <a:prstGeom prst="rect">
            <a:avLst/>
          </a:prstGeom>
          <a:noFill/>
        </p:spPr>
        <p:txBody>
          <a:bodyPr wrap="square" rtlCol="0">
            <a:spAutoFit/>
          </a:bodyPr>
          <a:lstStyle/>
          <a:p>
            <a:pPr algn="ctr"/>
            <a:r>
              <a:rPr lang="en-US" sz="600" b="1" dirty="0">
                <a:latin typeface="Helvetica" pitchFamily="2" charset="0"/>
              </a:rPr>
              <a:t>H3K4me1-binding aromatic residues (</a:t>
            </a:r>
            <a:r>
              <a:rPr lang="en-US" sz="600" b="1" i="1" dirty="0">
                <a:latin typeface="Helvetica" pitchFamily="2" charset="0"/>
              </a:rPr>
              <a:t>Arabidopsis</a:t>
            </a:r>
            <a:r>
              <a:rPr lang="en-US" sz="600" b="1" dirty="0">
                <a:latin typeface="Helvetica" pitchFamily="2" charset="0"/>
              </a:rPr>
              <a:t>)</a:t>
            </a:r>
          </a:p>
        </p:txBody>
      </p:sp>
      <p:grpSp>
        <p:nvGrpSpPr>
          <p:cNvPr id="50" name="Group 49">
            <a:extLst>
              <a:ext uri="{FF2B5EF4-FFF2-40B4-BE49-F238E27FC236}">
                <a16:creationId xmlns:a16="http://schemas.microsoft.com/office/drawing/2014/main" id="{3CA67AE7-6495-E6E4-9192-8D2D9DCFC0F6}"/>
              </a:ext>
            </a:extLst>
          </p:cNvPr>
          <p:cNvGrpSpPr/>
          <p:nvPr/>
        </p:nvGrpSpPr>
        <p:grpSpPr>
          <a:xfrm flipV="1">
            <a:off x="3648137" y="618522"/>
            <a:ext cx="1394918" cy="122001"/>
            <a:chOff x="3542713" y="1448286"/>
            <a:chExt cx="1323899" cy="511417"/>
          </a:xfrm>
        </p:grpSpPr>
        <p:cxnSp>
          <p:nvCxnSpPr>
            <p:cNvPr id="46" name="Straight Connector 45">
              <a:extLst>
                <a:ext uri="{FF2B5EF4-FFF2-40B4-BE49-F238E27FC236}">
                  <a16:creationId xmlns:a16="http://schemas.microsoft.com/office/drawing/2014/main" id="{6EAA7091-22CA-FDBE-D1F1-F8045906CA28}"/>
                </a:ext>
              </a:extLst>
            </p:cNvPr>
            <p:cNvCxnSpPr>
              <a:cxnSpLocks/>
            </p:cNvCxnSpPr>
            <p:nvPr/>
          </p:nvCxnSpPr>
          <p:spPr>
            <a:xfrm flipV="1">
              <a:off x="3547135" y="1448286"/>
              <a:ext cx="0" cy="511417"/>
            </a:xfrm>
            <a:prstGeom prst="line">
              <a:avLst/>
            </a:prstGeom>
            <a:ln>
              <a:prstDash val="sysDash"/>
              <a:headEnd type="triangle" w="sm" len="med"/>
              <a:tailEnd w="sm"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1C2BE9BE-FDEF-6FCF-B0AE-2B9A27A69F8F}"/>
                </a:ext>
              </a:extLst>
            </p:cNvPr>
            <p:cNvCxnSpPr>
              <a:cxnSpLocks/>
            </p:cNvCxnSpPr>
            <p:nvPr/>
          </p:nvCxnSpPr>
          <p:spPr>
            <a:xfrm flipV="1">
              <a:off x="3917138" y="1448286"/>
              <a:ext cx="0" cy="511417"/>
            </a:xfrm>
            <a:prstGeom prst="line">
              <a:avLst/>
            </a:prstGeom>
            <a:ln>
              <a:prstDash val="sysDash"/>
              <a:headEnd type="triangle" w="sm" len="med"/>
              <a:tailEnd w="sm"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B3EF203D-F9D6-C42A-8FCE-C0072230E687}"/>
                </a:ext>
              </a:extLst>
            </p:cNvPr>
            <p:cNvCxnSpPr>
              <a:cxnSpLocks/>
            </p:cNvCxnSpPr>
            <p:nvPr/>
          </p:nvCxnSpPr>
          <p:spPr>
            <a:xfrm flipV="1">
              <a:off x="4866612" y="1448286"/>
              <a:ext cx="0" cy="511417"/>
            </a:xfrm>
            <a:prstGeom prst="line">
              <a:avLst/>
            </a:prstGeom>
            <a:ln>
              <a:prstDash val="sysDash"/>
              <a:headEnd type="triangle" w="sm" len="med"/>
              <a:tailEnd w="sm"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F2DF48D7-4141-4DBA-8E02-C7BCD74BADBD}"/>
                </a:ext>
              </a:extLst>
            </p:cNvPr>
            <p:cNvCxnSpPr>
              <a:cxnSpLocks/>
            </p:cNvCxnSpPr>
            <p:nvPr/>
          </p:nvCxnSpPr>
          <p:spPr>
            <a:xfrm flipH="1" flipV="1">
              <a:off x="3542713" y="1448367"/>
              <a:ext cx="1319477" cy="1841"/>
            </a:xfrm>
            <a:prstGeom prst="line">
              <a:avLst/>
            </a:prstGeom>
            <a:ln>
              <a:prstDash val="sysDash"/>
              <a:headEnd type="none"/>
            </a:ln>
          </p:spPr>
          <p:style>
            <a:lnRef idx="1">
              <a:schemeClr val="dk1"/>
            </a:lnRef>
            <a:fillRef idx="0">
              <a:schemeClr val="dk1"/>
            </a:fillRef>
            <a:effectRef idx="0">
              <a:schemeClr val="dk1"/>
            </a:effectRef>
            <a:fontRef idx="minor">
              <a:schemeClr val="tx1"/>
            </a:fontRef>
          </p:style>
        </p:cxnSp>
      </p:grpSp>
      <p:sp>
        <p:nvSpPr>
          <p:cNvPr id="58" name="TextBox 57">
            <a:extLst>
              <a:ext uri="{FF2B5EF4-FFF2-40B4-BE49-F238E27FC236}">
                <a16:creationId xmlns:a16="http://schemas.microsoft.com/office/drawing/2014/main" id="{BF262B65-822B-7D29-867E-2540AE6A07E7}"/>
              </a:ext>
            </a:extLst>
          </p:cNvPr>
          <p:cNvSpPr txBox="1"/>
          <p:nvPr/>
        </p:nvSpPr>
        <p:spPr>
          <a:xfrm>
            <a:off x="1773657" y="985426"/>
            <a:ext cx="1853392" cy="215444"/>
          </a:xfrm>
          <a:prstGeom prst="rect">
            <a:avLst/>
          </a:prstGeom>
          <a:solidFill>
            <a:schemeClr val="bg1"/>
          </a:solidFill>
        </p:spPr>
        <p:txBody>
          <a:bodyPr wrap="none" rtlCol="0">
            <a:spAutoFit/>
          </a:bodyPr>
          <a:lstStyle/>
          <a:p>
            <a:r>
              <a:rPr lang="en-US" sz="800" b="1" i="1" dirty="0">
                <a:latin typeface="Helvetica" pitchFamily="2" charset="0"/>
              </a:rPr>
              <a:t>Arabidopsis</a:t>
            </a:r>
            <a:r>
              <a:rPr lang="en-US" sz="800" b="1" dirty="0">
                <a:latin typeface="Helvetica" pitchFamily="2" charset="0"/>
              </a:rPr>
              <a:t> MSH6 Tudor wildtype</a:t>
            </a:r>
          </a:p>
        </p:txBody>
      </p:sp>
      <p:sp>
        <p:nvSpPr>
          <p:cNvPr id="59" name="TextBox 58">
            <a:extLst>
              <a:ext uri="{FF2B5EF4-FFF2-40B4-BE49-F238E27FC236}">
                <a16:creationId xmlns:a16="http://schemas.microsoft.com/office/drawing/2014/main" id="{263765F0-637C-4CA1-1F2B-E5DFA76232EB}"/>
              </a:ext>
            </a:extLst>
          </p:cNvPr>
          <p:cNvSpPr txBox="1"/>
          <p:nvPr/>
        </p:nvSpPr>
        <p:spPr>
          <a:xfrm>
            <a:off x="3830937" y="969813"/>
            <a:ext cx="2165978" cy="215444"/>
          </a:xfrm>
          <a:prstGeom prst="rect">
            <a:avLst/>
          </a:prstGeom>
          <a:solidFill>
            <a:schemeClr val="bg1"/>
          </a:solidFill>
        </p:spPr>
        <p:txBody>
          <a:bodyPr wrap="none" rtlCol="0">
            <a:spAutoFit/>
          </a:bodyPr>
          <a:lstStyle/>
          <a:p>
            <a:r>
              <a:rPr lang="en-US" sz="800" b="1" i="1" dirty="0">
                <a:latin typeface="Helvetica" pitchFamily="2" charset="0"/>
              </a:rPr>
              <a:t>Arabidopsis</a:t>
            </a:r>
            <a:r>
              <a:rPr lang="en-US" sz="800" b="1" dirty="0">
                <a:latin typeface="Helvetica" pitchFamily="2" charset="0"/>
              </a:rPr>
              <a:t> MSH6 Tudor w/ 3A Mutation</a:t>
            </a:r>
          </a:p>
        </p:txBody>
      </p:sp>
      <p:sp>
        <p:nvSpPr>
          <p:cNvPr id="63" name="TextBox 62">
            <a:extLst>
              <a:ext uri="{FF2B5EF4-FFF2-40B4-BE49-F238E27FC236}">
                <a16:creationId xmlns:a16="http://schemas.microsoft.com/office/drawing/2014/main" id="{5038A5B0-F029-0DF7-FCB5-E7BFCB9D0C5E}"/>
              </a:ext>
            </a:extLst>
          </p:cNvPr>
          <p:cNvSpPr txBox="1"/>
          <p:nvPr/>
        </p:nvSpPr>
        <p:spPr>
          <a:xfrm>
            <a:off x="-20957" y="3295627"/>
            <a:ext cx="6878957" cy="584775"/>
          </a:xfrm>
          <a:prstGeom prst="rect">
            <a:avLst/>
          </a:prstGeom>
          <a:noFill/>
        </p:spPr>
        <p:txBody>
          <a:bodyPr wrap="square" rtlCol="0">
            <a:spAutoFit/>
          </a:bodyPr>
          <a:lstStyle/>
          <a:p>
            <a:pPr algn="just"/>
            <a:r>
              <a:rPr lang="en-US" sz="800" b="1" dirty="0">
                <a:latin typeface="Helvetica" pitchFamily="2" charset="0"/>
              </a:rPr>
              <a:t>Figure 2. Experimental validation of </a:t>
            </a:r>
            <a:r>
              <a:rPr lang="en-US" sz="800" b="1" i="1" dirty="0">
                <a:latin typeface="Helvetica" pitchFamily="2" charset="0"/>
              </a:rPr>
              <a:t>Arabidopsis</a:t>
            </a:r>
            <a:r>
              <a:rPr lang="en-US" sz="800" b="1" dirty="0">
                <a:latin typeface="Helvetica" pitchFamily="2" charset="0"/>
              </a:rPr>
              <a:t> MSH6 Tudor domain affinity to H3K4 methylation. A) </a:t>
            </a:r>
            <a:r>
              <a:rPr lang="en-US" sz="800" dirty="0">
                <a:latin typeface="Helvetica" pitchFamily="2" charset="0"/>
              </a:rPr>
              <a:t>Domain and sequence of purified protein used in fluorescence polarization (FP). The 3Amut protein only replaces aromatic residues that bind H3K4me1 from the wildtype Tudor domain with Alanine</a:t>
            </a:r>
            <a:r>
              <a:rPr lang="en-US" sz="800" b="1" dirty="0">
                <a:latin typeface="Helvetica" pitchFamily="2" charset="0"/>
              </a:rPr>
              <a:t>. B) </a:t>
            </a:r>
            <a:r>
              <a:rPr lang="en-US" sz="800" dirty="0">
                <a:latin typeface="Helvetica" pitchFamily="2" charset="0"/>
              </a:rPr>
              <a:t>SDS-PAGE confirming purity. </a:t>
            </a:r>
            <a:r>
              <a:rPr lang="en-US" sz="800" b="1" dirty="0">
                <a:latin typeface="Helvetica" pitchFamily="2" charset="0"/>
              </a:rPr>
              <a:t>C) </a:t>
            </a:r>
            <a:r>
              <a:rPr lang="en-US" sz="800" dirty="0">
                <a:latin typeface="Helvetica" pitchFamily="2" charset="0"/>
              </a:rPr>
              <a:t>FP results (3 replicates per experiment). Points represent mean and error bars standard deviations.    </a:t>
            </a:r>
          </a:p>
        </p:txBody>
      </p:sp>
      <p:sp>
        <p:nvSpPr>
          <p:cNvPr id="64" name="TextBox 63">
            <a:extLst>
              <a:ext uri="{FF2B5EF4-FFF2-40B4-BE49-F238E27FC236}">
                <a16:creationId xmlns:a16="http://schemas.microsoft.com/office/drawing/2014/main" id="{DEA4F772-C263-B19F-8075-B773C1D1789B}"/>
              </a:ext>
            </a:extLst>
          </p:cNvPr>
          <p:cNvSpPr txBox="1"/>
          <p:nvPr/>
        </p:nvSpPr>
        <p:spPr>
          <a:xfrm>
            <a:off x="-13640" y="197247"/>
            <a:ext cx="268022" cy="230832"/>
          </a:xfrm>
          <a:prstGeom prst="rect">
            <a:avLst/>
          </a:prstGeom>
          <a:noFill/>
        </p:spPr>
        <p:txBody>
          <a:bodyPr wrap="none" rtlCol="0">
            <a:spAutoFit/>
          </a:bodyPr>
          <a:lstStyle/>
          <a:p>
            <a:r>
              <a:rPr lang="en-US" sz="900" b="1" dirty="0">
                <a:latin typeface="Helvetica" pitchFamily="2" charset="0"/>
              </a:rPr>
              <a:t>A</a:t>
            </a:r>
          </a:p>
        </p:txBody>
      </p:sp>
      <p:sp>
        <p:nvSpPr>
          <p:cNvPr id="65" name="TextBox 64">
            <a:extLst>
              <a:ext uri="{FF2B5EF4-FFF2-40B4-BE49-F238E27FC236}">
                <a16:creationId xmlns:a16="http://schemas.microsoft.com/office/drawing/2014/main" id="{6E80F090-5685-1E66-4C5E-AFC9EB683E32}"/>
              </a:ext>
            </a:extLst>
          </p:cNvPr>
          <p:cNvSpPr txBox="1"/>
          <p:nvPr/>
        </p:nvSpPr>
        <p:spPr>
          <a:xfrm>
            <a:off x="-21825" y="933008"/>
            <a:ext cx="268022" cy="230832"/>
          </a:xfrm>
          <a:prstGeom prst="rect">
            <a:avLst/>
          </a:prstGeom>
          <a:noFill/>
        </p:spPr>
        <p:txBody>
          <a:bodyPr wrap="none" rtlCol="0">
            <a:spAutoFit/>
          </a:bodyPr>
          <a:lstStyle/>
          <a:p>
            <a:r>
              <a:rPr lang="en-US" sz="900" b="1" dirty="0">
                <a:latin typeface="Helvetica" pitchFamily="2" charset="0"/>
              </a:rPr>
              <a:t>B</a:t>
            </a:r>
          </a:p>
        </p:txBody>
      </p:sp>
      <p:sp>
        <p:nvSpPr>
          <p:cNvPr id="66" name="TextBox 65">
            <a:extLst>
              <a:ext uri="{FF2B5EF4-FFF2-40B4-BE49-F238E27FC236}">
                <a16:creationId xmlns:a16="http://schemas.microsoft.com/office/drawing/2014/main" id="{FD9F62C5-7D4B-82C0-50B0-9CFF74BD64D4}"/>
              </a:ext>
            </a:extLst>
          </p:cNvPr>
          <p:cNvSpPr txBox="1"/>
          <p:nvPr/>
        </p:nvSpPr>
        <p:spPr>
          <a:xfrm>
            <a:off x="1417893" y="917293"/>
            <a:ext cx="268022" cy="230832"/>
          </a:xfrm>
          <a:prstGeom prst="rect">
            <a:avLst/>
          </a:prstGeom>
          <a:noFill/>
        </p:spPr>
        <p:txBody>
          <a:bodyPr wrap="none" rtlCol="0">
            <a:spAutoFit/>
          </a:bodyPr>
          <a:lstStyle/>
          <a:p>
            <a:r>
              <a:rPr lang="en-US" sz="900" b="1" dirty="0">
                <a:latin typeface="Helvetica" pitchFamily="2" charset="0"/>
              </a:rPr>
              <a:t>C</a:t>
            </a:r>
          </a:p>
        </p:txBody>
      </p:sp>
    </p:spTree>
    <p:extLst>
      <p:ext uri="{BB962C8B-B14F-4D97-AF65-F5344CB8AC3E}">
        <p14:creationId xmlns:p14="http://schemas.microsoft.com/office/powerpoint/2010/main" val="2715546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4CCC953-C8C0-7D56-C91A-395B90CC2F68}"/>
              </a:ext>
            </a:extLst>
          </p:cNvPr>
          <p:cNvPicPr>
            <a:picLocks noChangeAspect="1"/>
          </p:cNvPicPr>
          <p:nvPr/>
        </p:nvPicPr>
        <p:blipFill>
          <a:blip r:embed="rId3"/>
          <a:stretch>
            <a:fillRect/>
          </a:stretch>
        </p:blipFill>
        <p:spPr>
          <a:xfrm>
            <a:off x="4376177" y="59542"/>
            <a:ext cx="1092200" cy="1828800"/>
          </a:xfrm>
          <a:prstGeom prst="rect">
            <a:avLst/>
          </a:prstGeom>
        </p:spPr>
      </p:pic>
      <p:pic>
        <p:nvPicPr>
          <p:cNvPr id="5" name="Picture 4">
            <a:extLst>
              <a:ext uri="{FF2B5EF4-FFF2-40B4-BE49-F238E27FC236}">
                <a16:creationId xmlns:a16="http://schemas.microsoft.com/office/drawing/2014/main" id="{EB190595-B427-5BBD-18D0-BC7619B79808}"/>
              </a:ext>
            </a:extLst>
          </p:cNvPr>
          <p:cNvPicPr>
            <a:picLocks noChangeAspect="1"/>
          </p:cNvPicPr>
          <p:nvPr/>
        </p:nvPicPr>
        <p:blipFill>
          <a:blip r:embed="rId4"/>
          <a:stretch>
            <a:fillRect/>
          </a:stretch>
        </p:blipFill>
        <p:spPr>
          <a:xfrm>
            <a:off x="5216699" y="1986841"/>
            <a:ext cx="1371600" cy="1828800"/>
          </a:xfrm>
          <a:prstGeom prst="rect">
            <a:avLst/>
          </a:prstGeom>
        </p:spPr>
      </p:pic>
      <p:pic>
        <p:nvPicPr>
          <p:cNvPr id="4" name="Picture 3" descr="Chart, bar chart, histogram&#10;&#10;Description automatically generated">
            <a:extLst>
              <a:ext uri="{FF2B5EF4-FFF2-40B4-BE49-F238E27FC236}">
                <a16:creationId xmlns:a16="http://schemas.microsoft.com/office/drawing/2014/main" id="{7553ECF5-1828-54C9-F99D-6A1A16602199}"/>
              </a:ext>
            </a:extLst>
          </p:cNvPr>
          <p:cNvPicPr>
            <a:picLocks noChangeAspect="1"/>
          </p:cNvPicPr>
          <p:nvPr/>
        </p:nvPicPr>
        <p:blipFill rotWithShape="1">
          <a:blip r:embed="rId5"/>
          <a:srcRect r="486"/>
          <a:stretch/>
        </p:blipFill>
        <p:spPr>
          <a:xfrm>
            <a:off x="65050" y="1988147"/>
            <a:ext cx="3136703" cy="1823114"/>
          </a:xfrm>
          <a:prstGeom prst="rect">
            <a:avLst/>
          </a:prstGeom>
        </p:spPr>
      </p:pic>
      <p:sp>
        <p:nvSpPr>
          <p:cNvPr id="19" name="TextBox 18">
            <a:extLst>
              <a:ext uri="{FF2B5EF4-FFF2-40B4-BE49-F238E27FC236}">
                <a16:creationId xmlns:a16="http://schemas.microsoft.com/office/drawing/2014/main" id="{2FB7D62A-AC76-CF55-47E5-2035E04C7851}"/>
              </a:ext>
            </a:extLst>
          </p:cNvPr>
          <p:cNvSpPr txBox="1"/>
          <p:nvPr/>
        </p:nvSpPr>
        <p:spPr>
          <a:xfrm>
            <a:off x="155059" y="855571"/>
            <a:ext cx="1950225" cy="1015663"/>
          </a:xfrm>
          <a:prstGeom prst="rect">
            <a:avLst/>
          </a:prstGeom>
          <a:noFill/>
        </p:spPr>
        <p:txBody>
          <a:bodyPr wrap="square" rtlCol="0">
            <a:spAutoFit/>
          </a:bodyPr>
          <a:lstStyle/>
          <a:p>
            <a:pPr algn="ctr"/>
            <a:r>
              <a:rPr lang="en-US" sz="600" b="1" dirty="0">
                <a:latin typeface="Helvetica" pitchFamily="2" charset="0"/>
              </a:rPr>
              <a:t>8 </a:t>
            </a:r>
            <a:r>
              <a:rPr lang="en-US" sz="600" b="1" i="1" dirty="0">
                <a:latin typeface="Helvetica" pitchFamily="2" charset="0"/>
              </a:rPr>
              <a:t>msh6/msh6,  2 </a:t>
            </a:r>
            <a:r>
              <a:rPr lang="en-US" sz="600" b="1" dirty="0">
                <a:latin typeface="Helvetica" pitchFamily="2" charset="0"/>
              </a:rPr>
              <a:t>wt</a:t>
            </a:r>
            <a:r>
              <a:rPr lang="en-US" sz="600" b="1" i="1" dirty="0">
                <a:latin typeface="Helvetica" pitchFamily="2" charset="0"/>
              </a:rPr>
              <a:t>/msh6, </a:t>
            </a:r>
            <a:r>
              <a:rPr lang="en-US" sz="600" b="1" dirty="0">
                <a:latin typeface="Helvetica" pitchFamily="2" charset="0"/>
              </a:rPr>
              <a:t> 7 wt/wt </a:t>
            </a:r>
          </a:p>
          <a:p>
            <a:pPr algn="ctr"/>
            <a:r>
              <a:rPr lang="en-US" sz="600" b="1" dirty="0">
                <a:latin typeface="Helvetica" pitchFamily="2" charset="0"/>
              </a:rPr>
              <a:t>Individual, whole, 3 week old rosettes</a:t>
            </a:r>
          </a:p>
          <a:p>
            <a:pPr algn="ctr"/>
            <a:r>
              <a:rPr lang="en-US" sz="600" b="1" dirty="0">
                <a:latin typeface="Helvetica" pitchFamily="2" charset="0"/>
              </a:rPr>
              <a:t>Whole genome sequencing ~ 250X depth</a:t>
            </a:r>
          </a:p>
          <a:p>
            <a:pPr algn="ctr"/>
            <a:endParaRPr lang="en-US" sz="600" dirty="0">
              <a:latin typeface="Helvetica" pitchFamily="2" charset="0"/>
            </a:endParaRPr>
          </a:p>
          <a:p>
            <a:pPr algn="ctr"/>
            <a:r>
              <a:rPr lang="en-US" sz="600" u="sng" dirty="0">
                <a:latin typeface="Helvetica" pitchFamily="2" charset="0"/>
              </a:rPr>
              <a:t>Strelka2: Tumor vs Normal (all vs. all)</a:t>
            </a:r>
            <a:endParaRPr lang="en-US" sz="600" dirty="0">
              <a:latin typeface="Helvetica" pitchFamily="2" charset="0"/>
            </a:endParaRPr>
          </a:p>
          <a:p>
            <a:pPr algn="ctr"/>
            <a:r>
              <a:rPr lang="en-US" sz="600" dirty="0">
                <a:latin typeface="Helvetica" pitchFamily="2" charset="0"/>
              </a:rPr>
              <a:t>PASS for all 16 ”NORMAL” comparisons </a:t>
            </a:r>
            <a:r>
              <a:rPr lang="en-US" sz="600" b="1" dirty="0">
                <a:latin typeface="Helvetica" pitchFamily="2" charset="0"/>
              </a:rPr>
              <a:t>&amp;</a:t>
            </a:r>
            <a:r>
              <a:rPr lang="en-US" sz="600" dirty="0">
                <a:latin typeface="Helvetica" pitchFamily="2" charset="0"/>
              </a:rPr>
              <a:t> </a:t>
            </a:r>
          </a:p>
          <a:p>
            <a:pPr algn="ctr"/>
            <a:r>
              <a:rPr lang="en-US" sz="600" dirty="0">
                <a:latin typeface="Helvetica" pitchFamily="2" charset="0"/>
              </a:rPr>
              <a:t>Distance to nearest mutation &gt;1000 bp </a:t>
            </a:r>
            <a:r>
              <a:rPr lang="en-US" sz="600" b="1" dirty="0">
                <a:latin typeface="Helvetica" pitchFamily="2" charset="0"/>
              </a:rPr>
              <a:t>&amp;</a:t>
            </a:r>
            <a:r>
              <a:rPr lang="en-US" sz="600" dirty="0">
                <a:latin typeface="Helvetica" pitchFamily="2" charset="0"/>
              </a:rPr>
              <a:t> </a:t>
            </a:r>
          </a:p>
          <a:p>
            <a:pPr algn="ctr"/>
            <a:r>
              <a:rPr lang="en-US" sz="600" dirty="0">
                <a:latin typeface="Helvetica" pitchFamily="2" charset="0"/>
              </a:rPr>
              <a:t>Total read depth &gt;150 </a:t>
            </a:r>
            <a:r>
              <a:rPr lang="en-US" sz="600" b="1" dirty="0">
                <a:latin typeface="Helvetica" pitchFamily="2" charset="0"/>
              </a:rPr>
              <a:t>&amp;</a:t>
            </a:r>
          </a:p>
          <a:p>
            <a:pPr algn="ctr"/>
            <a:r>
              <a:rPr lang="en-US" sz="600" dirty="0">
                <a:latin typeface="Helvetica" pitchFamily="2" charset="0"/>
              </a:rPr>
              <a:t>Alt read support &gt; 5 </a:t>
            </a:r>
            <a:r>
              <a:rPr lang="en-US" sz="600" b="1" dirty="0">
                <a:latin typeface="Helvetica" pitchFamily="2" charset="0"/>
              </a:rPr>
              <a:t> </a:t>
            </a:r>
          </a:p>
          <a:p>
            <a:pPr algn="ctr"/>
            <a:r>
              <a:rPr lang="en-US" sz="600" i="1" dirty="0">
                <a:latin typeface="Helvetica" pitchFamily="2" charset="0"/>
              </a:rPr>
              <a:t>Somatic (X</a:t>
            </a:r>
            <a:r>
              <a:rPr lang="en-US" sz="600" i="1" baseline="30000" dirty="0">
                <a:latin typeface="Helvetica" pitchFamily="2" charset="0"/>
              </a:rPr>
              <a:t>2</a:t>
            </a:r>
            <a:r>
              <a:rPr lang="en-US" sz="600" i="1" dirty="0">
                <a:latin typeface="Helvetica" pitchFamily="2" charset="0"/>
              </a:rPr>
              <a:t> p&lt;0.001, alt reads &lt; 50%)</a:t>
            </a:r>
          </a:p>
        </p:txBody>
      </p:sp>
      <p:sp>
        <p:nvSpPr>
          <p:cNvPr id="20" name="Triangle 19">
            <a:extLst>
              <a:ext uri="{FF2B5EF4-FFF2-40B4-BE49-F238E27FC236}">
                <a16:creationId xmlns:a16="http://schemas.microsoft.com/office/drawing/2014/main" id="{3F66AC0C-9022-1672-494E-172A6A2F4DF7}"/>
              </a:ext>
            </a:extLst>
          </p:cNvPr>
          <p:cNvSpPr/>
          <p:nvPr/>
        </p:nvSpPr>
        <p:spPr>
          <a:xfrm rot="10800000">
            <a:off x="1910220" y="1383842"/>
            <a:ext cx="306376" cy="457201"/>
          </a:xfrm>
          <a:prstGeom prst="triangl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5ADF543-CB34-E21E-BE39-6990238CB39B}"/>
              </a:ext>
            </a:extLst>
          </p:cNvPr>
          <p:cNvSpPr txBox="1"/>
          <p:nvPr/>
        </p:nvSpPr>
        <p:spPr>
          <a:xfrm rot="16200000">
            <a:off x="1859659" y="1449876"/>
            <a:ext cx="415498" cy="184666"/>
          </a:xfrm>
          <a:prstGeom prst="rect">
            <a:avLst/>
          </a:prstGeom>
          <a:noFill/>
        </p:spPr>
        <p:txBody>
          <a:bodyPr wrap="none" rtlCol="0">
            <a:spAutoFit/>
          </a:bodyPr>
          <a:lstStyle/>
          <a:p>
            <a:pPr algn="ctr"/>
            <a:r>
              <a:rPr lang="en-US" sz="600" b="1" dirty="0">
                <a:latin typeface="Helvetica" pitchFamily="2" charset="0"/>
              </a:rPr>
              <a:t>Filters</a:t>
            </a:r>
          </a:p>
        </p:txBody>
      </p:sp>
      <p:pic>
        <p:nvPicPr>
          <p:cNvPr id="28" name="Picture 27">
            <a:extLst>
              <a:ext uri="{FF2B5EF4-FFF2-40B4-BE49-F238E27FC236}">
                <a16:creationId xmlns:a16="http://schemas.microsoft.com/office/drawing/2014/main" id="{5AA86678-24BD-E4BC-FD97-031590655948}"/>
              </a:ext>
            </a:extLst>
          </p:cNvPr>
          <p:cNvPicPr>
            <a:picLocks noChangeAspect="1"/>
          </p:cNvPicPr>
          <p:nvPr/>
        </p:nvPicPr>
        <p:blipFill>
          <a:blip r:embed="rId6"/>
          <a:stretch>
            <a:fillRect/>
          </a:stretch>
        </p:blipFill>
        <p:spPr>
          <a:xfrm>
            <a:off x="211669" y="224829"/>
            <a:ext cx="2194560" cy="409344"/>
          </a:xfrm>
          <a:prstGeom prst="rect">
            <a:avLst/>
          </a:prstGeom>
        </p:spPr>
      </p:pic>
      <p:sp>
        <p:nvSpPr>
          <p:cNvPr id="29" name="TextBox 28">
            <a:extLst>
              <a:ext uri="{FF2B5EF4-FFF2-40B4-BE49-F238E27FC236}">
                <a16:creationId xmlns:a16="http://schemas.microsoft.com/office/drawing/2014/main" id="{E73DAB91-7E31-9FDF-6D2E-D96D1A5817AC}"/>
              </a:ext>
            </a:extLst>
          </p:cNvPr>
          <p:cNvSpPr txBox="1"/>
          <p:nvPr/>
        </p:nvSpPr>
        <p:spPr>
          <a:xfrm>
            <a:off x="375471" y="221579"/>
            <a:ext cx="1181734" cy="215444"/>
          </a:xfrm>
          <a:prstGeom prst="rect">
            <a:avLst/>
          </a:prstGeom>
          <a:noFill/>
        </p:spPr>
        <p:txBody>
          <a:bodyPr wrap="none" rtlCol="0">
            <a:spAutoFit/>
          </a:bodyPr>
          <a:lstStyle/>
          <a:p>
            <a:r>
              <a:rPr lang="en-US" sz="800" b="1" dirty="0">
                <a:solidFill>
                  <a:srgbClr val="0070C0"/>
                </a:solidFill>
                <a:latin typeface="Helvetica" pitchFamily="2" charset="0"/>
              </a:rPr>
              <a:t>MSH6</a:t>
            </a:r>
            <a:r>
              <a:rPr lang="en-US" sz="800" dirty="0">
                <a:solidFill>
                  <a:srgbClr val="0070C0"/>
                </a:solidFill>
                <a:latin typeface="Helvetica" pitchFamily="2" charset="0"/>
              </a:rPr>
              <a:t> (AT4G020270)</a:t>
            </a:r>
          </a:p>
        </p:txBody>
      </p:sp>
      <p:sp>
        <p:nvSpPr>
          <p:cNvPr id="30" name="TextBox 29">
            <a:extLst>
              <a:ext uri="{FF2B5EF4-FFF2-40B4-BE49-F238E27FC236}">
                <a16:creationId xmlns:a16="http://schemas.microsoft.com/office/drawing/2014/main" id="{47C6D1F7-026D-A3E4-DEB4-DC5CA36292EE}"/>
              </a:ext>
            </a:extLst>
          </p:cNvPr>
          <p:cNvSpPr txBox="1"/>
          <p:nvPr/>
        </p:nvSpPr>
        <p:spPr>
          <a:xfrm>
            <a:off x="1666484" y="40163"/>
            <a:ext cx="697627" cy="184666"/>
          </a:xfrm>
          <a:prstGeom prst="rect">
            <a:avLst/>
          </a:prstGeom>
          <a:noFill/>
        </p:spPr>
        <p:txBody>
          <a:bodyPr wrap="none" rtlCol="0">
            <a:spAutoFit/>
          </a:bodyPr>
          <a:lstStyle/>
          <a:p>
            <a:r>
              <a:rPr lang="en-US" sz="600" b="1" i="0" dirty="0">
                <a:solidFill>
                  <a:schemeClr val="accent2">
                    <a:lumMod val="75000"/>
                  </a:schemeClr>
                </a:solidFill>
                <a:effectLst/>
                <a:latin typeface="Helvetica" pitchFamily="2" charset="0"/>
              </a:rPr>
              <a:t>SALK_089638</a:t>
            </a:r>
            <a:endParaRPr lang="en-US" sz="600" dirty="0">
              <a:solidFill>
                <a:schemeClr val="accent2">
                  <a:lumMod val="75000"/>
                </a:schemeClr>
              </a:solidFill>
              <a:latin typeface="Helvetica" pitchFamily="2" charset="0"/>
            </a:endParaRPr>
          </a:p>
        </p:txBody>
      </p:sp>
      <p:cxnSp>
        <p:nvCxnSpPr>
          <p:cNvPr id="33" name="Straight Arrow Connector 32">
            <a:extLst>
              <a:ext uri="{FF2B5EF4-FFF2-40B4-BE49-F238E27FC236}">
                <a16:creationId xmlns:a16="http://schemas.microsoft.com/office/drawing/2014/main" id="{B338AC6F-B69F-93DD-B2DA-23412949B370}"/>
              </a:ext>
            </a:extLst>
          </p:cNvPr>
          <p:cNvCxnSpPr>
            <a:cxnSpLocks/>
          </p:cNvCxnSpPr>
          <p:nvPr/>
        </p:nvCxnSpPr>
        <p:spPr>
          <a:xfrm>
            <a:off x="450746" y="412774"/>
            <a:ext cx="295180" cy="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FB6F779D-73DF-FD8C-47AB-DE61E29F45F4}"/>
              </a:ext>
            </a:extLst>
          </p:cNvPr>
          <p:cNvSpPr txBox="1"/>
          <p:nvPr/>
        </p:nvSpPr>
        <p:spPr>
          <a:xfrm>
            <a:off x="0" y="3891561"/>
            <a:ext cx="6733661" cy="830997"/>
          </a:xfrm>
          <a:prstGeom prst="rect">
            <a:avLst/>
          </a:prstGeom>
          <a:noFill/>
        </p:spPr>
        <p:txBody>
          <a:bodyPr wrap="square" rtlCol="0">
            <a:spAutoFit/>
          </a:bodyPr>
          <a:lstStyle/>
          <a:p>
            <a:pPr algn="just"/>
            <a:r>
              <a:rPr lang="en-US" sz="800" b="1" dirty="0">
                <a:latin typeface="Helvetica" pitchFamily="2" charset="0"/>
              </a:rPr>
              <a:t>Alternative Figure 4. Somatic mutations in MSH6 knockout lines. A, </a:t>
            </a:r>
            <a:r>
              <a:rPr lang="en-US" sz="800" dirty="0">
                <a:latin typeface="Helvetica" pitchFamily="2" charset="0"/>
              </a:rPr>
              <a:t>Diagram representing MSH6 mutant SALK insertions used to phenotype mutation rates in MSH deficient lines. General pipeline for Somatic mutation experimental design and strict variant calling using Strelka2. </a:t>
            </a:r>
            <a:r>
              <a:rPr lang="en-US" sz="800" b="1" dirty="0">
                <a:latin typeface="Helvetica" pitchFamily="2" charset="0"/>
              </a:rPr>
              <a:t>B, </a:t>
            </a:r>
            <a:r>
              <a:rPr lang="en-US" sz="800" dirty="0">
                <a:latin typeface="Helvetica" pitchFamily="2" charset="0"/>
              </a:rPr>
              <a:t>Alternative allele frequency of mutations found in wt/wt+wt/msh6 and msh6/msh6 lines. Total number of mutations (n) are 127 and 322 respectively. </a:t>
            </a:r>
            <a:r>
              <a:rPr lang="en-US" sz="800" b="1" dirty="0">
                <a:latin typeface="Helvetica" pitchFamily="2" charset="0"/>
              </a:rPr>
              <a:t>C, </a:t>
            </a:r>
            <a:r>
              <a:rPr lang="en-US" sz="800" dirty="0">
                <a:latin typeface="Helvetica" pitchFamily="2" charset="0"/>
              </a:rPr>
              <a:t>mutation signature of wt/wt+wt/msh6 and msh6/msh6 with msh6/msh6 showing expected effects of unrepaired mismatches between adenine and oxidized guanine. </a:t>
            </a:r>
            <a:r>
              <a:rPr lang="en-US" sz="800" b="1" dirty="0">
                <a:latin typeface="Helvetica" pitchFamily="2" charset="0"/>
              </a:rPr>
              <a:t>D, </a:t>
            </a:r>
            <a:r>
              <a:rPr lang="en-US" sz="800" dirty="0">
                <a:latin typeface="Helvetica" pitchFamily="2" charset="0"/>
              </a:rPr>
              <a:t>Proportion of mutations distribution in gene bodies in wt/wt+wt/msh6 and msh6/msh6 lines. </a:t>
            </a:r>
            <a:r>
              <a:rPr lang="en-US" sz="800" b="1" dirty="0">
                <a:latin typeface="Helvetica" pitchFamily="2" charset="0"/>
              </a:rPr>
              <a:t>E, </a:t>
            </a:r>
            <a:r>
              <a:rPr lang="en-US" sz="800" dirty="0">
                <a:latin typeface="Helvetica" pitchFamily="2" charset="0"/>
              </a:rPr>
              <a:t>msh6/msh6 to wt/wt+wt/msh6 mutation ratio in different genomic features and </a:t>
            </a:r>
            <a:r>
              <a:rPr lang="en-US" sz="800" b="1" dirty="0">
                <a:latin typeface="Helvetica" pitchFamily="2" charset="0"/>
              </a:rPr>
              <a:t>F, </a:t>
            </a:r>
            <a:r>
              <a:rPr lang="en-US" sz="800" dirty="0">
                <a:latin typeface="Helvetica" pitchFamily="2" charset="0"/>
              </a:rPr>
              <a:t>in genome regions grouped by H3K4me1 ChIP-seq.</a:t>
            </a:r>
            <a:endParaRPr lang="en-US" sz="800" b="1" dirty="0">
              <a:latin typeface="Helvetica" pitchFamily="2" charset="0"/>
            </a:endParaRPr>
          </a:p>
        </p:txBody>
      </p:sp>
      <p:pic>
        <p:nvPicPr>
          <p:cNvPr id="77" name="Picture 76">
            <a:extLst>
              <a:ext uri="{FF2B5EF4-FFF2-40B4-BE49-F238E27FC236}">
                <a16:creationId xmlns:a16="http://schemas.microsoft.com/office/drawing/2014/main" id="{9BDABF28-CADD-8A3D-04A9-F396B680654C}"/>
              </a:ext>
            </a:extLst>
          </p:cNvPr>
          <p:cNvPicPr>
            <a:picLocks noChangeAspect="1"/>
          </p:cNvPicPr>
          <p:nvPr/>
        </p:nvPicPr>
        <p:blipFill>
          <a:blip r:embed="rId7"/>
          <a:stretch>
            <a:fillRect/>
          </a:stretch>
        </p:blipFill>
        <p:spPr>
          <a:xfrm>
            <a:off x="2418568" y="40163"/>
            <a:ext cx="1828800" cy="1828800"/>
          </a:xfrm>
          <a:prstGeom prst="rect">
            <a:avLst/>
          </a:prstGeom>
        </p:spPr>
      </p:pic>
      <p:sp>
        <p:nvSpPr>
          <p:cNvPr id="87" name="TextBox 86">
            <a:extLst>
              <a:ext uri="{FF2B5EF4-FFF2-40B4-BE49-F238E27FC236}">
                <a16:creationId xmlns:a16="http://schemas.microsoft.com/office/drawing/2014/main" id="{246FC86C-27D6-0FBB-A803-58A215E15553}"/>
              </a:ext>
            </a:extLst>
          </p:cNvPr>
          <p:cNvSpPr txBox="1"/>
          <p:nvPr/>
        </p:nvSpPr>
        <p:spPr>
          <a:xfrm>
            <a:off x="2461851" y="110710"/>
            <a:ext cx="83356" cy="138499"/>
          </a:xfrm>
          <a:prstGeom prst="rect">
            <a:avLst/>
          </a:prstGeom>
          <a:solidFill>
            <a:schemeClr val="bg1"/>
          </a:solidFill>
        </p:spPr>
        <p:txBody>
          <a:bodyPr wrap="none" lIns="0" tIns="0" rIns="0" bIns="0" rtlCol="0">
            <a:spAutoFit/>
          </a:bodyPr>
          <a:lstStyle/>
          <a:p>
            <a:r>
              <a:rPr lang="en-US" sz="900" b="1" dirty="0">
                <a:latin typeface="Helvetica" pitchFamily="2" charset="0"/>
              </a:rPr>
              <a:t>B</a:t>
            </a:r>
          </a:p>
        </p:txBody>
      </p:sp>
      <p:sp>
        <p:nvSpPr>
          <p:cNvPr id="88" name="TextBox 87">
            <a:extLst>
              <a:ext uri="{FF2B5EF4-FFF2-40B4-BE49-F238E27FC236}">
                <a16:creationId xmlns:a16="http://schemas.microsoft.com/office/drawing/2014/main" id="{6A25B1C0-3B17-F234-79B3-804E51870EAC}"/>
              </a:ext>
            </a:extLst>
          </p:cNvPr>
          <p:cNvSpPr txBox="1"/>
          <p:nvPr/>
        </p:nvSpPr>
        <p:spPr>
          <a:xfrm>
            <a:off x="4135" y="193952"/>
            <a:ext cx="268022" cy="230832"/>
          </a:xfrm>
          <a:prstGeom prst="rect">
            <a:avLst/>
          </a:prstGeom>
          <a:solidFill>
            <a:schemeClr val="bg1"/>
          </a:solidFill>
        </p:spPr>
        <p:txBody>
          <a:bodyPr wrap="none" rtlCol="0">
            <a:spAutoFit/>
          </a:bodyPr>
          <a:lstStyle/>
          <a:p>
            <a:r>
              <a:rPr lang="en-US" sz="900" b="1" dirty="0">
                <a:latin typeface="Helvetica" pitchFamily="2" charset="0"/>
              </a:rPr>
              <a:t>A</a:t>
            </a:r>
          </a:p>
        </p:txBody>
      </p:sp>
      <p:sp>
        <p:nvSpPr>
          <p:cNvPr id="89" name="TextBox 88">
            <a:extLst>
              <a:ext uri="{FF2B5EF4-FFF2-40B4-BE49-F238E27FC236}">
                <a16:creationId xmlns:a16="http://schemas.microsoft.com/office/drawing/2014/main" id="{40235F29-7BAC-990C-B4BF-E1877E1C5874}"/>
              </a:ext>
            </a:extLst>
          </p:cNvPr>
          <p:cNvSpPr txBox="1"/>
          <p:nvPr/>
        </p:nvSpPr>
        <p:spPr>
          <a:xfrm>
            <a:off x="4345974" y="63246"/>
            <a:ext cx="115416" cy="138499"/>
          </a:xfrm>
          <a:prstGeom prst="rect">
            <a:avLst/>
          </a:prstGeom>
          <a:solidFill>
            <a:schemeClr val="bg1"/>
          </a:solidFill>
        </p:spPr>
        <p:txBody>
          <a:bodyPr wrap="none" lIns="0" tIns="0" rIns="0" bIns="0" rtlCol="0">
            <a:spAutoFit/>
          </a:bodyPr>
          <a:lstStyle/>
          <a:p>
            <a:r>
              <a:rPr lang="en-US" sz="900" b="1" dirty="0">
                <a:latin typeface="Helvetica" pitchFamily="2" charset="0"/>
              </a:rPr>
              <a:t>C </a:t>
            </a:r>
          </a:p>
        </p:txBody>
      </p:sp>
      <p:sp>
        <p:nvSpPr>
          <p:cNvPr id="90" name="TextBox 89">
            <a:extLst>
              <a:ext uri="{FF2B5EF4-FFF2-40B4-BE49-F238E27FC236}">
                <a16:creationId xmlns:a16="http://schemas.microsoft.com/office/drawing/2014/main" id="{C6315958-27E1-654C-A2CF-676AD4381823}"/>
              </a:ext>
            </a:extLst>
          </p:cNvPr>
          <p:cNvSpPr txBox="1"/>
          <p:nvPr/>
        </p:nvSpPr>
        <p:spPr>
          <a:xfrm>
            <a:off x="29945" y="1964475"/>
            <a:ext cx="115416" cy="138499"/>
          </a:xfrm>
          <a:prstGeom prst="rect">
            <a:avLst/>
          </a:prstGeom>
          <a:solidFill>
            <a:schemeClr val="bg1"/>
          </a:solidFill>
        </p:spPr>
        <p:txBody>
          <a:bodyPr wrap="none" lIns="0" tIns="0" rIns="0" bIns="0" rtlCol="0">
            <a:spAutoFit/>
          </a:bodyPr>
          <a:lstStyle/>
          <a:p>
            <a:r>
              <a:rPr lang="en-US" sz="900" b="1" dirty="0">
                <a:latin typeface="Helvetica" pitchFamily="2" charset="0"/>
              </a:rPr>
              <a:t>D </a:t>
            </a:r>
          </a:p>
        </p:txBody>
      </p:sp>
      <p:sp>
        <p:nvSpPr>
          <p:cNvPr id="91" name="TextBox 90">
            <a:extLst>
              <a:ext uri="{FF2B5EF4-FFF2-40B4-BE49-F238E27FC236}">
                <a16:creationId xmlns:a16="http://schemas.microsoft.com/office/drawing/2014/main" id="{0AC06B50-C44D-7AC3-6975-A12EEC7A5210}"/>
              </a:ext>
            </a:extLst>
          </p:cNvPr>
          <p:cNvSpPr txBox="1"/>
          <p:nvPr/>
        </p:nvSpPr>
        <p:spPr>
          <a:xfrm>
            <a:off x="3312328" y="1964475"/>
            <a:ext cx="109004" cy="138499"/>
          </a:xfrm>
          <a:prstGeom prst="rect">
            <a:avLst/>
          </a:prstGeom>
          <a:solidFill>
            <a:schemeClr val="bg1"/>
          </a:solidFill>
        </p:spPr>
        <p:txBody>
          <a:bodyPr wrap="none" lIns="0" tIns="0" rIns="0" bIns="0" rtlCol="0">
            <a:spAutoFit/>
          </a:bodyPr>
          <a:lstStyle/>
          <a:p>
            <a:r>
              <a:rPr lang="en-US" sz="900" b="1" dirty="0">
                <a:latin typeface="Helvetica" pitchFamily="2" charset="0"/>
              </a:rPr>
              <a:t>E </a:t>
            </a:r>
          </a:p>
        </p:txBody>
      </p:sp>
      <p:sp>
        <p:nvSpPr>
          <p:cNvPr id="92" name="TextBox 91">
            <a:extLst>
              <a:ext uri="{FF2B5EF4-FFF2-40B4-BE49-F238E27FC236}">
                <a16:creationId xmlns:a16="http://schemas.microsoft.com/office/drawing/2014/main" id="{A3FD8D27-D2A1-0559-63C9-F14096AF7F24}"/>
              </a:ext>
            </a:extLst>
          </p:cNvPr>
          <p:cNvSpPr txBox="1"/>
          <p:nvPr/>
        </p:nvSpPr>
        <p:spPr>
          <a:xfrm>
            <a:off x="5171457" y="1964475"/>
            <a:ext cx="102592" cy="138499"/>
          </a:xfrm>
          <a:prstGeom prst="rect">
            <a:avLst/>
          </a:prstGeom>
          <a:solidFill>
            <a:schemeClr val="bg1"/>
          </a:solidFill>
        </p:spPr>
        <p:txBody>
          <a:bodyPr wrap="none" lIns="0" tIns="0" rIns="0" bIns="0" rtlCol="0">
            <a:spAutoFit/>
          </a:bodyPr>
          <a:lstStyle/>
          <a:p>
            <a:r>
              <a:rPr lang="en-US" sz="900" b="1" dirty="0">
                <a:latin typeface="Helvetica" pitchFamily="2" charset="0"/>
              </a:rPr>
              <a:t>F </a:t>
            </a:r>
          </a:p>
        </p:txBody>
      </p:sp>
      <p:sp>
        <p:nvSpPr>
          <p:cNvPr id="31" name="TextBox 30">
            <a:extLst>
              <a:ext uri="{FF2B5EF4-FFF2-40B4-BE49-F238E27FC236}">
                <a16:creationId xmlns:a16="http://schemas.microsoft.com/office/drawing/2014/main" id="{F230082B-0273-F4D1-8866-CC5FFAE8FE00}"/>
              </a:ext>
            </a:extLst>
          </p:cNvPr>
          <p:cNvSpPr txBox="1"/>
          <p:nvPr/>
        </p:nvSpPr>
        <p:spPr>
          <a:xfrm>
            <a:off x="0" y="40163"/>
            <a:ext cx="697627" cy="184666"/>
          </a:xfrm>
          <a:prstGeom prst="rect">
            <a:avLst/>
          </a:prstGeom>
          <a:noFill/>
        </p:spPr>
        <p:txBody>
          <a:bodyPr wrap="none" rtlCol="0">
            <a:spAutoFit/>
          </a:bodyPr>
          <a:lstStyle/>
          <a:p>
            <a:r>
              <a:rPr lang="en-US" sz="600" b="1" i="0" dirty="0">
                <a:solidFill>
                  <a:schemeClr val="accent2">
                    <a:lumMod val="75000"/>
                  </a:schemeClr>
                </a:solidFill>
                <a:effectLst/>
                <a:latin typeface="Helvetica" pitchFamily="2" charset="0"/>
              </a:rPr>
              <a:t>SALK_037557</a:t>
            </a:r>
            <a:endParaRPr lang="en-US" sz="600" dirty="0">
              <a:solidFill>
                <a:schemeClr val="accent2">
                  <a:lumMod val="75000"/>
                </a:schemeClr>
              </a:solidFill>
              <a:latin typeface="Helvetica" pitchFamily="2" charset="0"/>
            </a:endParaRPr>
          </a:p>
        </p:txBody>
      </p:sp>
      <p:cxnSp>
        <p:nvCxnSpPr>
          <p:cNvPr id="94" name="Straight Connector 93">
            <a:extLst>
              <a:ext uri="{FF2B5EF4-FFF2-40B4-BE49-F238E27FC236}">
                <a16:creationId xmlns:a16="http://schemas.microsoft.com/office/drawing/2014/main" id="{FD38A3EC-DD80-B6F9-A8C8-20DFF6FA48FA}"/>
              </a:ext>
            </a:extLst>
          </p:cNvPr>
          <p:cNvCxnSpPr>
            <a:cxnSpLocks/>
          </p:cNvCxnSpPr>
          <p:nvPr/>
        </p:nvCxnSpPr>
        <p:spPr>
          <a:xfrm flipV="1">
            <a:off x="332187" y="227806"/>
            <a:ext cx="0" cy="400413"/>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99" name="Straight Connector 98">
            <a:extLst>
              <a:ext uri="{FF2B5EF4-FFF2-40B4-BE49-F238E27FC236}">
                <a16:creationId xmlns:a16="http://schemas.microsoft.com/office/drawing/2014/main" id="{83081223-97BB-7EBA-BD59-15A08CC5A966}"/>
              </a:ext>
            </a:extLst>
          </p:cNvPr>
          <p:cNvCxnSpPr>
            <a:cxnSpLocks/>
          </p:cNvCxnSpPr>
          <p:nvPr/>
        </p:nvCxnSpPr>
        <p:spPr>
          <a:xfrm flipV="1">
            <a:off x="2023562" y="228306"/>
            <a:ext cx="0" cy="400413"/>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02" name="TextBox 101">
            <a:extLst>
              <a:ext uri="{FF2B5EF4-FFF2-40B4-BE49-F238E27FC236}">
                <a16:creationId xmlns:a16="http://schemas.microsoft.com/office/drawing/2014/main" id="{D3301B5A-4057-61C3-7E8E-6807A9CDCE2F}"/>
              </a:ext>
            </a:extLst>
          </p:cNvPr>
          <p:cNvSpPr txBox="1"/>
          <p:nvPr/>
        </p:nvSpPr>
        <p:spPr>
          <a:xfrm>
            <a:off x="3610032" y="308646"/>
            <a:ext cx="402674" cy="184666"/>
          </a:xfrm>
          <a:prstGeom prst="rect">
            <a:avLst/>
          </a:prstGeom>
          <a:noFill/>
        </p:spPr>
        <p:txBody>
          <a:bodyPr wrap="none" rtlCol="0">
            <a:spAutoFit/>
          </a:bodyPr>
          <a:lstStyle/>
          <a:p>
            <a:r>
              <a:rPr lang="en-US" sz="600" dirty="0">
                <a:latin typeface="Helvetica" pitchFamily="2" charset="0"/>
              </a:rPr>
              <a:t>n=322</a:t>
            </a:r>
          </a:p>
        </p:txBody>
      </p:sp>
      <p:sp>
        <p:nvSpPr>
          <p:cNvPr id="103" name="TextBox 102">
            <a:extLst>
              <a:ext uri="{FF2B5EF4-FFF2-40B4-BE49-F238E27FC236}">
                <a16:creationId xmlns:a16="http://schemas.microsoft.com/office/drawing/2014/main" id="{3BC50841-70FB-9668-6087-734CE737E5AC}"/>
              </a:ext>
            </a:extLst>
          </p:cNvPr>
          <p:cNvSpPr txBox="1"/>
          <p:nvPr/>
        </p:nvSpPr>
        <p:spPr>
          <a:xfrm>
            <a:off x="2811935" y="308646"/>
            <a:ext cx="402674" cy="184666"/>
          </a:xfrm>
          <a:prstGeom prst="rect">
            <a:avLst/>
          </a:prstGeom>
          <a:noFill/>
        </p:spPr>
        <p:txBody>
          <a:bodyPr wrap="none" rtlCol="0">
            <a:spAutoFit/>
          </a:bodyPr>
          <a:lstStyle/>
          <a:p>
            <a:r>
              <a:rPr lang="en-US" sz="600" dirty="0">
                <a:latin typeface="Helvetica" pitchFamily="2" charset="0"/>
              </a:rPr>
              <a:t>n=127</a:t>
            </a:r>
          </a:p>
        </p:txBody>
      </p:sp>
      <p:pic>
        <p:nvPicPr>
          <p:cNvPr id="3" name="Picture 2">
            <a:extLst>
              <a:ext uri="{FF2B5EF4-FFF2-40B4-BE49-F238E27FC236}">
                <a16:creationId xmlns:a16="http://schemas.microsoft.com/office/drawing/2014/main" id="{8E3651BB-7C0F-D93F-B132-D8311A0F7636}"/>
              </a:ext>
            </a:extLst>
          </p:cNvPr>
          <p:cNvPicPr>
            <a:picLocks noChangeAspect="1"/>
          </p:cNvPicPr>
          <p:nvPr/>
        </p:nvPicPr>
        <p:blipFill>
          <a:blip r:embed="rId8"/>
          <a:stretch>
            <a:fillRect/>
          </a:stretch>
        </p:blipFill>
        <p:spPr>
          <a:xfrm>
            <a:off x="3327488" y="2082402"/>
            <a:ext cx="1371600" cy="1828800"/>
          </a:xfrm>
          <a:prstGeom prst="rect">
            <a:avLst/>
          </a:prstGeom>
        </p:spPr>
      </p:pic>
      <p:sp>
        <p:nvSpPr>
          <p:cNvPr id="38" name="TextBox 37">
            <a:extLst>
              <a:ext uri="{FF2B5EF4-FFF2-40B4-BE49-F238E27FC236}">
                <a16:creationId xmlns:a16="http://schemas.microsoft.com/office/drawing/2014/main" id="{2C711D17-A18E-140F-6479-4E58161F797D}"/>
              </a:ext>
            </a:extLst>
          </p:cNvPr>
          <p:cNvSpPr txBox="1"/>
          <p:nvPr/>
        </p:nvSpPr>
        <p:spPr>
          <a:xfrm>
            <a:off x="3387694" y="1907720"/>
            <a:ext cx="1118134" cy="276999"/>
          </a:xfrm>
          <a:prstGeom prst="rect">
            <a:avLst/>
          </a:prstGeom>
          <a:noFill/>
        </p:spPr>
        <p:txBody>
          <a:bodyPr wrap="square">
            <a:spAutoFit/>
          </a:bodyPr>
          <a:lstStyle/>
          <a:p>
            <a:r>
              <a:rPr lang="en-US" sz="600" dirty="0">
                <a:latin typeface="Helvetica" pitchFamily="2" charset="0"/>
              </a:rPr>
              <a:t>X</a:t>
            </a:r>
            <a:r>
              <a:rPr lang="en-US" sz="600" baseline="30000" dirty="0">
                <a:latin typeface="Helvetica" pitchFamily="2" charset="0"/>
              </a:rPr>
              <a:t>2</a:t>
            </a:r>
            <a:r>
              <a:rPr lang="en-US" sz="600" dirty="0">
                <a:latin typeface="Helvetica" pitchFamily="2" charset="0"/>
              </a:rPr>
              <a:t> = 15.824, df = 2</a:t>
            </a:r>
          </a:p>
          <a:p>
            <a:r>
              <a:rPr lang="en-US" sz="600" dirty="0">
                <a:latin typeface="Helvetica" pitchFamily="2" charset="0"/>
              </a:rPr>
              <a:t>p-value = 0.0003663</a:t>
            </a:r>
          </a:p>
        </p:txBody>
      </p:sp>
      <p:sp>
        <p:nvSpPr>
          <p:cNvPr id="6" name="TextBox 5">
            <a:extLst>
              <a:ext uri="{FF2B5EF4-FFF2-40B4-BE49-F238E27FC236}">
                <a16:creationId xmlns:a16="http://schemas.microsoft.com/office/drawing/2014/main" id="{345EB6F7-171A-8DE9-4BEB-A9C9C6961E78}"/>
              </a:ext>
            </a:extLst>
          </p:cNvPr>
          <p:cNvSpPr txBox="1"/>
          <p:nvPr/>
        </p:nvSpPr>
        <p:spPr>
          <a:xfrm>
            <a:off x="5425073" y="1988146"/>
            <a:ext cx="780983" cy="276999"/>
          </a:xfrm>
          <a:prstGeom prst="rect">
            <a:avLst/>
          </a:prstGeom>
          <a:noFill/>
        </p:spPr>
        <p:txBody>
          <a:bodyPr wrap="none" rtlCol="0">
            <a:spAutoFit/>
          </a:bodyPr>
          <a:lstStyle/>
          <a:p>
            <a:r>
              <a:rPr lang="en-US" sz="600" dirty="0">
                <a:latin typeface="Helvetica" pitchFamily="2" charset="0"/>
              </a:rPr>
              <a:t>X</a:t>
            </a:r>
            <a:r>
              <a:rPr lang="en-US" sz="600" baseline="30000" dirty="0">
                <a:latin typeface="Helvetica" pitchFamily="2" charset="0"/>
              </a:rPr>
              <a:t>2</a:t>
            </a:r>
            <a:r>
              <a:rPr lang="en-US" sz="600" dirty="0">
                <a:latin typeface="Helvetica" pitchFamily="2" charset="0"/>
              </a:rPr>
              <a:t> = 24.82, df = 2</a:t>
            </a:r>
          </a:p>
          <a:p>
            <a:r>
              <a:rPr lang="en-US" sz="600" dirty="0">
                <a:latin typeface="Helvetica" pitchFamily="2" charset="0"/>
              </a:rPr>
              <a:t>p-value = 4e-06</a:t>
            </a:r>
          </a:p>
        </p:txBody>
      </p:sp>
      <p:pic>
        <p:nvPicPr>
          <p:cNvPr id="86" name="Picture 85">
            <a:extLst>
              <a:ext uri="{FF2B5EF4-FFF2-40B4-BE49-F238E27FC236}">
                <a16:creationId xmlns:a16="http://schemas.microsoft.com/office/drawing/2014/main" id="{1ABD3634-0BA2-A3A5-856C-4E1C6CFFA4EB}"/>
              </a:ext>
            </a:extLst>
          </p:cNvPr>
          <p:cNvPicPr>
            <a:picLocks noChangeAspect="1"/>
          </p:cNvPicPr>
          <p:nvPr/>
        </p:nvPicPr>
        <p:blipFill rotWithShape="1">
          <a:blip r:embed="rId9"/>
          <a:srcRect t="31005" r="67140" b="44576"/>
          <a:stretch/>
        </p:blipFill>
        <p:spPr>
          <a:xfrm>
            <a:off x="4621801" y="2532992"/>
            <a:ext cx="600952" cy="446568"/>
          </a:xfrm>
          <a:prstGeom prst="rect">
            <a:avLst/>
          </a:prstGeom>
        </p:spPr>
      </p:pic>
      <p:pic>
        <p:nvPicPr>
          <p:cNvPr id="10" name="Picture 9">
            <a:extLst>
              <a:ext uri="{FF2B5EF4-FFF2-40B4-BE49-F238E27FC236}">
                <a16:creationId xmlns:a16="http://schemas.microsoft.com/office/drawing/2014/main" id="{97B5B816-99E7-58B1-C36B-7DC152BFAD33}"/>
              </a:ext>
            </a:extLst>
          </p:cNvPr>
          <p:cNvPicPr>
            <a:picLocks noChangeAspect="1"/>
          </p:cNvPicPr>
          <p:nvPr/>
        </p:nvPicPr>
        <p:blipFill>
          <a:blip r:embed="rId10"/>
          <a:stretch>
            <a:fillRect/>
          </a:stretch>
        </p:blipFill>
        <p:spPr>
          <a:xfrm>
            <a:off x="5498580" y="40163"/>
            <a:ext cx="1092200" cy="1828800"/>
          </a:xfrm>
          <a:prstGeom prst="rect">
            <a:avLst/>
          </a:prstGeom>
        </p:spPr>
      </p:pic>
    </p:spTree>
    <p:extLst>
      <p:ext uri="{BB962C8B-B14F-4D97-AF65-F5344CB8AC3E}">
        <p14:creationId xmlns:p14="http://schemas.microsoft.com/office/powerpoint/2010/main" val="3262064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190595-B427-5BBD-18D0-BC7619B79808}"/>
              </a:ext>
            </a:extLst>
          </p:cNvPr>
          <p:cNvPicPr>
            <a:picLocks noChangeAspect="1"/>
          </p:cNvPicPr>
          <p:nvPr/>
        </p:nvPicPr>
        <p:blipFill>
          <a:blip r:embed="rId3"/>
          <a:stretch>
            <a:fillRect/>
          </a:stretch>
        </p:blipFill>
        <p:spPr>
          <a:xfrm>
            <a:off x="4557738" y="2043596"/>
            <a:ext cx="1371600" cy="1828800"/>
          </a:xfrm>
          <a:prstGeom prst="rect">
            <a:avLst/>
          </a:prstGeom>
        </p:spPr>
      </p:pic>
      <p:pic>
        <p:nvPicPr>
          <p:cNvPr id="4" name="Picture 3" descr="Chart, bar chart, histogram&#10;&#10;Description automatically generated">
            <a:extLst>
              <a:ext uri="{FF2B5EF4-FFF2-40B4-BE49-F238E27FC236}">
                <a16:creationId xmlns:a16="http://schemas.microsoft.com/office/drawing/2014/main" id="{7553ECF5-1828-54C9-F99D-6A1A16602199}"/>
              </a:ext>
            </a:extLst>
          </p:cNvPr>
          <p:cNvPicPr>
            <a:picLocks noChangeAspect="1"/>
          </p:cNvPicPr>
          <p:nvPr/>
        </p:nvPicPr>
        <p:blipFill rotWithShape="1">
          <a:blip r:embed="rId4"/>
          <a:srcRect r="486"/>
          <a:stretch/>
        </p:blipFill>
        <p:spPr>
          <a:xfrm>
            <a:off x="2779117" y="84606"/>
            <a:ext cx="3136703" cy="1823114"/>
          </a:xfrm>
          <a:prstGeom prst="rect">
            <a:avLst/>
          </a:prstGeom>
        </p:spPr>
      </p:pic>
      <p:sp>
        <p:nvSpPr>
          <p:cNvPr id="19" name="TextBox 18">
            <a:extLst>
              <a:ext uri="{FF2B5EF4-FFF2-40B4-BE49-F238E27FC236}">
                <a16:creationId xmlns:a16="http://schemas.microsoft.com/office/drawing/2014/main" id="{2FB7D62A-AC76-CF55-47E5-2035E04C7851}"/>
              </a:ext>
            </a:extLst>
          </p:cNvPr>
          <p:cNvSpPr txBox="1"/>
          <p:nvPr/>
        </p:nvSpPr>
        <p:spPr>
          <a:xfrm>
            <a:off x="417357" y="873501"/>
            <a:ext cx="1950225" cy="1015663"/>
          </a:xfrm>
          <a:prstGeom prst="rect">
            <a:avLst/>
          </a:prstGeom>
          <a:noFill/>
        </p:spPr>
        <p:txBody>
          <a:bodyPr wrap="square" rtlCol="0">
            <a:spAutoFit/>
          </a:bodyPr>
          <a:lstStyle/>
          <a:p>
            <a:pPr algn="ctr"/>
            <a:r>
              <a:rPr lang="en-US" sz="600" b="1" dirty="0">
                <a:latin typeface="Helvetica" pitchFamily="2" charset="0"/>
              </a:rPr>
              <a:t>8 </a:t>
            </a:r>
            <a:r>
              <a:rPr lang="en-US" sz="600" b="1" i="1" dirty="0">
                <a:latin typeface="Helvetica" pitchFamily="2" charset="0"/>
              </a:rPr>
              <a:t>msh6/msh6,  2 </a:t>
            </a:r>
            <a:r>
              <a:rPr lang="en-US" sz="600" b="1" dirty="0">
                <a:latin typeface="Helvetica" pitchFamily="2" charset="0"/>
              </a:rPr>
              <a:t>wt</a:t>
            </a:r>
            <a:r>
              <a:rPr lang="en-US" sz="600" b="1" i="1" dirty="0">
                <a:latin typeface="Helvetica" pitchFamily="2" charset="0"/>
              </a:rPr>
              <a:t>/msh6, </a:t>
            </a:r>
            <a:r>
              <a:rPr lang="en-US" sz="600" b="1" dirty="0">
                <a:latin typeface="Helvetica" pitchFamily="2" charset="0"/>
              </a:rPr>
              <a:t> 7 wt/wt </a:t>
            </a:r>
          </a:p>
          <a:p>
            <a:pPr algn="ctr"/>
            <a:r>
              <a:rPr lang="en-US" sz="600" b="1" dirty="0">
                <a:latin typeface="Helvetica" pitchFamily="2" charset="0"/>
              </a:rPr>
              <a:t>Individual, whole, 3 week old rosettes</a:t>
            </a:r>
          </a:p>
          <a:p>
            <a:pPr algn="ctr"/>
            <a:r>
              <a:rPr lang="en-US" sz="600" b="1" dirty="0">
                <a:latin typeface="Helvetica" pitchFamily="2" charset="0"/>
              </a:rPr>
              <a:t>Whole genome sequencing ~ 250X depth</a:t>
            </a:r>
          </a:p>
          <a:p>
            <a:pPr algn="ctr"/>
            <a:endParaRPr lang="en-US" sz="600" dirty="0">
              <a:latin typeface="Helvetica" pitchFamily="2" charset="0"/>
            </a:endParaRPr>
          </a:p>
          <a:p>
            <a:pPr algn="ctr"/>
            <a:r>
              <a:rPr lang="en-US" sz="600" u="sng" dirty="0">
                <a:latin typeface="Helvetica" pitchFamily="2" charset="0"/>
              </a:rPr>
              <a:t>Strelka2: Tumor vs Normal (all vs. all)</a:t>
            </a:r>
            <a:endParaRPr lang="en-US" sz="600" dirty="0">
              <a:latin typeface="Helvetica" pitchFamily="2" charset="0"/>
            </a:endParaRPr>
          </a:p>
          <a:p>
            <a:pPr algn="ctr"/>
            <a:r>
              <a:rPr lang="en-US" sz="600" dirty="0">
                <a:latin typeface="Helvetica" pitchFamily="2" charset="0"/>
              </a:rPr>
              <a:t>PASS for all 16 ”NORMAL” comparisons </a:t>
            </a:r>
            <a:r>
              <a:rPr lang="en-US" sz="600" b="1" dirty="0">
                <a:latin typeface="Helvetica" pitchFamily="2" charset="0"/>
              </a:rPr>
              <a:t>&amp;</a:t>
            </a:r>
            <a:r>
              <a:rPr lang="en-US" sz="600" dirty="0">
                <a:latin typeface="Helvetica" pitchFamily="2" charset="0"/>
              </a:rPr>
              <a:t> </a:t>
            </a:r>
          </a:p>
          <a:p>
            <a:pPr algn="ctr"/>
            <a:r>
              <a:rPr lang="en-US" sz="600" dirty="0">
                <a:latin typeface="Helvetica" pitchFamily="2" charset="0"/>
              </a:rPr>
              <a:t>Distance to nearest mutation &gt;1000 bp </a:t>
            </a:r>
            <a:r>
              <a:rPr lang="en-US" sz="600" b="1" dirty="0">
                <a:latin typeface="Helvetica" pitchFamily="2" charset="0"/>
              </a:rPr>
              <a:t>&amp;</a:t>
            </a:r>
            <a:r>
              <a:rPr lang="en-US" sz="600" dirty="0">
                <a:latin typeface="Helvetica" pitchFamily="2" charset="0"/>
              </a:rPr>
              <a:t> </a:t>
            </a:r>
          </a:p>
          <a:p>
            <a:pPr algn="ctr"/>
            <a:r>
              <a:rPr lang="en-US" sz="600" dirty="0">
                <a:latin typeface="Helvetica" pitchFamily="2" charset="0"/>
              </a:rPr>
              <a:t>Total read depth &gt;150 </a:t>
            </a:r>
            <a:r>
              <a:rPr lang="en-US" sz="600" b="1" dirty="0">
                <a:latin typeface="Helvetica" pitchFamily="2" charset="0"/>
              </a:rPr>
              <a:t>&amp;</a:t>
            </a:r>
          </a:p>
          <a:p>
            <a:pPr algn="ctr"/>
            <a:r>
              <a:rPr lang="en-US" sz="600" dirty="0">
                <a:latin typeface="Helvetica" pitchFamily="2" charset="0"/>
              </a:rPr>
              <a:t>Alt read support &gt; 5 </a:t>
            </a:r>
            <a:r>
              <a:rPr lang="en-US" sz="600" b="1" dirty="0">
                <a:latin typeface="Helvetica" pitchFamily="2" charset="0"/>
              </a:rPr>
              <a:t> </a:t>
            </a:r>
          </a:p>
          <a:p>
            <a:pPr algn="ctr"/>
            <a:r>
              <a:rPr lang="en-US" sz="600" i="1" dirty="0">
                <a:latin typeface="Helvetica" pitchFamily="2" charset="0"/>
              </a:rPr>
              <a:t>Somatic (X</a:t>
            </a:r>
            <a:r>
              <a:rPr lang="en-US" sz="600" i="1" baseline="30000" dirty="0">
                <a:latin typeface="Helvetica" pitchFamily="2" charset="0"/>
              </a:rPr>
              <a:t>2</a:t>
            </a:r>
            <a:r>
              <a:rPr lang="en-US" sz="600" i="1" dirty="0">
                <a:latin typeface="Helvetica" pitchFamily="2" charset="0"/>
              </a:rPr>
              <a:t> p&lt;0.001, alt reads &lt; 50%)</a:t>
            </a:r>
          </a:p>
        </p:txBody>
      </p:sp>
      <p:sp>
        <p:nvSpPr>
          <p:cNvPr id="20" name="Triangle 19">
            <a:extLst>
              <a:ext uri="{FF2B5EF4-FFF2-40B4-BE49-F238E27FC236}">
                <a16:creationId xmlns:a16="http://schemas.microsoft.com/office/drawing/2014/main" id="{3F66AC0C-9022-1672-494E-172A6A2F4DF7}"/>
              </a:ext>
            </a:extLst>
          </p:cNvPr>
          <p:cNvSpPr/>
          <p:nvPr/>
        </p:nvSpPr>
        <p:spPr>
          <a:xfrm rot="10800000">
            <a:off x="2172518" y="1401772"/>
            <a:ext cx="306376" cy="457201"/>
          </a:xfrm>
          <a:prstGeom prst="triangl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5ADF543-CB34-E21E-BE39-6990238CB39B}"/>
              </a:ext>
            </a:extLst>
          </p:cNvPr>
          <p:cNvSpPr txBox="1"/>
          <p:nvPr/>
        </p:nvSpPr>
        <p:spPr>
          <a:xfrm rot="16200000">
            <a:off x="2121957" y="1467806"/>
            <a:ext cx="415498" cy="184666"/>
          </a:xfrm>
          <a:prstGeom prst="rect">
            <a:avLst/>
          </a:prstGeom>
          <a:noFill/>
        </p:spPr>
        <p:txBody>
          <a:bodyPr wrap="none" rtlCol="0">
            <a:spAutoFit/>
          </a:bodyPr>
          <a:lstStyle/>
          <a:p>
            <a:pPr algn="ctr"/>
            <a:r>
              <a:rPr lang="en-US" sz="600" b="1" dirty="0">
                <a:latin typeface="Helvetica" pitchFamily="2" charset="0"/>
              </a:rPr>
              <a:t>Filters</a:t>
            </a:r>
          </a:p>
        </p:txBody>
      </p:sp>
      <p:pic>
        <p:nvPicPr>
          <p:cNvPr id="28" name="Picture 27">
            <a:extLst>
              <a:ext uri="{FF2B5EF4-FFF2-40B4-BE49-F238E27FC236}">
                <a16:creationId xmlns:a16="http://schemas.microsoft.com/office/drawing/2014/main" id="{5AA86678-24BD-E4BC-FD97-031590655948}"/>
              </a:ext>
            </a:extLst>
          </p:cNvPr>
          <p:cNvPicPr>
            <a:picLocks noChangeAspect="1"/>
          </p:cNvPicPr>
          <p:nvPr/>
        </p:nvPicPr>
        <p:blipFill>
          <a:blip r:embed="rId5"/>
          <a:stretch>
            <a:fillRect/>
          </a:stretch>
        </p:blipFill>
        <p:spPr>
          <a:xfrm>
            <a:off x="473967" y="236821"/>
            <a:ext cx="2194560" cy="409344"/>
          </a:xfrm>
          <a:prstGeom prst="rect">
            <a:avLst/>
          </a:prstGeom>
        </p:spPr>
      </p:pic>
      <p:sp>
        <p:nvSpPr>
          <p:cNvPr id="29" name="TextBox 28">
            <a:extLst>
              <a:ext uri="{FF2B5EF4-FFF2-40B4-BE49-F238E27FC236}">
                <a16:creationId xmlns:a16="http://schemas.microsoft.com/office/drawing/2014/main" id="{E73DAB91-7E31-9FDF-6D2E-D96D1A5817AC}"/>
              </a:ext>
            </a:extLst>
          </p:cNvPr>
          <p:cNvSpPr txBox="1"/>
          <p:nvPr/>
        </p:nvSpPr>
        <p:spPr>
          <a:xfrm>
            <a:off x="637769" y="239509"/>
            <a:ext cx="1181734" cy="215444"/>
          </a:xfrm>
          <a:prstGeom prst="rect">
            <a:avLst/>
          </a:prstGeom>
          <a:noFill/>
        </p:spPr>
        <p:txBody>
          <a:bodyPr wrap="none" rtlCol="0">
            <a:spAutoFit/>
          </a:bodyPr>
          <a:lstStyle/>
          <a:p>
            <a:r>
              <a:rPr lang="en-US" sz="800" b="1" dirty="0">
                <a:solidFill>
                  <a:srgbClr val="0070C0"/>
                </a:solidFill>
                <a:latin typeface="Helvetica" pitchFamily="2" charset="0"/>
              </a:rPr>
              <a:t>MSH6</a:t>
            </a:r>
            <a:r>
              <a:rPr lang="en-US" sz="800" dirty="0">
                <a:solidFill>
                  <a:srgbClr val="0070C0"/>
                </a:solidFill>
                <a:latin typeface="Helvetica" pitchFamily="2" charset="0"/>
              </a:rPr>
              <a:t> (AT4G020270)</a:t>
            </a:r>
          </a:p>
        </p:txBody>
      </p:sp>
      <p:sp>
        <p:nvSpPr>
          <p:cNvPr id="30" name="TextBox 29">
            <a:extLst>
              <a:ext uri="{FF2B5EF4-FFF2-40B4-BE49-F238E27FC236}">
                <a16:creationId xmlns:a16="http://schemas.microsoft.com/office/drawing/2014/main" id="{47C6D1F7-026D-A3E4-DEB4-DC5CA36292EE}"/>
              </a:ext>
            </a:extLst>
          </p:cNvPr>
          <p:cNvSpPr txBox="1"/>
          <p:nvPr/>
        </p:nvSpPr>
        <p:spPr>
          <a:xfrm>
            <a:off x="1928782" y="58093"/>
            <a:ext cx="697627" cy="184666"/>
          </a:xfrm>
          <a:prstGeom prst="rect">
            <a:avLst/>
          </a:prstGeom>
          <a:noFill/>
        </p:spPr>
        <p:txBody>
          <a:bodyPr wrap="none" rtlCol="0">
            <a:spAutoFit/>
          </a:bodyPr>
          <a:lstStyle/>
          <a:p>
            <a:r>
              <a:rPr lang="en-US" sz="600" b="1" i="0" dirty="0">
                <a:solidFill>
                  <a:schemeClr val="accent2">
                    <a:lumMod val="75000"/>
                  </a:schemeClr>
                </a:solidFill>
                <a:effectLst/>
                <a:latin typeface="Helvetica" pitchFamily="2" charset="0"/>
              </a:rPr>
              <a:t>SALK_089638</a:t>
            </a:r>
            <a:endParaRPr lang="en-US" sz="600" dirty="0">
              <a:solidFill>
                <a:schemeClr val="accent2">
                  <a:lumMod val="75000"/>
                </a:schemeClr>
              </a:solidFill>
              <a:latin typeface="Helvetica" pitchFamily="2" charset="0"/>
            </a:endParaRPr>
          </a:p>
        </p:txBody>
      </p:sp>
      <p:cxnSp>
        <p:nvCxnSpPr>
          <p:cNvPr id="33" name="Straight Arrow Connector 32">
            <a:extLst>
              <a:ext uri="{FF2B5EF4-FFF2-40B4-BE49-F238E27FC236}">
                <a16:creationId xmlns:a16="http://schemas.microsoft.com/office/drawing/2014/main" id="{B338AC6F-B69F-93DD-B2DA-23412949B370}"/>
              </a:ext>
            </a:extLst>
          </p:cNvPr>
          <p:cNvCxnSpPr>
            <a:cxnSpLocks/>
          </p:cNvCxnSpPr>
          <p:nvPr/>
        </p:nvCxnSpPr>
        <p:spPr>
          <a:xfrm>
            <a:off x="713044" y="430704"/>
            <a:ext cx="295180" cy="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FB6F779D-73DF-FD8C-47AB-DE61E29F45F4}"/>
              </a:ext>
            </a:extLst>
          </p:cNvPr>
          <p:cNvSpPr txBox="1"/>
          <p:nvPr/>
        </p:nvSpPr>
        <p:spPr>
          <a:xfrm>
            <a:off x="262298" y="3895523"/>
            <a:ext cx="5744230" cy="830997"/>
          </a:xfrm>
          <a:prstGeom prst="rect">
            <a:avLst/>
          </a:prstGeom>
          <a:noFill/>
        </p:spPr>
        <p:txBody>
          <a:bodyPr wrap="square" rtlCol="0">
            <a:spAutoFit/>
          </a:bodyPr>
          <a:lstStyle/>
          <a:p>
            <a:pPr algn="just"/>
            <a:r>
              <a:rPr lang="en-US" sz="800" b="1" dirty="0">
                <a:latin typeface="Helvetica" pitchFamily="2" charset="0"/>
              </a:rPr>
              <a:t>Alternative Figure 4. Somatic mutations in MSH6 knockout lines. A, </a:t>
            </a:r>
            <a:r>
              <a:rPr lang="en-US" sz="800" dirty="0">
                <a:latin typeface="Helvetica" pitchFamily="2" charset="0"/>
              </a:rPr>
              <a:t>Diagram representing MSH6 mutant SALK insertions used to phenotype mutation rates in MSH deficient lines. General pipeline for Somatic mutation experimental design and strict variant calling using Strelka2. </a:t>
            </a:r>
            <a:r>
              <a:rPr lang="en-US" sz="800" b="1" dirty="0">
                <a:latin typeface="Helvetica" pitchFamily="2" charset="0"/>
              </a:rPr>
              <a:t>B, </a:t>
            </a:r>
            <a:r>
              <a:rPr lang="en-US" sz="800" dirty="0">
                <a:latin typeface="Helvetica" pitchFamily="2" charset="0"/>
              </a:rPr>
              <a:t>Alternative allele frequency of mutations found in wt/wt+wt/msh6 and msh6/msh6 lines. Total number of mutations (n) are 127 and 322 respectively. </a:t>
            </a:r>
            <a:r>
              <a:rPr lang="en-US" sz="800" b="1" dirty="0">
                <a:latin typeface="Helvetica" pitchFamily="2" charset="0"/>
              </a:rPr>
              <a:t>C, </a:t>
            </a:r>
            <a:r>
              <a:rPr lang="en-US" sz="800" dirty="0">
                <a:latin typeface="Helvetica" pitchFamily="2" charset="0"/>
              </a:rPr>
              <a:t>Proportion of mutations distribution in gene bodies in wt/wt+wt/msh6 and msh6/msh6 lines. </a:t>
            </a:r>
            <a:r>
              <a:rPr lang="en-US" sz="800" b="1" dirty="0">
                <a:latin typeface="Helvetica" pitchFamily="2" charset="0"/>
              </a:rPr>
              <a:t>D, </a:t>
            </a:r>
            <a:r>
              <a:rPr lang="en-US" sz="800" dirty="0">
                <a:latin typeface="Helvetica" pitchFamily="2" charset="0"/>
              </a:rPr>
              <a:t>msh6/msh6 to wt/wt+wt/msh6 mutation ratio in different genomic features and </a:t>
            </a:r>
            <a:r>
              <a:rPr lang="en-US" sz="800" b="1" dirty="0">
                <a:latin typeface="Helvetica" pitchFamily="2" charset="0"/>
              </a:rPr>
              <a:t>E, </a:t>
            </a:r>
            <a:r>
              <a:rPr lang="en-US" sz="800" dirty="0">
                <a:latin typeface="Helvetica" pitchFamily="2" charset="0"/>
              </a:rPr>
              <a:t>in genome regions grouped by H3K4me1 ChIP-seq.</a:t>
            </a:r>
            <a:endParaRPr lang="en-US" sz="800" b="1" dirty="0">
              <a:latin typeface="Helvetica" pitchFamily="2" charset="0"/>
            </a:endParaRPr>
          </a:p>
        </p:txBody>
      </p:sp>
      <p:pic>
        <p:nvPicPr>
          <p:cNvPr id="77" name="Picture 76">
            <a:extLst>
              <a:ext uri="{FF2B5EF4-FFF2-40B4-BE49-F238E27FC236}">
                <a16:creationId xmlns:a16="http://schemas.microsoft.com/office/drawing/2014/main" id="{9BDABF28-CADD-8A3D-04A9-F396B680654C}"/>
              </a:ext>
            </a:extLst>
          </p:cNvPr>
          <p:cNvPicPr>
            <a:picLocks noChangeAspect="1"/>
          </p:cNvPicPr>
          <p:nvPr/>
        </p:nvPicPr>
        <p:blipFill>
          <a:blip r:embed="rId6"/>
          <a:stretch>
            <a:fillRect/>
          </a:stretch>
        </p:blipFill>
        <p:spPr>
          <a:xfrm>
            <a:off x="262298" y="1920613"/>
            <a:ext cx="1933860" cy="1933860"/>
          </a:xfrm>
          <a:prstGeom prst="rect">
            <a:avLst/>
          </a:prstGeom>
        </p:spPr>
      </p:pic>
      <p:sp>
        <p:nvSpPr>
          <p:cNvPr id="87" name="TextBox 86">
            <a:extLst>
              <a:ext uri="{FF2B5EF4-FFF2-40B4-BE49-F238E27FC236}">
                <a16:creationId xmlns:a16="http://schemas.microsoft.com/office/drawing/2014/main" id="{246FC86C-27D6-0FBB-A803-58A215E15553}"/>
              </a:ext>
            </a:extLst>
          </p:cNvPr>
          <p:cNvSpPr txBox="1"/>
          <p:nvPr/>
        </p:nvSpPr>
        <p:spPr>
          <a:xfrm>
            <a:off x="305581" y="1991160"/>
            <a:ext cx="83356" cy="138499"/>
          </a:xfrm>
          <a:prstGeom prst="rect">
            <a:avLst/>
          </a:prstGeom>
          <a:solidFill>
            <a:schemeClr val="bg1"/>
          </a:solidFill>
        </p:spPr>
        <p:txBody>
          <a:bodyPr wrap="none" lIns="0" tIns="0" rIns="0" bIns="0" rtlCol="0">
            <a:spAutoFit/>
          </a:bodyPr>
          <a:lstStyle/>
          <a:p>
            <a:r>
              <a:rPr lang="en-US" sz="900" b="1" dirty="0">
                <a:latin typeface="Helvetica" pitchFamily="2" charset="0"/>
              </a:rPr>
              <a:t>B</a:t>
            </a:r>
          </a:p>
        </p:txBody>
      </p:sp>
      <p:sp>
        <p:nvSpPr>
          <p:cNvPr id="88" name="TextBox 87">
            <a:extLst>
              <a:ext uri="{FF2B5EF4-FFF2-40B4-BE49-F238E27FC236}">
                <a16:creationId xmlns:a16="http://schemas.microsoft.com/office/drawing/2014/main" id="{6A25B1C0-3B17-F234-79B3-804E51870EAC}"/>
              </a:ext>
            </a:extLst>
          </p:cNvPr>
          <p:cNvSpPr txBox="1"/>
          <p:nvPr/>
        </p:nvSpPr>
        <p:spPr>
          <a:xfrm>
            <a:off x="266433" y="211882"/>
            <a:ext cx="268022" cy="230832"/>
          </a:xfrm>
          <a:prstGeom prst="rect">
            <a:avLst/>
          </a:prstGeom>
          <a:solidFill>
            <a:schemeClr val="bg1"/>
          </a:solidFill>
        </p:spPr>
        <p:txBody>
          <a:bodyPr wrap="none" rtlCol="0">
            <a:spAutoFit/>
          </a:bodyPr>
          <a:lstStyle/>
          <a:p>
            <a:r>
              <a:rPr lang="en-US" sz="900" b="1" dirty="0">
                <a:latin typeface="Helvetica" pitchFamily="2" charset="0"/>
              </a:rPr>
              <a:t>A</a:t>
            </a:r>
          </a:p>
        </p:txBody>
      </p:sp>
      <p:sp>
        <p:nvSpPr>
          <p:cNvPr id="90" name="TextBox 89">
            <a:extLst>
              <a:ext uri="{FF2B5EF4-FFF2-40B4-BE49-F238E27FC236}">
                <a16:creationId xmlns:a16="http://schemas.microsoft.com/office/drawing/2014/main" id="{C6315958-27E1-654C-A2CF-676AD4381823}"/>
              </a:ext>
            </a:extLst>
          </p:cNvPr>
          <p:cNvSpPr txBox="1"/>
          <p:nvPr/>
        </p:nvSpPr>
        <p:spPr>
          <a:xfrm>
            <a:off x="2818353" y="211882"/>
            <a:ext cx="115416" cy="138499"/>
          </a:xfrm>
          <a:prstGeom prst="rect">
            <a:avLst/>
          </a:prstGeom>
          <a:solidFill>
            <a:schemeClr val="bg1"/>
          </a:solidFill>
        </p:spPr>
        <p:txBody>
          <a:bodyPr wrap="none" lIns="0" tIns="0" rIns="0" bIns="0" rtlCol="0">
            <a:spAutoFit/>
          </a:bodyPr>
          <a:lstStyle/>
          <a:p>
            <a:r>
              <a:rPr lang="en-US" sz="900" b="1" dirty="0">
                <a:latin typeface="Helvetica" pitchFamily="2" charset="0"/>
              </a:rPr>
              <a:t>C </a:t>
            </a:r>
          </a:p>
        </p:txBody>
      </p:sp>
      <p:sp>
        <p:nvSpPr>
          <p:cNvPr id="91" name="TextBox 90">
            <a:extLst>
              <a:ext uri="{FF2B5EF4-FFF2-40B4-BE49-F238E27FC236}">
                <a16:creationId xmlns:a16="http://schemas.microsoft.com/office/drawing/2014/main" id="{0AC06B50-C44D-7AC3-6975-A12EEC7A5210}"/>
              </a:ext>
            </a:extLst>
          </p:cNvPr>
          <p:cNvSpPr txBox="1"/>
          <p:nvPr/>
        </p:nvSpPr>
        <p:spPr>
          <a:xfrm>
            <a:off x="2653367" y="2021230"/>
            <a:ext cx="115416" cy="138499"/>
          </a:xfrm>
          <a:prstGeom prst="rect">
            <a:avLst/>
          </a:prstGeom>
          <a:solidFill>
            <a:schemeClr val="bg1"/>
          </a:solidFill>
        </p:spPr>
        <p:txBody>
          <a:bodyPr wrap="none" lIns="0" tIns="0" rIns="0" bIns="0" rtlCol="0">
            <a:spAutoFit/>
          </a:bodyPr>
          <a:lstStyle/>
          <a:p>
            <a:r>
              <a:rPr lang="en-US" sz="900" b="1" dirty="0">
                <a:latin typeface="Helvetica" pitchFamily="2" charset="0"/>
              </a:rPr>
              <a:t>D </a:t>
            </a:r>
          </a:p>
        </p:txBody>
      </p:sp>
      <p:sp>
        <p:nvSpPr>
          <p:cNvPr id="92" name="TextBox 91">
            <a:extLst>
              <a:ext uri="{FF2B5EF4-FFF2-40B4-BE49-F238E27FC236}">
                <a16:creationId xmlns:a16="http://schemas.microsoft.com/office/drawing/2014/main" id="{A3FD8D27-D2A1-0559-63C9-F14096AF7F24}"/>
              </a:ext>
            </a:extLst>
          </p:cNvPr>
          <p:cNvSpPr txBox="1"/>
          <p:nvPr/>
        </p:nvSpPr>
        <p:spPr>
          <a:xfrm>
            <a:off x="4512496" y="2021230"/>
            <a:ext cx="109004" cy="138499"/>
          </a:xfrm>
          <a:prstGeom prst="rect">
            <a:avLst/>
          </a:prstGeom>
          <a:solidFill>
            <a:schemeClr val="bg1"/>
          </a:solidFill>
        </p:spPr>
        <p:txBody>
          <a:bodyPr wrap="none" lIns="0" tIns="0" rIns="0" bIns="0" rtlCol="0">
            <a:spAutoFit/>
          </a:bodyPr>
          <a:lstStyle/>
          <a:p>
            <a:r>
              <a:rPr lang="en-US" sz="900" b="1" dirty="0">
                <a:latin typeface="Helvetica" pitchFamily="2" charset="0"/>
              </a:rPr>
              <a:t>E </a:t>
            </a:r>
          </a:p>
        </p:txBody>
      </p:sp>
      <p:sp>
        <p:nvSpPr>
          <p:cNvPr id="31" name="TextBox 30">
            <a:extLst>
              <a:ext uri="{FF2B5EF4-FFF2-40B4-BE49-F238E27FC236}">
                <a16:creationId xmlns:a16="http://schemas.microsoft.com/office/drawing/2014/main" id="{F230082B-0273-F4D1-8866-CC5FFAE8FE00}"/>
              </a:ext>
            </a:extLst>
          </p:cNvPr>
          <p:cNvSpPr txBox="1"/>
          <p:nvPr/>
        </p:nvSpPr>
        <p:spPr>
          <a:xfrm>
            <a:off x="262298" y="58093"/>
            <a:ext cx="697627" cy="184666"/>
          </a:xfrm>
          <a:prstGeom prst="rect">
            <a:avLst/>
          </a:prstGeom>
          <a:noFill/>
        </p:spPr>
        <p:txBody>
          <a:bodyPr wrap="none" rtlCol="0">
            <a:spAutoFit/>
          </a:bodyPr>
          <a:lstStyle/>
          <a:p>
            <a:r>
              <a:rPr lang="en-US" sz="600" b="1" i="0" dirty="0">
                <a:solidFill>
                  <a:schemeClr val="accent2">
                    <a:lumMod val="75000"/>
                  </a:schemeClr>
                </a:solidFill>
                <a:effectLst/>
                <a:latin typeface="Helvetica" pitchFamily="2" charset="0"/>
              </a:rPr>
              <a:t>SALK_037557</a:t>
            </a:r>
            <a:endParaRPr lang="en-US" sz="600" dirty="0">
              <a:solidFill>
                <a:schemeClr val="accent2">
                  <a:lumMod val="75000"/>
                </a:schemeClr>
              </a:solidFill>
              <a:latin typeface="Helvetica" pitchFamily="2" charset="0"/>
            </a:endParaRPr>
          </a:p>
        </p:txBody>
      </p:sp>
      <p:cxnSp>
        <p:nvCxnSpPr>
          <p:cNvPr id="94" name="Straight Connector 93">
            <a:extLst>
              <a:ext uri="{FF2B5EF4-FFF2-40B4-BE49-F238E27FC236}">
                <a16:creationId xmlns:a16="http://schemas.microsoft.com/office/drawing/2014/main" id="{FD38A3EC-DD80-B6F9-A8C8-20DFF6FA48FA}"/>
              </a:ext>
            </a:extLst>
          </p:cNvPr>
          <p:cNvCxnSpPr>
            <a:cxnSpLocks/>
          </p:cNvCxnSpPr>
          <p:nvPr/>
        </p:nvCxnSpPr>
        <p:spPr>
          <a:xfrm flipV="1">
            <a:off x="594485" y="245736"/>
            <a:ext cx="0" cy="400413"/>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99" name="Straight Connector 98">
            <a:extLst>
              <a:ext uri="{FF2B5EF4-FFF2-40B4-BE49-F238E27FC236}">
                <a16:creationId xmlns:a16="http://schemas.microsoft.com/office/drawing/2014/main" id="{83081223-97BB-7EBA-BD59-15A08CC5A966}"/>
              </a:ext>
            </a:extLst>
          </p:cNvPr>
          <p:cNvCxnSpPr>
            <a:cxnSpLocks/>
          </p:cNvCxnSpPr>
          <p:nvPr/>
        </p:nvCxnSpPr>
        <p:spPr>
          <a:xfrm flipV="1">
            <a:off x="2285860" y="246236"/>
            <a:ext cx="0" cy="400413"/>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02" name="TextBox 101">
            <a:extLst>
              <a:ext uri="{FF2B5EF4-FFF2-40B4-BE49-F238E27FC236}">
                <a16:creationId xmlns:a16="http://schemas.microsoft.com/office/drawing/2014/main" id="{D3301B5A-4057-61C3-7E8E-6807A9CDCE2F}"/>
              </a:ext>
            </a:extLst>
          </p:cNvPr>
          <p:cNvSpPr txBox="1"/>
          <p:nvPr/>
        </p:nvSpPr>
        <p:spPr>
          <a:xfrm>
            <a:off x="1453762" y="2189096"/>
            <a:ext cx="402674" cy="184666"/>
          </a:xfrm>
          <a:prstGeom prst="rect">
            <a:avLst/>
          </a:prstGeom>
          <a:noFill/>
        </p:spPr>
        <p:txBody>
          <a:bodyPr wrap="none" rtlCol="0">
            <a:spAutoFit/>
          </a:bodyPr>
          <a:lstStyle/>
          <a:p>
            <a:r>
              <a:rPr lang="en-US" sz="600" dirty="0">
                <a:latin typeface="Helvetica" pitchFamily="2" charset="0"/>
              </a:rPr>
              <a:t>n=322</a:t>
            </a:r>
          </a:p>
        </p:txBody>
      </p:sp>
      <p:sp>
        <p:nvSpPr>
          <p:cNvPr id="103" name="TextBox 102">
            <a:extLst>
              <a:ext uri="{FF2B5EF4-FFF2-40B4-BE49-F238E27FC236}">
                <a16:creationId xmlns:a16="http://schemas.microsoft.com/office/drawing/2014/main" id="{3BC50841-70FB-9668-6087-734CE737E5AC}"/>
              </a:ext>
            </a:extLst>
          </p:cNvPr>
          <p:cNvSpPr txBox="1"/>
          <p:nvPr/>
        </p:nvSpPr>
        <p:spPr>
          <a:xfrm>
            <a:off x="655665" y="2189096"/>
            <a:ext cx="402674" cy="184666"/>
          </a:xfrm>
          <a:prstGeom prst="rect">
            <a:avLst/>
          </a:prstGeom>
          <a:noFill/>
        </p:spPr>
        <p:txBody>
          <a:bodyPr wrap="none" rtlCol="0">
            <a:spAutoFit/>
          </a:bodyPr>
          <a:lstStyle/>
          <a:p>
            <a:r>
              <a:rPr lang="en-US" sz="600" dirty="0">
                <a:latin typeface="Helvetica" pitchFamily="2" charset="0"/>
              </a:rPr>
              <a:t>n=127</a:t>
            </a:r>
          </a:p>
        </p:txBody>
      </p:sp>
      <p:pic>
        <p:nvPicPr>
          <p:cNvPr id="3" name="Picture 2">
            <a:extLst>
              <a:ext uri="{FF2B5EF4-FFF2-40B4-BE49-F238E27FC236}">
                <a16:creationId xmlns:a16="http://schemas.microsoft.com/office/drawing/2014/main" id="{8E3651BB-7C0F-D93F-B132-D8311A0F7636}"/>
              </a:ext>
            </a:extLst>
          </p:cNvPr>
          <p:cNvPicPr>
            <a:picLocks noChangeAspect="1"/>
          </p:cNvPicPr>
          <p:nvPr/>
        </p:nvPicPr>
        <p:blipFill>
          <a:blip r:embed="rId7"/>
          <a:stretch>
            <a:fillRect/>
          </a:stretch>
        </p:blipFill>
        <p:spPr>
          <a:xfrm>
            <a:off x="2668527" y="2139157"/>
            <a:ext cx="1371600" cy="1828800"/>
          </a:xfrm>
          <a:prstGeom prst="rect">
            <a:avLst/>
          </a:prstGeom>
        </p:spPr>
      </p:pic>
      <p:sp>
        <p:nvSpPr>
          <p:cNvPr id="38" name="TextBox 37">
            <a:extLst>
              <a:ext uri="{FF2B5EF4-FFF2-40B4-BE49-F238E27FC236}">
                <a16:creationId xmlns:a16="http://schemas.microsoft.com/office/drawing/2014/main" id="{2C711D17-A18E-140F-6479-4E58161F797D}"/>
              </a:ext>
            </a:extLst>
          </p:cNvPr>
          <p:cNvSpPr txBox="1"/>
          <p:nvPr/>
        </p:nvSpPr>
        <p:spPr>
          <a:xfrm>
            <a:off x="2728733" y="1964475"/>
            <a:ext cx="1118134" cy="276999"/>
          </a:xfrm>
          <a:prstGeom prst="rect">
            <a:avLst/>
          </a:prstGeom>
          <a:noFill/>
        </p:spPr>
        <p:txBody>
          <a:bodyPr wrap="square">
            <a:spAutoFit/>
          </a:bodyPr>
          <a:lstStyle/>
          <a:p>
            <a:r>
              <a:rPr lang="en-US" sz="600" dirty="0">
                <a:latin typeface="Helvetica" pitchFamily="2" charset="0"/>
              </a:rPr>
              <a:t>X</a:t>
            </a:r>
            <a:r>
              <a:rPr lang="en-US" sz="600" baseline="30000" dirty="0">
                <a:latin typeface="Helvetica" pitchFamily="2" charset="0"/>
              </a:rPr>
              <a:t>2</a:t>
            </a:r>
            <a:r>
              <a:rPr lang="en-US" sz="600" dirty="0">
                <a:latin typeface="Helvetica" pitchFamily="2" charset="0"/>
              </a:rPr>
              <a:t> = 15.824, df = 2</a:t>
            </a:r>
          </a:p>
          <a:p>
            <a:r>
              <a:rPr lang="en-US" sz="600" dirty="0">
                <a:latin typeface="Helvetica" pitchFamily="2" charset="0"/>
              </a:rPr>
              <a:t>p-value = 0.0003663</a:t>
            </a:r>
          </a:p>
        </p:txBody>
      </p:sp>
      <p:sp>
        <p:nvSpPr>
          <p:cNvPr id="6" name="TextBox 5">
            <a:extLst>
              <a:ext uri="{FF2B5EF4-FFF2-40B4-BE49-F238E27FC236}">
                <a16:creationId xmlns:a16="http://schemas.microsoft.com/office/drawing/2014/main" id="{345EB6F7-171A-8DE9-4BEB-A9C9C6961E78}"/>
              </a:ext>
            </a:extLst>
          </p:cNvPr>
          <p:cNvSpPr txBox="1"/>
          <p:nvPr/>
        </p:nvSpPr>
        <p:spPr>
          <a:xfrm>
            <a:off x="4766112" y="2044901"/>
            <a:ext cx="780983" cy="276999"/>
          </a:xfrm>
          <a:prstGeom prst="rect">
            <a:avLst/>
          </a:prstGeom>
          <a:noFill/>
        </p:spPr>
        <p:txBody>
          <a:bodyPr wrap="none" rtlCol="0">
            <a:spAutoFit/>
          </a:bodyPr>
          <a:lstStyle/>
          <a:p>
            <a:r>
              <a:rPr lang="en-US" sz="600" dirty="0">
                <a:latin typeface="Helvetica" pitchFamily="2" charset="0"/>
              </a:rPr>
              <a:t>X</a:t>
            </a:r>
            <a:r>
              <a:rPr lang="en-US" sz="600" baseline="30000" dirty="0">
                <a:latin typeface="Helvetica" pitchFamily="2" charset="0"/>
              </a:rPr>
              <a:t>2</a:t>
            </a:r>
            <a:r>
              <a:rPr lang="en-US" sz="600" dirty="0">
                <a:latin typeface="Helvetica" pitchFamily="2" charset="0"/>
              </a:rPr>
              <a:t> = 24.82, df = 2</a:t>
            </a:r>
          </a:p>
          <a:p>
            <a:r>
              <a:rPr lang="en-US" sz="600" dirty="0">
                <a:latin typeface="Helvetica" pitchFamily="2" charset="0"/>
              </a:rPr>
              <a:t>p-value = 4e-06</a:t>
            </a:r>
          </a:p>
        </p:txBody>
      </p:sp>
      <p:pic>
        <p:nvPicPr>
          <p:cNvPr id="86" name="Picture 85">
            <a:extLst>
              <a:ext uri="{FF2B5EF4-FFF2-40B4-BE49-F238E27FC236}">
                <a16:creationId xmlns:a16="http://schemas.microsoft.com/office/drawing/2014/main" id="{1ABD3634-0BA2-A3A5-856C-4E1C6CFFA4EB}"/>
              </a:ext>
            </a:extLst>
          </p:cNvPr>
          <p:cNvPicPr>
            <a:picLocks noChangeAspect="1"/>
          </p:cNvPicPr>
          <p:nvPr/>
        </p:nvPicPr>
        <p:blipFill rotWithShape="1">
          <a:blip r:embed="rId8"/>
          <a:srcRect t="31005" r="67140" b="44576"/>
          <a:stretch/>
        </p:blipFill>
        <p:spPr>
          <a:xfrm>
            <a:off x="3962840" y="2589747"/>
            <a:ext cx="600952" cy="446568"/>
          </a:xfrm>
          <a:prstGeom prst="rect">
            <a:avLst/>
          </a:prstGeom>
        </p:spPr>
      </p:pic>
    </p:spTree>
    <p:extLst>
      <p:ext uri="{BB962C8B-B14F-4D97-AF65-F5344CB8AC3E}">
        <p14:creationId xmlns:p14="http://schemas.microsoft.com/office/powerpoint/2010/main" val="4202796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4CCC953-C8C0-7D56-C91A-395B90CC2F68}"/>
              </a:ext>
            </a:extLst>
          </p:cNvPr>
          <p:cNvPicPr>
            <a:picLocks noChangeAspect="1"/>
          </p:cNvPicPr>
          <p:nvPr/>
        </p:nvPicPr>
        <p:blipFill>
          <a:blip r:embed="rId3"/>
          <a:stretch>
            <a:fillRect/>
          </a:stretch>
        </p:blipFill>
        <p:spPr>
          <a:xfrm>
            <a:off x="216747" y="63245"/>
            <a:ext cx="1296829" cy="2171435"/>
          </a:xfrm>
          <a:prstGeom prst="rect">
            <a:avLst/>
          </a:prstGeom>
        </p:spPr>
      </p:pic>
      <p:sp>
        <p:nvSpPr>
          <p:cNvPr id="34" name="TextBox 33">
            <a:extLst>
              <a:ext uri="{FF2B5EF4-FFF2-40B4-BE49-F238E27FC236}">
                <a16:creationId xmlns:a16="http://schemas.microsoft.com/office/drawing/2014/main" id="{FB6F779D-73DF-FD8C-47AB-DE61E29F45F4}"/>
              </a:ext>
            </a:extLst>
          </p:cNvPr>
          <p:cNvSpPr txBox="1"/>
          <p:nvPr/>
        </p:nvSpPr>
        <p:spPr>
          <a:xfrm>
            <a:off x="124339" y="3542672"/>
            <a:ext cx="2668251" cy="707886"/>
          </a:xfrm>
          <a:prstGeom prst="rect">
            <a:avLst/>
          </a:prstGeom>
          <a:noFill/>
        </p:spPr>
        <p:txBody>
          <a:bodyPr wrap="square" rtlCol="0">
            <a:spAutoFit/>
          </a:bodyPr>
          <a:lstStyle/>
          <a:p>
            <a:pPr algn="just"/>
            <a:r>
              <a:rPr lang="en-US" sz="800" b="1" dirty="0">
                <a:latin typeface="Helvetica" pitchFamily="2" charset="0"/>
              </a:rPr>
              <a:t>Alternative Figure 4. Somatic mutations in MSH6 knockout lines. A, </a:t>
            </a:r>
            <a:r>
              <a:rPr lang="en-US" sz="800" dirty="0">
                <a:latin typeface="Helvetica" pitchFamily="2" charset="0"/>
              </a:rPr>
              <a:t>mutation signature of wt/wt+wt/msh6 and msh6/msh6 with msh6/msh6 showing </a:t>
            </a:r>
            <a:r>
              <a:rPr lang="en-US" sz="800" b="1" dirty="0">
                <a:latin typeface="Helvetica" pitchFamily="2" charset="0"/>
              </a:rPr>
              <a:t>B, </a:t>
            </a:r>
            <a:r>
              <a:rPr lang="en-US" sz="800" dirty="0">
                <a:latin typeface="Helvetica" pitchFamily="2" charset="0"/>
              </a:rPr>
              <a:t>expected effects of unrepaired mismatches between adenine and oxidized guanine. </a:t>
            </a:r>
            <a:endParaRPr lang="en-US" sz="800" b="1" dirty="0">
              <a:latin typeface="Helvetica" pitchFamily="2" charset="0"/>
            </a:endParaRPr>
          </a:p>
        </p:txBody>
      </p:sp>
      <p:sp>
        <p:nvSpPr>
          <p:cNvPr id="87" name="TextBox 86">
            <a:extLst>
              <a:ext uri="{FF2B5EF4-FFF2-40B4-BE49-F238E27FC236}">
                <a16:creationId xmlns:a16="http://schemas.microsoft.com/office/drawing/2014/main" id="{246FC86C-27D6-0FBB-A803-58A215E15553}"/>
              </a:ext>
            </a:extLst>
          </p:cNvPr>
          <p:cNvSpPr txBox="1"/>
          <p:nvPr/>
        </p:nvSpPr>
        <p:spPr>
          <a:xfrm>
            <a:off x="2461851" y="110710"/>
            <a:ext cx="65" cy="138499"/>
          </a:xfrm>
          <a:prstGeom prst="rect">
            <a:avLst/>
          </a:prstGeom>
          <a:solidFill>
            <a:schemeClr val="bg1"/>
          </a:solidFill>
        </p:spPr>
        <p:txBody>
          <a:bodyPr wrap="none" lIns="0" tIns="0" rIns="0" bIns="0" rtlCol="0">
            <a:spAutoFit/>
          </a:bodyPr>
          <a:lstStyle/>
          <a:p>
            <a:endParaRPr lang="en-US" sz="900" b="1" dirty="0">
              <a:latin typeface="Helvetica" pitchFamily="2" charset="0"/>
            </a:endParaRPr>
          </a:p>
        </p:txBody>
      </p:sp>
      <p:sp>
        <p:nvSpPr>
          <p:cNvPr id="89" name="TextBox 88">
            <a:extLst>
              <a:ext uri="{FF2B5EF4-FFF2-40B4-BE49-F238E27FC236}">
                <a16:creationId xmlns:a16="http://schemas.microsoft.com/office/drawing/2014/main" id="{40235F29-7BAC-990C-B4BF-E1877E1C5874}"/>
              </a:ext>
            </a:extLst>
          </p:cNvPr>
          <p:cNvSpPr txBox="1"/>
          <p:nvPr/>
        </p:nvSpPr>
        <p:spPr>
          <a:xfrm>
            <a:off x="308363" y="59274"/>
            <a:ext cx="134652" cy="161583"/>
          </a:xfrm>
          <a:prstGeom prst="rect">
            <a:avLst/>
          </a:prstGeom>
          <a:solidFill>
            <a:schemeClr val="bg1"/>
          </a:solidFill>
        </p:spPr>
        <p:txBody>
          <a:bodyPr wrap="none" lIns="0" tIns="0" rIns="0" bIns="0" rtlCol="0">
            <a:spAutoFit/>
          </a:bodyPr>
          <a:lstStyle/>
          <a:p>
            <a:r>
              <a:rPr lang="en-US" sz="1050" b="1" dirty="0">
                <a:latin typeface="Helvetica" pitchFamily="2" charset="0"/>
              </a:rPr>
              <a:t>A </a:t>
            </a:r>
          </a:p>
        </p:txBody>
      </p:sp>
      <p:pic>
        <p:nvPicPr>
          <p:cNvPr id="10" name="Picture 9">
            <a:extLst>
              <a:ext uri="{FF2B5EF4-FFF2-40B4-BE49-F238E27FC236}">
                <a16:creationId xmlns:a16="http://schemas.microsoft.com/office/drawing/2014/main" id="{97B5B816-99E7-58B1-C36B-7DC152BFAD33}"/>
              </a:ext>
            </a:extLst>
          </p:cNvPr>
          <p:cNvPicPr>
            <a:picLocks noChangeAspect="1"/>
          </p:cNvPicPr>
          <p:nvPr/>
        </p:nvPicPr>
        <p:blipFill>
          <a:blip r:embed="rId4"/>
          <a:stretch>
            <a:fillRect/>
          </a:stretch>
        </p:blipFill>
        <p:spPr>
          <a:xfrm>
            <a:off x="1495761" y="70089"/>
            <a:ext cx="1296829" cy="2171434"/>
          </a:xfrm>
          <a:prstGeom prst="rect">
            <a:avLst/>
          </a:prstGeom>
        </p:spPr>
      </p:pic>
      <p:pic>
        <p:nvPicPr>
          <p:cNvPr id="23" name="Picture 22">
            <a:extLst>
              <a:ext uri="{FF2B5EF4-FFF2-40B4-BE49-F238E27FC236}">
                <a16:creationId xmlns:a16="http://schemas.microsoft.com/office/drawing/2014/main" id="{9780A279-2BED-2E38-9F1A-BA00AFAB3758}"/>
              </a:ext>
            </a:extLst>
          </p:cNvPr>
          <p:cNvPicPr>
            <a:picLocks noChangeAspect="1"/>
          </p:cNvPicPr>
          <p:nvPr/>
        </p:nvPicPr>
        <p:blipFill>
          <a:blip r:embed="rId5"/>
          <a:stretch>
            <a:fillRect/>
          </a:stretch>
        </p:blipFill>
        <p:spPr>
          <a:xfrm>
            <a:off x="212828" y="2234680"/>
            <a:ext cx="2631739" cy="1301149"/>
          </a:xfrm>
          <a:prstGeom prst="rect">
            <a:avLst/>
          </a:prstGeom>
        </p:spPr>
      </p:pic>
      <p:sp>
        <p:nvSpPr>
          <p:cNvPr id="2" name="TextBox 1">
            <a:extLst>
              <a:ext uri="{FF2B5EF4-FFF2-40B4-BE49-F238E27FC236}">
                <a16:creationId xmlns:a16="http://schemas.microsoft.com/office/drawing/2014/main" id="{01381C63-F622-C617-16DE-B340D6D4542F}"/>
              </a:ext>
            </a:extLst>
          </p:cNvPr>
          <p:cNvSpPr txBox="1"/>
          <p:nvPr/>
        </p:nvSpPr>
        <p:spPr>
          <a:xfrm>
            <a:off x="308363" y="2241523"/>
            <a:ext cx="134652" cy="161583"/>
          </a:xfrm>
          <a:prstGeom prst="rect">
            <a:avLst/>
          </a:prstGeom>
          <a:solidFill>
            <a:schemeClr val="bg1"/>
          </a:solidFill>
        </p:spPr>
        <p:txBody>
          <a:bodyPr wrap="none" lIns="0" tIns="0" rIns="0" bIns="0" rtlCol="0">
            <a:spAutoFit/>
          </a:bodyPr>
          <a:lstStyle/>
          <a:p>
            <a:r>
              <a:rPr lang="en-US" sz="1050" b="1" dirty="0">
                <a:latin typeface="Helvetica" pitchFamily="2" charset="0"/>
              </a:rPr>
              <a:t>B </a:t>
            </a:r>
          </a:p>
        </p:txBody>
      </p:sp>
    </p:spTree>
    <p:extLst>
      <p:ext uri="{BB962C8B-B14F-4D97-AF65-F5344CB8AC3E}">
        <p14:creationId xmlns:p14="http://schemas.microsoft.com/office/powerpoint/2010/main" val="3718323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7">
            <a:extLst>
              <a:ext uri="{FF2B5EF4-FFF2-40B4-BE49-F238E27FC236}">
                <a16:creationId xmlns:a16="http://schemas.microsoft.com/office/drawing/2014/main" id="{C0FCAD31-D4FE-7158-5C1D-96F12CC00382}"/>
              </a:ext>
            </a:extLst>
          </p:cNvPr>
          <p:cNvSpPr txBox="1"/>
          <p:nvPr/>
        </p:nvSpPr>
        <p:spPr>
          <a:xfrm>
            <a:off x="651211" y="123534"/>
            <a:ext cx="915635" cy="184666"/>
          </a:xfrm>
          <a:prstGeom prst="rect">
            <a:avLst/>
          </a:prstGeom>
          <a:noFill/>
        </p:spPr>
        <p:txBody>
          <a:bodyPr wrap="none" rtlCol="0">
            <a:spAutoFit/>
          </a:bodyPr>
          <a:lstStyle/>
          <a:p>
            <a:r>
              <a:rPr kumimoji="1" lang="en-US" altLang="ja-JP" sz="600" b="1" u="sng" dirty="0">
                <a:latin typeface="Helvetica" pitchFamily="2" charset="0"/>
                <a:cs typeface="Arial" panose="020B0604020202020204" pitchFamily="34" charset="0"/>
              </a:rPr>
              <a:t>Purification scheme</a:t>
            </a:r>
            <a:endParaRPr kumimoji="1" lang="ja-JP" altLang="en-US" sz="600" b="1" u="sng">
              <a:latin typeface="Helvetica" pitchFamily="2" charset="0"/>
              <a:cs typeface="Arial" panose="020B0604020202020204" pitchFamily="34" charset="0"/>
            </a:endParaRPr>
          </a:p>
        </p:txBody>
      </p:sp>
      <p:sp>
        <p:nvSpPr>
          <p:cNvPr id="5" name="テキスト ボックス 8">
            <a:extLst>
              <a:ext uri="{FF2B5EF4-FFF2-40B4-BE49-F238E27FC236}">
                <a16:creationId xmlns:a16="http://schemas.microsoft.com/office/drawing/2014/main" id="{90F01AF7-56F5-8DE7-9EBD-A0E25544A047}"/>
              </a:ext>
            </a:extLst>
          </p:cNvPr>
          <p:cNvSpPr txBox="1"/>
          <p:nvPr/>
        </p:nvSpPr>
        <p:spPr>
          <a:xfrm>
            <a:off x="455631" y="304567"/>
            <a:ext cx="1351652" cy="276999"/>
          </a:xfrm>
          <a:prstGeom prst="rect">
            <a:avLst/>
          </a:prstGeom>
          <a:noFill/>
        </p:spPr>
        <p:txBody>
          <a:bodyPr wrap="none" rtlCol="0">
            <a:spAutoFit/>
          </a:bodyPr>
          <a:lstStyle/>
          <a:p>
            <a:r>
              <a:rPr lang="en-US" altLang="ja-JP" sz="600" dirty="0">
                <a:latin typeface="Helvetica" pitchFamily="2" charset="0"/>
                <a:cs typeface="Arial" panose="020B0604020202020204" pitchFamily="34" charset="0"/>
              </a:rPr>
              <a:t>Cell: BL21(DE3) </a:t>
            </a:r>
            <a:r>
              <a:rPr lang="en-US" altLang="ja-JP" sz="600" dirty="0" err="1">
                <a:latin typeface="Helvetica" pitchFamily="2" charset="0"/>
                <a:cs typeface="Arial" panose="020B0604020202020204" pitchFamily="34" charset="0"/>
              </a:rPr>
              <a:t>codonplusRIL</a:t>
            </a:r>
            <a:endParaRPr lang="en-US" altLang="ja-JP" sz="600" dirty="0">
              <a:latin typeface="Helvetica" pitchFamily="2" charset="0"/>
              <a:cs typeface="Arial" panose="020B0604020202020204" pitchFamily="34" charset="0"/>
            </a:endParaRPr>
          </a:p>
          <a:p>
            <a:r>
              <a:rPr kumimoji="1" lang="en-US" altLang="ja-JP" sz="600" dirty="0">
                <a:latin typeface="Helvetica" pitchFamily="2" charset="0"/>
                <a:cs typeface="Arial" panose="020B0604020202020204" pitchFamily="34" charset="0"/>
              </a:rPr>
              <a:t>Scale: 5 L culture with LB medium</a:t>
            </a:r>
            <a:endParaRPr kumimoji="1" lang="ja-JP" altLang="en-US" sz="600">
              <a:latin typeface="Helvetica" pitchFamily="2" charset="0"/>
              <a:cs typeface="Arial" panose="020B0604020202020204" pitchFamily="34" charset="0"/>
            </a:endParaRPr>
          </a:p>
        </p:txBody>
      </p:sp>
      <p:sp>
        <p:nvSpPr>
          <p:cNvPr id="6" name="テキスト ボックス 9">
            <a:extLst>
              <a:ext uri="{FF2B5EF4-FFF2-40B4-BE49-F238E27FC236}">
                <a16:creationId xmlns:a16="http://schemas.microsoft.com/office/drawing/2014/main" id="{457D2A96-2C25-F93A-1A1C-666C0A5A8B4B}"/>
              </a:ext>
            </a:extLst>
          </p:cNvPr>
          <p:cNvSpPr txBox="1"/>
          <p:nvPr/>
        </p:nvSpPr>
        <p:spPr>
          <a:xfrm>
            <a:off x="448086" y="616756"/>
            <a:ext cx="1531188" cy="18466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ja-JP" sz="600" dirty="0">
                <a:latin typeface="Helvetica" pitchFamily="2" charset="0"/>
                <a:cs typeface="Arial" panose="020B0604020202020204" pitchFamily="34" charset="0"/>
              </a:rPr>
              <a:t>Protein expression (</a:t>
            </a:r>
            <a:r>
              <a:rPr kumimoji="1" lang="en-US" altLang="ja-JP" sz="600" dirty="0">
                <a:latin typeface="Helvetica" pitchFamily="2" charset="0"/>
                <a:cs typeface="Arial" panose="020B0604020202020204" pitchFamily="34" charset="0"/>
              </a:rPr>
              <a:t>0.5 mM IPTG, O/N)</a:t>
            </a:r>
            <a:endParaRPr kumimoji="1" lang="ja-JP" altLang="en-US" sz="600">
              <a:latin typeface="Helvetica" pitchFamily="2" charset="0"/>
              <a:cs typeface="Arial" panose="020B0604020202020204" pitchFamily="34" charset="0"/>
            </a:endParaRPr>
          </a:p>
        </p:txBody>
      </p:sp>
      <p:sp>
        <p:nvSpPr>
          <p:cNvPr id="7" name="テキスト ボックス 10">
            <a:extLst>
              <a:ext uri="{FF2B5EF4-FFF2-40B4-BE49-F238E27FC236}">
                <a16:creationId xmlns:a16="http://schemas.microsoft.com/office/drawing/2014/main" id="{C29B7FDA-392F-5FCE-8BC9-8AD4DB03037B}"/>
              </a:ext>
            </a:extLst>
          </p:cNvPr>
          <p:cNvSpPr txBox="1"/>
          <p:nvPr/>
        </p:nvSpPr>
        <p:spPr>
          <a:xfrm>
            <a:off x="820485" y="969257"/>
            <a:ext cx="963725" cy="18466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sz="600" dirty="0">
                <a:latin typeface="Helvetica" pitchFamily="2" charset="0"/>
                <a:cs typeface="Arial" panose="020B0604020202020204" pitchFamily="34" charset="0"/>
              </a:rPr>
              <a:t>Cell </a:t>
            </a:r>
            <a:r>
              <a:rPr lang="en-US" altLang="ja-JP" sz="600" dirty="0">
                <a:latin typeface="Helvetica" pitchFamily="2" charset="0"/>
                <a:cs typeface="Arial" panose="020B0604020202020204" pitchFamily="34" charset="0"/>
              </a:rPr>
              <a:t>lysis by sonication</a:t>
            </a:r>
            <a:endParaRPr kumimoji="1" lang="ja-JP" altLang="en-US" sz="600">
              <a:latin typeface="Helvetica" pitchFamily="2" charset="0"/>
              <a:cs typeface="Arial" panose="020B0604020202020204" pitchFamily="34" charset="0"/>
            </a:endParaRPr>
          </a:p>
        </p:txBody>
      </p:sp>
      <p:sp>
        <p:nvSpPr>
          <p:cNvPr id="8" name="テキスト ボックス 11">
            <a:extLst>
              <a:ext uri="{FF2B5EF4-FFF2-40B4-BE49-F238E27FC236}">
                <a16:creationId xmlns:a16="http://schemas.microsoft.com/office/drawing/2014/main" id="{F9F9F1F5-6780-D08B-4E5F-913F381B6E97}"/>
              </a:ext>
            </a:extLst>
          </p:cNvPr>
          <p:cNvSpPr txBox="1"/>
          <p:nvPr/>
        </p:nvSpPr>
        <p:spPr>
          <a:xfrm>
            <a:off x="796920" y="1313430"/>
            <a:ext cx="1010213" cy="18466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ja-JP" sz="600" dirty="0">
                <a:latin typeface="Helvetica" pitchFamily="2" charset="0"/>
                <a:cs typeface="Arial" panose="020B0604020202020204" pitchFamily="34" charset="0"/>
              </a:rPr>
              <a:t>Ni-NTA agarose column</a:t>
            </a:r>
            <a:endParaRPr kumimoji="1" lang="ja-JP" altLang="en-US" sz="600">
              <a:latin typeface="Helvetica" pitchFamily="2" charset="0"/>
              <a:cs typeface="Arial" panose="020B0604020202020204" pitchFamily="34" charset="0"/>
            </a:endParaRPr>
          </a:p>
        </p:txBody>
      </p:sp>
      <p:cxnSp>
        <p:nvCxnSpPr>
          <p:cNvPr id="9" name="直線矢印コネクタ 13">
            <a:extLst>
              <a:ext uri="{FF2B5EF4-FFF2-40B4-BE49-F238E27FC236}">
                <a16:creationId xmlns:a16="http://schemas.microsoft.com/office/drawing/2014/main" id="{2D273890-D3CA-A874-30EE-87C5C7A02073}"/>
              </a:ext>
            </a:extLst>
          </p:cNvPr>
          <p:cNvCxnSpPr>
            <a:cxnSpLocks/>
          </p:cNvCxnSpPr>
          <p:nvPr/>
        </p:nvCxnSpPr>
        <p:spPr>
          <a:xfrm>
            <a:off x="1376929" y="807312"/>
            <a:ext cx="1" cy="14367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14">
            <a:extLst>
              <a:ext uri="{FF2B5EF4-FFF2-40B4-BE49-F238E27FC236}">
                <a16:creationId xmlns:a16="http://schemas.microsoft.com/office/drawing/2014/main" id="{D69F89EA-2D43-2DDA-B2C6-5203F6A4875B}"/>
              </a:ext>
            </a:extLst>
          </p:cNvPr>
          <p:cNvSpPr txBox="1"/>
          <p:nvPr/>
        </p:nvSpPr>
        <p:spPr>
          <a:xfrm>
            <a:off x="171255" y="1666519"/>
            <a:ext cx="1980029" cy="18466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ja-JP" sz="600" dirty="0">
                <a:latin typeface="Helvetica" pitchFamily="2" charset="0"/>
                <a:cs typeface="Arial" panose="020B0604020202020204" pitchFamily="34" charset="0"/>
              </a:rPr>
              <a:t>Anion exchange (RESOURCE Q 150-400 mM NaCl)</a:t>
            </a:r>
            <a:endParaRPr kumimoji="1" lang="ja-JP" altLang="en-US" sz="600">
              <a:latin typeface="Helvetica" pitchFamily="2" charset="0"/>
              <a:cs typeface="Arial" panose="020B0604020202020204" pitchFamily="34" charset="0"/>
            </a:endParaRPr>
          </a:p>
        </p:txBody>
      </p:sp>
      <p:cxnSp>
        <p:nvCxnSpPr>
          <p:cNvPr id="11" name="直線矢印コネクタ 15">
            <a:extLst>
              <a:ext uri="{FF2B5EF4-FFF2-40B4-BE49-F238E27FC236}">
                <a16:creationId xmlns:a16="http://schemas.microsoft.com/office/drawing/2014/main" id="{522CC71F-FD94-2099-1B44-93B67934C503}"/>
              </a:ext>
            </a:extLst>
          </p:cNvPr>
          <p:cNvCxnSpPr>
            <a:cxnSpLocks/>
          </p:cNvCxnSpPr>
          <p:nvPr/>
        </p:nvCxnSpPr>
        <p:spPr>
          <a:xfrm>
            <a:off x="1376929" y="1151485"/>
            <a:ext cx="1" cy="14367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6">
            <a:extLst>
              <a:ext uri="{FF2B5EF4-FFF2-40B4-BE49-F238E27FC236}">
                <a16:creationId xmlns:a16="http://schemas.microsoft.com/office/drawing/2014/main" id="{037B5441-B241-C37C-11C0-9B5245ABED9C}"/>
              </a:ext>
            </a:extLst>
          </p:cNvPr>
          <p:cNvCxnSpPr>
            <a:cxnSpLocks/>
          </p:cNvCxnSpPr>
          <p:nvPr/>
        </p:nvCxnSpPr>
        <p:spPr>
          <a:xfrm>
            <a:off x="1376929" y="1503986"/>
            <a:ext cx="1" cy="14367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9">
            <a:extLst>
              <a:ext uri="{FF2B5EF4-FFF2-40B4-BE49-F238E27FC236}">
                <a16:creationId xmlns:a16="http://schemas.microsoft.com/office/drawing/2014/main" id="{EB9F5383-AE93-6C75-3009-3F9BB12037A6}"/>
              </a:ext>
            </a:extLst>
          </p:cNvPr>
          <p:cNvCxnSpPr>
            <a:cxnSpLocks/>
          </p:cNvCxnSpPr>
          <p:nvPr/>
        </p:nvCxnSpPr>
        <p:spPr>
          <a:xfrm>
            <a:off x="1376929" y="1857075"/>
            <a:ext cx="1" cy="14367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21">
            <a:extLst>
              <a:ext uri="{FF2B5EF4-FFF2-40B4-BE49-F238E27FC236}">
                <a16:creationId xmlns:a16="http://schemas.microsoft.com/office/drawing/2014/main" id="{940852B5-FB78-13A8-B543-94EF318BF57C}"/>
              </a:ext>
            </a:extLst>
          </p:cNvPr>
          <p:cNvSpPr txBox="1"/>
          <p:nvPr/>
        </p:nvSpPr>
        <p:spPr>
          <a:xfrm>
            <a:off x="719258" y="2096879"/>
            <a:ext cx="1130438" cy="18466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ja-JP" sz="600" dirty="0">
                <a:latin typeface="Helvetica" pitchFamily="2" charset="0"/>
                <a:cs typeface="Arial" panose="020B0604020202020204" pitchFamily="34" charset="0"/>
              </a:rPr>
              <a:t>Gel filtration (Superdex200)</a:t>
            </a:r>
            <a:endParaRPr kumimoji="1" lang="ja-JP" altLang="en-US" sz="600">
              <a:latin typeface="Helvetica" pitchFamily="2" charset="0"/>
              <a:cs typeface="Arial" panose="020B0604020202020204" pitchFamily="34" charset="0"/>
            </a:endParaRPr>
          </a:p>
        </p:txBody>
      </p:sp>
      <p:sp>
        <p:nvSpPr>
          <p:cNvPr id="15" name="テキスト ボックス 23">
            <a:extLst>
              <a:ext uri="{FF2B5EF4-FFF2-40B4-BE49-F238E27FC236}">
                <a16:creationId xmlns:a16="http://schemas.microsoft.com/office/drawing/2014/main" id="{9D8D26BC-C758-9D5A-06A2-ED96CD540104}"/>
              </a:ext>
            </a:extLst>
          </p:cNvPr>
          <p:cNvSpPr txBox="1"/>
          <p:nvPr/>
        </p:nvSpPr>
        <p:spPr>
          <a:xfrm>
            <a:off x="1078715" y="1962137"/>
            <a:ext cx="636713" cy="184666"/>
          </a:xfrm>
          <a:prstGeom prst="rect">
            <a:avLst/>
          </a:prstGeom>
          <a:noFill/>
        </p:spPr>
        <p:txBody>
          <a:bodyPr wrap="none" rtlCol="0">
            <a:spAutoFit/>
          </a:bodyPr>
          <a:lstStyle/>
          <a:p>
            <a:r>
              <a:rPr kumimoji="1" lang="en-US" altLang="ja-JP" sz="600" dirty="0">
                <a:solidFill>
                  <a:srgbClr val="FF0000"/>
                </a:solidFill>
                <a:latin typeface="Helvetica" pitchFamily="2" charset="0"/>
                <a:cs typeface="Arial" panose="020B0604020202020204" pitchFamily="34" charset="0"/>
              </a:rPr>
              <a:t>Flow-through</a:t>
            </a:r>
            <a:endParaRPr kumimoji="1" lang="ja-JP" altLang="en-US" sz="600">
              <a:solidFill>
                <a:srgbClr val="FF0000"/>
              </a:solidFill>
              <a:latin typeface="Helvetica" pitchFamily="2" charset="0"/>
              <a:cs typeface="Arial" panose="020B0604020202020204" pitchFamily="34" charset="0"/>
            </a:endParaRPr>
          </a:p>
        </p:txBody>
      </p:sp>
      <p:cxnSp>
        <p:nvCxnSpPr>
          <p:cNvPr id="16" name="直線矢印コネクタ 29">
            <a:extLst>
              <a:ext uri="{FF2B5EF4-FFF2-40B4-BE49-F238E27FC236}">
                <a16:creationId xmlns:a16="http://schemas.microsoft.com/office/drawing/2014/main" id="{B347D8EE-6653-E842-E7BC-711DF8BA638D}"/>
              </a:ext>
            </a:extLst>
          </p:cNvPr>
          <p:cNvCxnSpPr>
            <a:cxnSpLocks/>
          </p:cNvCxnSpPr>
          <p:nvPr/>
        </p:nvCxnSpPr>
        <p:spPr>
          <a:xfrm>
            <a:off x="1376928" y="2282743"/>
            <a:ext cx="1" cy="14367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30">
            <a:extLst>
              <a:ext uri="{FF2B5EF4-FFF2-40B4-BE49-F238E27FC236}">
                <a16:creationId xmlns:a16="http://schemas.microsoft.com/office/drawing/2014/main" id="{F8A29C6B-A8A4-9A3F-05AE-A4A3A7EFB7C1}"/>
              </a:ext>
            </a:extLst>
          </p:cNvPr>
          <p:cNvSpPr txBox="1"/>
          <p:nvPr/>
        </p:nvSpPr>
        <p:spPr>
          <a:xfrm>
            <a:off x="236698" y="2435562"/>
            <a:ext cx="1872629" cy="18466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ja-JP" sz="600" dirty="0">
                <a:latin typeface="Helvetica" pitchFamily="2" charset="0"/>
                <a:cs typeface="Arial" panose="020B0604020202020204" pitchFamily="34" charset="0"/>
              </a:rPr>
              <a:t>Concentration by ultrafiltration (</a:t>
            </a:r>
            <a:r>
              <a:rPr lang="en-US" altLang="ja-JP" sz="600" dirty="0" err="1">
                <a:latin typeface="Helvetica" pitchFamily="2" charset="0"/>
                <a:cs typeface="Arial" panose="020B0604020202020204" pitchFamily="34" charset="0"/>
              </a:rPr>
              <a:t>Amicon</a:t>
            </a:r>
            <a:r>
              <a:rPr lang="en-US" altLang="ja-JP" sz="600" dirty="0">
                <a:latin typeface="Helvetica" pitchFamily="2" charset="0"/>
                <a:cs typeface="Arial" panose="020B0604020202020204" pitchFamily="34" charset="0"/>
              </a:rPr>
              <a:t> Ultra 30k)</a:t>
            </a:r>
            <a:endParaRPr kumimoji="1" lang="ja-JP" altLang="en-US" sz="600">
              <a:latin typeface="Helvetica" pitchFamily="2" charset="0"/>
              <a:cs typeface="Arial" panose="020B0604020202020204" pitchFamily="34" charset="0"/>
            </a:endParaRPr>
          </a:p>
        </p:txBody>
      </p:sp>
    </p:spTree>
    <p:extLst>
      <p:ext uri="{BB962C8B-B14F-4D97-AF65-F5344CB8AC3E}">
        <p14:creationId xmlns:p14="http://schemas.microsoft.com/office/powerpoint/2010/main" val="4075492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FEC33438-D447-AF1B-4B57-21D494FCB402}"/>
              </a:ext>
            </a:extLst>
          </p:cNvPr>
          <p:cNvPicPr>
            <a:picLocks noChangeAspect="1"/>
          </p:cNvPicPr>
          <p:nvPr/>
        </p:nvPicPr>
        <p:blipFill>
          <a:blip r:embed="rId3"/>
          <a:stretch>
            <a:fillRect/>
          </a:stretch>
        </p:blipFill>
        <p:spPr>
          <a:xfrm>
            <a:off x="3800410" y="2749094"/>
            <a:ext cx="1371600" cy="1371600"/>
          </a:xfrm>
          <a:prstGeom prst="rect">
            <a:avLst/>
          </a:prstGeom>
        </p:spPr>
      </p:pic>
      <p:pic>
        <p:nvPicPr>
          <p:cNvPr id="87" name="Picture 86">
            <a:extLst>
              <a:ext uri="{FF2B5EF4-FFF2-40B4-BE49-F238E27FC236}">
                <a16:creationId xmlns:a16="http://schemas.microsoft.com/office/drawing/2014/main" id="{96855A2A-9208-9141-810F-CD359F7E58CA}"/>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2300333" y="322579"/>
            <a:ext cx="1001876" cy="1001876"/>
          </a:xfrm>
          <a:prstGeom prst="rect">
            <a:avLst/>
          </a:prstGeom>
          <a:ln>
            <a:solidFill>
              <a:schemeClr val="tx1"/>
            </a:solidFill>
          </a:ln>
        </p:spPr>
      </p:pic>
      <p:grpSp>
        <p:nvGrpSpPr>
          <p:cNvPr id="88" name="Group 87">
            <a:extLst>
              <a:ext uri="{FF2B5EF4-FFF2-40B4-BE49-F238E27FC236}">
                <a16:creationId xmlns:a16="http://schemas.microsoft.com/office/drawing/2014/main" id="{6DE07370-59D1-9F12-3244-EDB66AF96E09}"/>
              </a:ext>
            </a:extLst>
          </p:cNvPr>
          <p:cNvGrpSpPr/>
          <p:nvPr/>
        </p:nvGrpSpPr>
        <p:grpSpPr>
          <a:xfrm>
            <a:off x="89168" y="1003376"/>
            <a:ext cx="999154" cy="512908"/>
            <a:chOff x="-342823" y="4152032"/>
            <a:chExt cx="3159783" cy="1588296"/>
          </a:xfrm>
        </p:grpSpPr>
        <p:sp>
          <p:nvSpPr>
            <p:cNvPr id="89" name="TextBox 88">
              <a:extLst>
                <a:ext uri="{FF2B5EF4-FFF2-40B4-BE49-F238E27FC236}">
                  <a16:creationId xmlns:a16="http://schemas.microsoft.com/office/drawing/2014/main" id="{30D500CE-9F2D-C3E9-B295-E5413AD43068}"/>
                </a:ext>
              </a:extLst>
            </p:cNvPr>
            <p:cNvSpPr txBox="1"/>
            <p:nvPr/>
          </p:nvSpPr>
          <p:spPr>
            <a:xfrm>
              <a:off x="-342823" y="4310714"/>
              <a:ext cx="2374633" cy="1429614"/>
            </a:xfrm>
            <a:prstGeom prst="rect">
              <a:avLst/>
            </a:prstGeom>
            <a:noFill/>
          </p:spPr>
          <p:txBody>
            <a:bodyPr wrap="square" rtlCol="0">
              <a:spAutoFit/>
            </a:bodyPr>
            <a:lstStyle/>
            <a:p>
              <a:r>
                <a:rPr lang="en-US" sz="600" b="1" dirty="0">
                  <a:latin typeface="Helvetica" pitchFamily="2" charset="0"/>
                </a:rPr>
                <a:t>Tudor</a:t>
              </a:r>
            </a:p>
            <a:p>
              <a:r>
                <a:rPr lang="en-US" sz="600" b="1" dirty="0">
                  <a:latin typeface="Helvetica" pitchFamily="2" charset="0"/>
                </a:rPr>
                <a:t>(Confirmed H3K4me1 binding)</a:t>
              </a:r>
            </a:p>
          </p:txBody>
        </p:sp>
        <p:sp>
          <p:nvSpPr>
            <p:cNvPr id="90" name="Oval 89">
              <a:extLst>
                <a:ext uri="{FF2B5EF4-FFF2-40B4-BE49-F238E27FC236}">
                  <a16:creationId xmlns:a16="http://schemas.microsoft.com/office/drawing/2014/main" id="{D9DC81A4-9CA7-C4E2-0249-0BAE9FA281D4}"/>
                </a:ext>
              </a:extLst>
            </p:cNvPr>
            <p:cNvSpPr/>
            <p:nvPr/>
          </p:nvSpPr>
          <p:spPr>
            <a:xfrm>
              <a:off x="1904863" y="4152032"/>
              <a:ext cx="912097" cy="912096"/>
            </a:xfrm>
            <a:prstGeom prst="ellipse">
              <a:avLst/>
            </a:prstGeom>
            <a:solidFill>
              <a:schemeClr val="accent6">
                <a:lumMod val="60000"/>
                <a:lumOff val="40000"/>
                <a:alpha val="3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TextBox 90">
            <a:extLst>
              <a:ext uri="{FF2B5EF4-FFF2-40B4-BE49-F238E27FC236}">
                <a16:creationId xmlns:a16="http://schemas.microsoft.com/office/drawing/2014/main" id="{88F82A78-52EE-5C9E-226D-6B4E101347F4}"/>
              </a:ext>
            </a:extLst>
          </p:cNvPr>
          <p:cNvSpPr txBox="1"/>
          <p:nvPr/>
        </p:nvSpPr>
        <p:spPr>
          <a:xfrm>
            <a:off x="646434" y="98051"/>
            <a:ext cx="1173397" cy="338554"/>
          </a:xfrm>
          <a:prstGeom prst="rect">
            <a:avLst/>
          </a:prstGeom>
          <a:noFill/>
        </p:spPr>
        <p:txBody>
          <a:bodyPr wrap="square" rtlCol="0">
            <a:spAutoFit/>
          </a:bodyPr>
          <a:lstStyle/>
          <a:p>
            <a:r>
              <a:rPr lang="en-US" sz="800" b="1" i="1" dirty="0">
                <a:latin typeface="Helvetica" pitchFamily="2" charset="0"/>
              </a:rPr>
              <a:t>A. thaliana </a:t>
            </a:r>
            <a:r>
              <a:rPr lang="en-US" sz="800" b="1" dirty="0">
                <a:latin typeface="Helvetica" pitchFamily="2" charset="0"/>
              </a:rPr>
              <a:t>PDS5C</a:t>
            </a:r>
          </a:p>
          <a:p>
            <a:r>
              <a:rPr lang="en-US" sz="800" b="1" dirty="0">
                <a:latin typeface="Helvetica" pitchFamily="2" charset="0"/>
              </a:rPr>
              <a:t> </a:t>
            </a:r>
          </a:p>
        </p:txBody>
      </p:sp>
      <p:grpSp>
        <p:nvGrpSpPr>
          <p:cNvPr id="92" name="Group 91">
            <a:extLst>
              <a:ext uri="{FF2B5EF4-FFF2-40B4-BE49-F238E27FC236}">
                <a16:creationId xmlns:a16="http://schemas.microsoft.com/office/drawing/2014/main" id="{807DBA4A-3A71-E0AC-F428-5D69F37A5E0C}"/>
              </a:ext>
            </a:extLst>
          </p:cNvPr>
          <p:cNvGrpSpPr/>
          <p:nvPr/>
        </p:nvGrpSpPr>
        <p:grpSpPr>
          <a:xfrm>
            <a:off x="1982478" y="233991"/>
            <a:ext cx="1467041" cy="1682732"/>
            <a:chOff x="2142447" y="1344830"/>
            <a:chExt cx="1251512" cy="1435515"/>
          </a:xfrm>
        </p:grpSpPr>
        <p:sp>
          <p:nvSpPr>
            <p:cNvPr id="93" name="Rectangle 92">
              <a:extLst>
                <a:ext uri="{FF2B5EF4-FFF2-40B4-BE49-F238E27FC236}">
                  <a16:creationId xmlns:a16="http://schemas.microsoft.com/office/drawing/2014/main" id="{3EE8B05D-0803-D330-C4A0-7778C1769C88}"/>
                </a:ext>
              </a:extLst>
            </p:cNvPr>
            <p:cNvSpPr/>
            <p:nvPr/>
          </p:nvSpPr>
          <p:spPr>
            <a:xfrm rot="5400000">
              <a:off x="2734651" y="1987264"/>
              <a:ext cx="109730"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B636E814-A41C-CC92-8FB7-796C5F9715C5}"/>
                </a:ext>
              </a:extLst>
            </p:cNvPr>
            <p:cNvSpPr/>
            <p:nvPr/>
          </p:nvSpPr>
          <p:spPr>
            <a:xfrm rot="5400000">
              <a:off x="2794950" y="1795290"/>
              <a:ext cx="109730"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CD9CF65A-0CBA-8119-F509-6E7024B1672B}"/>
                </a:ext>
              </a:extLst>
            </p:cNvPr>
            <p:cNvSpPr/>
            <p:nvPr/>
          </p:nvSpPr>
          <p:spPr>
            <a:xfrm>
              <a:off x="2214660" y="1344830"/>
              <a:ext cx="181700"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A7600920-59D2-21C5-0ABB-7F0B790A7518}"/>
                </a:ext>
              </a:extLst>
            </p:cNvPr>
            <p:cNvSpPr txBox="1"/>
            <p:nvPr/>
          </p:nvSpPr>
          <p:spPr>
            <a:xfrm>
              <a:off x="2199060" y="1737779"/>
              <a:ext cx="314510" cy="184666"/>
            </a:xfrm>
            <a:prstGeom prst="rect">
              <a:avLst/>
            </a:prstGeom>
            <a:noFill/>
          </p:spPr>
          <p:txBody>
            <a:bodyPr wrap="none" rtlCol="0">
              <a:spAutoFit/>
            </a:bodyPr>
            <a:lstStyle/>
            <a:p>
              <a:r>
                <a:rPr lang="en-US" sz="600" dirty="0">
                  <a:latin typeface="Helvetica" pitchFamily="2" charset="0"/>
                </a:rPr>
                <a:t>400</a:t>
              </a:r>
            </a:p>
          </p:txBody>
        </p:sp>
        <p:sp>
          <p:nvSpPr>
            <p:cNvPr id="97" name="TextBox 96">
              <a:extLst>
                <a:ext uri="{FF2B5EF4-FFF2-40B4-BE49-F238E27FC236}">
                  <a16:creationId xmlns:a16="http://schemas.microsoft.com/office/drawing/2014/main" id="{0CD002DC-E754-8F93-C77B-D05CF08B45F7}"/>
                </a:ext>
              </a:extLst>
            </p:cNvPr>
            <p:cNvSpPr txBox="1"/>
            <p:nvPr/>
          </p:nvSpPr>
          <p:spPr>
            <a:xfrm>
              <a:off x="2190206" y="2115235"/>
              <a:ext cx="314510" cy="184666"/>
            </a:xfrm>
            <a:prstGeom prst="rect">
              <a:avLst/>
            </a:prstGeom>
            <a:noFill/>
          </p:spPr>
          <p:txBody>
            <a:bodyPr wrap="none" rtlCol="0">
              <a:spAutoFit/>
            </a:bodyPr>
            <a:lstStyle/>
            <a:p>
              <a:r>
                <a:rPr lang="en-US" sz="600" dirty="0">
                  <a:latin typeface="Helvetica" pitchFamily="2" charset="0"/>
                </a:rPr>
                <a:t>800</a:t>
              </a:r>
            </a:p>
          </p:txBody>
        </p:sp>
        <p:sp>
          <p:nvSpPr>
            <p:cNvPr id="98" name="TextBox 97">
              <a:extLst>
                <a:ext uri="{FF2B5EF4-FFF2-40B4-BE49-F238E27FC236}">
                  <a16:creationId xmlns:a16="http://schemas.microsoft.com/office/drawing/2014/main" id="{75EB7577-D529-BA0E-FC16-D7F2B31CB4EC}"/>
                </a:ext>
              </a:extLst>
            </p:cNvPr>
            <p:cNvSpPr txBox="1"/>
            <p:nvPr/>
          </p:nvSpPr>
          <p:spPr>
            <a:xfrm>
              <a:off x="2245372" y="1362280"/>
              <a:ext cx="227948" cy="184666"/>
            </a:xfrm>
            <a:prstGeom prst="rect">
              <a:avLst/>
            </a:prstGeom>
            <a:noFill/>
          </p:spPr>
          <p:txBody>
            <a:bodyPr wrap="none" rtlCol="0">
              <a:spAutoFit/>
            </a:bodyPr>
            <a:lstStyle/>
            <a:p>
              <a:r>
                <a:rPr lang="en-US" sz="600" dirty="0">
                  <a:latin typeface="Helvetica" pitchFamily="2" charset="0"/>
                </a:rPr>
                <a:t>0</a:t>
              </a:r>
            </a:p>
          </p:txBody>
        </p:sp>
        <p:sp>
          <p:nvSpPr>
            <p:cNvPr id="99" name="TextBox 98">
              <a:extLst>
                <a:ext uri="{FF2B5EF4-FFF2-40B4-BE49-F238E27FC236}">
                  <a16:creationId xmlns:a16="http://schemas.microsoft.com/office/drawing/2014/main" id="{C783CFB1-0E19-7E8A-0698-FF23166F7219}"/>
                </a:ext>
              </a:extLst>
            </p:cNvPr>
            <p:cNvSpPr txBox="1"/>
            <p:nvPr/>
          </p:nvSpPr>
          <p:spPr>
            <a:xfrm>
              <a:off x="2630525" y="2243274"/>
              <a:ext cx="314510" cy="184666"/>
            </a:xfrm>
            <a:prstGeom prst="rect">
              <a:avLst/>
            </a:prstGeom>
            <a:noFill/>
          </p:spPr>
          <p:txBody>
            <a:bodyPr wrap="none" rtlCol="0">
              <a:spAutoFit/>
            </a:bodyPr>
            <a:lstStyle/>
            <a:p>
              <a:r>
                <a:rPr lang="en-US" sz="600" dirty="0">
                  <a:latin typeface="Helvetica" pitchFamily="2" charset="0"/>
                </a:rPr>
                <a:t>400</a:t>
              </a:r>
            </a:p>
          </p:txBody>
        </p:sp>
        <p:sp>
          <p:nvSpPr>
            <p:cNvPr id="100" name="TextBox 99">
              <a:extLst>
                <a:ext uri="{FF2B5EF4-FFF2-40B4-BE49-F238E27FC236}">
                  <a16:creationId xmlns:a16="http://schemas.microsoft.com/office/drawing/2014/main" id="{55CDC50E-F369-6998-AA33-3C29092ED555}"/>
                </a:ext>
              </a:extLst>
            </p:cNvPr>
            <p:cNvSpPr txBox="1"/>
            <p:nvPr/>
          </p:nvSpPr>
          <p:spPr>
            <a:xfrm>
              <a:off x="3050491" y="2250367"/>
              <a:ext cx="314510" cy="184666"/>
            </a:xfrm>
            <a:prstGeom prst="rect">
              <a:avLst/>
            </a:prstGeom>
            <a:noFill/>
          </p:spPr>
          <p:txBody>
            <a:bodyPr wrap="none" rtlCol="0">
              <a:spAutoFit/>
            </a:bodyPr>
            <a:lstStyle/>
            <a:p>
              <a:r>
                <a:rPr lang="en-US" sz="600" dirty="0">
                  <a:latin typeface="Helvetica" pitchFamily="2" charset="0"/>
                </a:rPr>
                <a:t>800</a:t>
              </a:r>
            </a:p>
          </p:txBody>
        </p:sp>
        <p:sp>
          <p:nvSpPr>
            <p:cNvPr id="101" name="TextBox 100">
              <a:extLst>
                <a:ext uri="{FF2B5EF4-FFF2-40B4-BE49-F238E27FC236}">
                  <a16:creationId xmlns:a16="http://schemas.microsoft.com/office/drawing/2014/main" id="{B9A667EA-8869-2A85-509B-8473B5FB12E7}"/>
                </a:ext>
              </a:extLst>
            </p:cNvPr>
            <p:cNvSpPr txBox="1"/>
            <p:nvPr/>
          </p:nvSpPr>
          <p:spPr>
            <a:xfrm>
              <a:off x="2295366" y="2250751"/>
              <a:ext cx="227948" cy="184666"/>
            </a:xfrm>
            <a:prstGeom prst="rect">
              <a:avLst/>
            </a:prstGeom>
            <a:noFill/>
          </p:spPr>
          <p:txBody>
            <a:bodyPr wrap="none" rtlCol="0">
              <a:spAutoFit/>
            </a:bodyPr>
            <a:lstStyle/>
            <a:p>
              <a:r>
                <a:rPr lang="en-US" sz="600" dirty="0">
                  <a:latin typeface="Helvetica" pitchFamily="2" charset="0"/>
                </a:rPr>
                <a:t>0</a:t>
              </a:r>
            </a:p>
          </p:txBody>
        </p:sp>
        <p:sp>
          <p:nvSpPr>
            <p:cNvPr id="102" name="TextBox 101">
              <a:extLst>
                <a:ext uri="{FF2B5EF4-FFF2-40B4-BE49-F238E27FC236}">
                  <a16:creationId xmlns:a16="http://schemas.microsoft.com/office/drawing/2014/main" id="{948A585E-0379-D57B-851B-FE905C84767D}"/>
                </a:ext>
              </a:extLst>
            </p:cNvPr>
            <p:cNvSpPr txBox="1"/>
            <p:nvPr/>
          </p:nvSpPr>
          <p:spPr>
            <a:xfrm rot="16200000">
              <a:off x="1874745" y="1742714"/>
              <a:ext cx="720069" cy="184666"/>
            </a:xfrm>
            <a:prstGeom prst="rect">
              <a:avLst/>
            </a:prstGeom>
            <a:noFill/>
          </p:spPr>
          <p:txBody>
            <a:bodyPr wrap="none" rtlCol="0">
              <a:spAutoFit/>
            </a:bodyPr>
            <a:lstStyle/>
            <a:p>
              <a:r>
                <a:rPr lang="en-US" sz="600" dirty="0">
                  <a:latin typeface="Helvetica" pitchFamily="2" charset="0"/>
                </a:rPr>
                <a:t>Aligned residue</a:t>
              </a:r>
            </a:p>
          </p:txBody>
        </p:sp>
        <p:sp>
          <p:nvSpPr>
            <p:cNvPr id="103" name="TextBox 102">
              <a:extLst>
                <a:ext uri="{FF2B5EF4-FFF2-40B4-BE49-F238E27FC236}">
                  <a16:creationId xmlns:a16="http://schemas.microsoft.com/office/drawing/2014/main" id="{0C069A37-AB4B-F479-730A-DC01E421DC3C}"/>
                </a:ext>
              </a:extLst>
            </p:cNvPr>
            <p:cNvSpPr txBox="1"/>
            <p:nvPr/>
          </p:nvSpPr>
          <p:spPr>
            <a:xfrm>
              <a:off x="2441430" y="2301863"/>
              <a:ext cx="705642" cy="184666"/>
            </a:xfrm>
            <a:prstGeom prst="rect">
              <a:avLst/>
            </a:prstGeom>
            <a:noFill/>
          </p:spPr>
          <p:txBody>
            <a:bodyPr wrap="none" rtlCol="0">
              <a:spAutoFit/>
            </a:bodyPr>
            <a:lstStyle/>
            <a:p>
              <a:r>
                <a:rPr lang="en-US" sz="600" dirty="0">
                  <a:latin typeface="Helvetica" pitchFamily="2" charset="0"/>
                </a:rPr>
                <a:t>Scored residue</a:t>
              </a:r>
            </a:p>
          </p:txBody>
        </p:sp>
        <p:sp>
          <p:nvSpPr>
            <p:cNvPr id="104" name="TextBox 103">
              <a:extLst>
                <a:ext uri="{FF2B5EF4-FFF2-40B4-BE49-F238E27FC236}">
                  <a16:creationId xmlns:a16="http://schemas.microsoft.com/office/drawing/2014/main" id="{535F892F-3A4B-026C-6F3E-6F2600AEAD30}"/>
                </a:ext>
              </a:extLst>
            </p:cNvPr>
            <p:cNvSpPr txBox="1"/>
            <p:nvPr/>
          </p:nvSpPr>
          <p:spPr>
            <a:xfrm>
              <a:off x="2303294" y="2433133"/>
              <a:ext cx="227948" cy="184666"/>
            </a:xfrm>
            <a:prstGeom prst="rect">
              <a:avLst/>
            </a:prstGeom>
            <a:noFill/>
          </p:spPr>
          <p:txBody>
            <a:bodyPr wrap="none" rtlCol="0">
              <a:spAutoFit/>
            </a:bodyPr>
            <a:lstStyle/>
            <a:p>
              <a:r>
                <a:rPr lang="en-US" sz="600" dirty="0">
                  <a:latin typeface="Helvetica" pitchFamily="2" charset="0"/>
                </a:rPr>
                <a:t>0</a:t>
              </a:r>
            </a:p>
          </p:txBody>
        </p:sp>
        <p:sp>
          <p:nvSpPr>
            <p:cNvPr id="105" name="TextBox 104">
              <a:extLst>
                <a:ext uri="{FF2B5EF4-FFF2-40B4-BE49-F238E27FC236}">
                  <a16:creationId xmlns:a16="http://schemas.microsoft.com/office/drawing/2014/main" id="{503F0E58-3759-D8AA-914F-1779B08DC1F1}"/>
                </a:ext>
              </a:extLst>
            </p:cNvPr>
            <p:cNvSpPr txBox="1"/>
            <p:nvPr/>
          </p:nvSpPr>
          <p:spPr>
            <a:xfrm>
              <a:off x="2667132" y="2431173"/>
              <a:ext cx="271228" cy="184666"/>
            </a:xfrm>
            <a:prstGeom prst="rect">
              <a:avLst/>
            </a:prstGeom>
            <a:noFill/>
          </p:spPr>
          <p:txBody>
            <a:bodyPr wrap="none" rtlCol="0">
              <a:spAutoFit/>
            </a:bodyPr>
            <a:lstStyle/>
            <a:p>
              <a:r>
                <a:rPr lang="en-US" sz="600" dirty="0">
                  <a:latin typeface="Helvetica" pitchFamily="2" charset="0"/>
                </a:rPr>
                <a:t>15</a:t>
              </a:r>
            </a:p>
          </p:txBody>
        </p:sp>
        <p:sp>
          <p:nvSpPr>
            <p:cNvPr id="106" name="TextBox 105">
              <a:extLst>
                <a:ext uri="{FF2B5EF4-FFF2-40B4-BE49-F238E27FC236}">
                  <a16:creationId xmlns:a16="http://schemas.microsoft.com/office/drawing/2014/main" id="{4C8528AF-57F4-825F-B059-83A32DB900EC}"/>
                </a:ext>
              </a:extLst>
            </p:cNvPr>
            <p:cNvSpPr txBox="1"/>
            <p:nvPr/>
          </p:nvSpPr>
          <p:spPr>
            <a:xfrm>
              <a:off x="3044319" y="2439036"/>
              <a:ext cx="271228" cy="184666"/>
            </a:xfrm>
            <a:prstGeom prst="rect">
              <a:avLst/>
            </a:prstGeom>
            <a:noFill/>
          </p:spPr>
          <p:txBody>
            <a:bodyPr wrap="none" rtlCol="0">
              <a:spAutoFit/>
            </a:bodyPr>
            <a:lstStyle/>
            <a:p>
              <a:r>
                <a:rPr lang="en-US" sz="600" dirty="0">
                  <a:latin typeface="Helvetica" pitchFamily="2" charset="0"/>
                </a:rPr>
                <a:t>30</a:t>
              </a:r>
            </a:p>
          </p:txBody>
        </p:sp>
        <p:sp>
          <p:nvSpPr>
            <p:cNvPr id="107" name="TextBox 106">
              <a:extLst>
                <a:ext uri="{FF2B5EF4-FFF2-40B4-BE49-F238E27FC236}">
                  <a16:creationId xmlns:a16="http://schemas.microsoft.com/office/drawing/2014/main" id="{23586177-8BDD-7451-3DCD-BF2A17294D46}"/>
                </a:ext>
              </a:extLst>
            </p:cNvPr>
            <p:cNvSpPr txBox="1"/>
            <p:nvPr/>
          </p:nvSpPr>
          <p:spPr>
            <a:xfrm>
              <a:off x="2314820" y="2503346"/>
              <a:ext cx="979755" cy="276999"/>
            </a:xfrm>
            <a:prstGeom prst="rect">
              <a:avLst/>
            </a:prstGeom>
            <a:noFill/>
          </p:spPr>
          <p:txBody>
            <a:bodyPr wrap="none" rtlCol="0">
              <a:spAutoFit/>
            </a:bodyPr>
            <a:lstStyle/>
            <a:p>
              <a:pPr algn="ctr"/>
              <a:r>
                <a:rPr lang="en-US" sz="600" dirty="0">
                  <a:latin typeface="Helvetica" pitchFamily="2" charset="0"/>
                </a:rPr>
                <a:t>Expected position error</a:t>
              </a:r>
            </a:p>
            <a:p>
              <a:pPr algn="ctr"/>
              <a:r>
                <a:rPr lang="en-US" sz="600" dirty="0">
                  <a:latin typeface="Helvetica" pitchFamily="2" charset="0"/>
                </a:rPr>
                <a:t>(Ångströms)</a:t>
              </a:r>
            </a:p>
          </p:txBody>
        </p:sp>
      </p:grpSp>
      <p:sp>
        <p:nvSpPr>
          <p:cNvPr id="108" name="TextBox 107">
            <a:extLst>
              <a:ext uri="{FF2B5EF4-FFF2-40B4-BE49-F238E27FC236}">
                <a16:creationId xmlns:a16="http://schemas.microsoft.com/office/drawing/2014/main" id="{CF97EF19-C547-3BD2-26EE-92D8363D1636}"/>
              </a:ext>
            </a:extLst>
          </p:cNvPr>
          <p:cNvSpPr txBox="1"/>
          <p:nvPr/>
        </p:nvSpPr>
        <p:spPr>
          <a:xfrm>
            <a:off x="2593112" y="1030895"/>
            <a:ext cx="216406" cy="92333"/>
          </a:xfrm>
          <a:prstGeom prst="rect">
            <a:avLst/>
          </a:prstGeom>
          <a:noFill/>
          <a:ln>
            <a:noFill/>
          </a:ln>
        </p:spPr>
        <p:txBody>
          <a:bodyPr wrap="none" lIns="0" tIns="0" rIns="0" bIns="0" rtlCol="0">
            <a:spAutoFit/>
          </a:bodyPr>
          <a:lstStyle/>
          <a:p>
            <a:r>
              <a:rPr lang="en-US" sz="600" b="1" dirty="0">
                <a:latin typeface="Helvetica" pitchFamily="2" charset="0"/>
              </a:rPr>
              <a:t>Tudor</a:t>
            </a:r>
          </a:p>
        </p:txBody>
      </p:sp>
      <p:sp>
        <p:nvSpPr>
          <p:cNvPr id="109" name="TextBox 108">
            <a:extLst>
              <a:ext uri="{FF2B5EF4-FFF2-40B4-BE49-F238E27FC236}">
                <a16:creationId xmlns:a16="http://schemas.microsoft.com/office/drawing/2014/main" id="{E83D936B-5401-03B0-8B34-F3FE6E8362D3}"/>
              </a:ext>
            </a:extLst>
          </p:cNvPr>
          <p:cNvSpPr txBox="1"/>
          <p:nvPr/>
        </p:nvSpPr>
        <p:spPr>
          <a:xfrm>
            <a:off x="15933" y="68852"/>
            <a:ext cx="268022" cy="230832"/>
          </a:xfrm>
          <a:prstGeom prst="rect">
            <a:avLst/>
          </a:prstGeom>
          <a:noFill/>
        </p:spPr>
        <p:txBody>
          <a:bodyPr wrap="none" rtlCol="0">
            <a:spAutoFit/>
          </a:bodyPr>
          <a:lstStyle/>
          <a:p>
            <a:r>
              <a:rPr lang="en-US" sz="900" b="1" dirty="0">
                <a:latin typeface="Helvetica" pitchFamily="2" charset="0"/>
              </a:rPr>
              <a:t>A</a:t>
            </a:r>
          </a:p>
        </p:txBody>
      </p:sp>
      <p:cxnSp>
        <p:nvCxnSpPr>
          <p:cNvPr id="111" name="Straight Arrow Connector 110">
            <a:extLst>
              <a:ext uri="{FF2B5EF4-FFF2-40B4-BE49-F238E27FC236}">
                <a16:creationId xmlns:a16="http://schemas.microsoft.com/office/drawing/2014/main" id="{B37424E1-0B6D-BD3E-0FE3-573BBBDDC1F1}"/>
              </a:ext>
            </a:extLst>
          </p:cNvPr>
          <p:cNvCxnSpPr>
            <a:cxnSpLocks/>
          </p:cNvCxnSpPr>
          <p:nvPr/>
        </p:nvCxnSpPr>
        <p:spPr>
          <a:xfrm flipV="1">
            <a:off x="2810585" y="1061693"/>
            <a:ext cx="122630" cy="1025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12" name="Picture 111">
            <a:extLst>
              <a:ext uri="{FF2B5EF4-FFF2-40B4-BE49-F238E27FC236}">
                <a16:creationId xmlns:a16="http://schemas.microsoft.com/office/drawing/2014/main" id="{927D1F6A-6A43-9F4B-DE7D-374139A36388}"/>
              </a:ext>
            </a:extLst>
          </p:cNvPr>
          <p:cNvPicPr>
            <a:picLocks noChangeAspect="1"/>
          </p:cNvPicPr>
          <p:nvPr/>
        </p:nvPicPr>
        <p:blipFill rotWithShape="1">
          <a:blip r:embed="rId6"/>
          <a:srcRect l="82977" r="13496"/>
          <a:stretch/>
        </p:blipFill>
        <p:spPr>
          <a:xfrm rot="5400000">
            <a:off x="2665605" y="980379"/>
            <a:ext cx="45719" cy="1085546"/>
          </a:xfrm>
          <a:prstGeom prst="rect">
            <a:avLst/>
          </a:prstGeom>
        </p:spPr>
      </p:pic>
      <p:cxnSp>
        <p:nvCxnSpPr>
          <p:cNvPr id="113" name="Straight Arrow Connector 112">
            <a:extLst>
              <a:ext uri="{FF2B5EF4-FFF2-40B4-BE49-F238E27FC236}">
                <a16:creationId xmlns:a16="http://schemas.microsoft.com/office/drawing/2014/main" id="{60E63CBC-6DDA-2488-CDB0-914897CAC8D9}"/>
              </a:ext>
            </a:extLst>
          </p:cNvPr>
          <p:cNvCxnSpPr>
            <a:cxnSpLocks/>
            <a:endCxn id="90" idx="2"/>
          </p:cNvCxnSpPr>
          <p:nvPr/>
        </p:nvCxnSpPr>
        <p:spPr>
          <a:xfrm flipV="1">
            <a:off x="600966" y="1150648"/>
            <a:ext cx="198942" cy="8615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14" name="Picture 113">
            <a:extLst>
              <a:ext uri="{FF2B5EF4-FFF2-40B4-BE49-F238E27FC236}">
                <a16:creationId xmlns:a16="http://schemas.microsoft.com/office/drawing/2014/main" id="{A2FE0F62-D181-115B-969B-514DB5EFFCF0}"/>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 r="22346"/>
          <a:stretch/>
        </p:blipFill>
        <p:spPr>
          <a:xfrm rot="5400000" flipH="1">
            <a:off x="2708505" y="1069743"/>
            <a:ext cx="45719" cy="908135"/>
          </a:xfrm>
          <a:prstGeom prst="rect">
            <a:avLst/>
          </a:prstGeom>
          <a:ln>
            <a:solidFill>
              <a:schemeClr val="tx1"/>
            </a:solidFill>
          </a:ln>
        </p:spPr>
      </p:pic>
      <p:grpSp>
        <p:nvGrpSpPr>
          <p:cNvPr id="3" name="Group 2">
            <a:extLst>
              <a:ext uri="{FF2B5EF4-FFF2-40B4-BE49-F238E27FC236}">
                <a16:creationId xmlns:a16="http://schemas.microsoft.com/office/drawing/2014/main" id="{B2C48127-4F92-A9DE-536D-03C9AD9FAEB7}"/>
              </a:ext>
            </a:extLst>
          </p:cNvPr>
          <p:cNvGrpSpPr/>
          <p:nvPr/>
        </p:nvGrpSpPr>
        <p:grpSpPr>
          <a:xfrm>
            <a:off x="47807" y="2209523"/>
            <a:ext cx="3331677" cy="1825049"/>
            <a:chOff x="3688931" y="-254902"/>
            <a:chExt cx="3331677" cy="1825049"/>
          </a:xfrm>
        </p:grpSpPr>
        <p:pic>
          <p:nvPicPr>
            <p:cNvPr id="115" name="Picture 114">
              <a:extLst>
                <a:ext uri="{FF2B5EF4-FFF2-40B4-BE49-F238E27FC236}">
                  <a16:creationId xmlns:a16="http://schemas.microsoft.com/office/drawing/2014/main" id="{1AE558BE-EBA9-2DE7-D4E9-5E7A5267C0A1}"/>
                </a:ext>
              </a:extLst>
            </p:cNvPr>
            <p:cNvPicPr>
              <a:picLocks noChangeAspect="1"/>
            </p:cNvPicPr>
            <p:nvPr/>
          </p:nvPicPr>
          <p:blipFill>
            <a:blip r:embed="rId9">
              <a:extLst>
                <a:ext uri="{BEBA8EAE-BF5A-486C-A8C5-ECC9F3942E4B}">
                  <a14:imgProps xmlns:a14="http://schemas.microsoft.com/office/drawing/2010/main">
                    <a14:imgLayer r:embed="rId10">
                      <a14:imgEffect>
                        <a14:saturation sat="66000"/>
                      </a14:imgEffect>
                    </a14:imgLayer>
                  </a14:imgProps>
                </a:ext>
              </a:extLst>
            </a:blip>
            <a:stretch>
              <a:fillRect/>
            </a:stretch>
          </p:blipFill>
          <p:spPr>
            <a:xfrm>
              <a:off x="5875716" y="-41567"/>
              <a:ext cx="1005090" cy="1002626"/>
            </a:xfrm>
            <a:prstGeom prst="rect">
              <a:avLst/>
            </a:prstGeom>
            <a:ln>
              <a:solidFill>
                <a:schemeClr val="tx1"/>
              </a:solidFill>
            </a:ln>
          </p:spPr>
        </p:pic>
        <p:sp>
          <p:nvSpPr>
            <p:cNvPr id="116" name="TextBox 115">
              <a:extLst>
                <a:ext uri="{FF2B5EF4-FFF2-40B4-BE49-F238E27FC236}">
                  <a16:creationId xmlns:a16="http://schemas.microsoft.com/office/drawing/2014/main" id="{0A47663B-4782-6EE2-4A9D-964A75535831}"/>
                </a:ext>
              </a:extLst>
            </p:cNvPr>
            <p:cNvSpPr txBox="1"/>
            <p:nvPr/>
          </p:nvSpPr>
          <p:spPr>
            <a:xfrm>
              <a:off x="4022594" y="-226959"/>
              <a:ext cx="1456352" cy="215444"/>
            </a:xfrm>
            <a:prstGeom prst="rect">
              <a:avLst/>
            </a:prstGeom>
            <a:noFill/>
          </p:spPr>
          <p:txBody>
            <a:bodyPr wrap="square" rtlCol="0">
              <a:spAutoFit/>
            </a:bodyPr>
            <a:lstStyle/>
            <a:p>
              <a:pPr algn="ctr"/>
              <a:r>
                <a:rPr lang="en-US" sz="800" b="1" i="1" dirty="0">
                  <a:latin typeface="Helvetica" pitchFamily="2" charset="0"/>
                </a:rPr>
                <a:t>A. thaliana </a:t>
              </a:r>
              <a:r>
                <a:rPr lang="en-US" sz="800" b="1" dirty="0">
                  <a:latin typeface="Helvetica" pitchFamily="2" charset="0"/>
                </a:rPr>
                <a:t>MSH6</a:t>
              </a:r>
            </a:p>
          </p:txBody>
        </p:sp>
        <p:pic>
          <p:nvPicPr>
            <p:cNvPr id="118" name="Picture 117">
              <a:extLst>
                <a:ext uri="{FF2B5EF4-FFF2-40B4-BE49-F238E27FC236}">
                  <a16:creationId xmlns:a16="http://schemas.microsoft.com/office/drawing/2014/main" id="{89DEA2C0-674B-766E-5696-9AF774D0E0E1}"/>
                </a:ext>
              </a:extLst>
            </p:cNvPr>
            <p:cNvPicPr>
              <a:picLocks noChangeAspect="1"/>
            </p:cNvPicPr>
            <p:nvPr/>
          </p:nvPicPr>
          <p:blipFill>
            <a:blip r:embed="rId11"/>
            <a:stretch>
              <a:fillRect/>
            </a:stretch>
          </p:blipFill>
          <p:spPr>
            <a:xfrm>
              <a:off x="3688931" y="-85093"/>
              <a:ext cx="1896141" cy="1524246"/>
            </a:xfrm>
            <a:prstGeom prst="rect">
              <a:avLst/>
            </a:prstGeom>
          </p:spPr>
        </p:pic>
        <p:sp>
          <p:nvSpPr>
            <p:cNvPr id="119" name="Oval 118">
              <a:extLst>
                <a:ext uri="{FF2B5EF4-FFF2-40B4-BE49-F238E27FC236}">
                  <a16:creationId xmlns:a16="http://schemas.microsoft.com/office/drawing/2014/main" id="{3CF49351-DB72-ED72-B336-96A60C7124E9}"/>
                </a:ext>
              </a:extLst>
            </p:cNvPr>
            <p:cNvSpPr/>
            <p:nvPr/>
          </p:nvSpPr>
          <p:spPr>
            <a:xfrm>
              <a:off x="4660591" y="888131"/>
              <a:ext cx="332458" cy="339523"/>
            </a:xfrm>
            <a:prstGeom prst="ellipse">
              <a:avLst/>
            </a:prstGeom>
            <a:solidFill>
              <a:schemeClr val="accent6">
                <a:lumMod val="60000"/>
                <a:lumOff val="40000"/>
                <a:alpha val="3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TextBox 119">
              <a:extLst>
                <a:ext uri="{FF2B5EF4-FFF2-40B4-BE49-F238E27FC236}">
                  <a16:creationId xmlns:a16="http://schemas.microsoft.com/office/drawing/2014/main" id="{9B23E17D-73EC-45FC-1481-9B30D46C3ADE}"/>
                </a:ext>
              </a:extLst>
            </p:cNvPr>
            <p:cNvSpPr txBox="1"/>
            <p:nvPr/>
          </p:nvSpPr>
          <p:spPr>
            <a:xfrm>
              <a:off x="4935065" y="1278477"/>
              <a:ext cx="750882" cy="184666"/>
            </a:xfrm>
            <a:prstGeom prst="rect">
              <a:avLst/>
            </a:prstGeom>
            <a:noFill/>
          </p:spPr>
          <p:txBody>
            <a:bodyPr wrap="square" rtlCol="0">
              <a:spAutoFit/>
            </a:bodyPr>
            <a:lstStyle/>
            <a:p>
              <a:r>
                <a:rPr lang="en-US" sz="600" b="1" dirty="0">
                  <a:latin typeface="Helvetica" pitchFamily="2" charset="0"/>
                </a:rPr>
                <a:t>Tudor</a:t>
              </a:r>
            </a:p>
          </p:txBody>
        </p:sp>
        <p:cxnSp>
          <p:nvCxnSpPr>
            <p:cNvPr id="121" name="Straight Arrow Connector 120">
              <a:extLst>
                <a:ext uri="{FF2B5EF4-FFF2-40B4-BE49-F238E27FC236}">
                  <a16:creationId xmlns:a16="http://schemas.microsoft.com/office/drawing/2014/main" id="{714F3B32-5676-6855-7812-E41842C20CC8}"/>
                </a:ext>
              </a:extLst>
            </p:cNvPr>
            <p:cNvCxnSpPr>
              <a:cxnSpLocks/>
            </p:cNvCxnSpPr>
            <p:nvPr/>
          </p:nvCxnSpPr>
          <p:spPr>
            <a:xfrm flipH="1" flipV="1">
              <a:off x="4902866" y="1182314"/>
              <a:ext cx="107960" cy="192965"/>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122" name="Group 121">
              <a:extLst>
                <a:ext uri="{FF2B5EF4-FFF2-40B4-BE49-F238E27FC236}">
                  <a16:creationId xmlns:a16="http://schemas.microsoft.com/office/drawing/2014/main" id="{EC7CB5AE-398F-8E1F-A6D4-09E631A4A3DB}"/>
                </a:ext>
              </a:extLst>
            </p:cNvPr>
            <p:cNvGrpSpPr/>
            <p:nvPr/>
          </p:nvGrpSpPr>
          <p:grpSpPr>
            <a:xfrm>
              <a:off x="5553567" y="-112585"/>
              <a:ext cx="1467041" cy="1682732"/>
              <a:chOff x="2142447" y="1344830"/>
              <a:chExt cx="1251512" cy="1435515"/>
            </a:xfrm>
          </p:grpSpPr>
          <p:sp>
            <p:nvSpPr>
              <p:cNvPr id="123" name="Rectangle 122">
                <a:extLst>
                  <a:ext uri="{FF2B5EF4-FFF2-40B4-BE49-F238E27FC236}">
                    <a16:creationId xmlns:a16="http://schemas.microsoft.com/office/drawing/2014/main" id="{F357D47B-9CEE-2FB6-3691-EAF5715DD96C}"/>
                  </a:ext>
                </a:extLst>
              </p:cNvPr>
              <p:cNvSpPr/>
              <p:nvPr/>
            </p:nvSpPr>
            <p:spPr>
              <a:xfrm rot="5400000">
                <a:off x="2734651" y="1987264"/>
                <a:ext cx="109730"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FCAC7765-B4B8-05D7-AC47-A1E3107CBBB5}"/>
                  </a:ext>
                </a:extLst>
              </p:cNvPr>
              <p:cNvSpPr/>
              <p:nvPr/>
            </p:nvSpPr>
            <p:spPr>
              <a:xfrm rot="5400000">
                <a:off x="2794950" y="1795290"/>
                <a:ext cx="109730"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DFFD0627-B444-5D66-9F0A-294F69CA9812}"/>
                  </a:ext>
                </a:extLst>
              </p:cNvPr>
              <p:cNvSpPr/>
              <p:nvPr/>
            </p:nvSpPr>
            <p:spPr>
              <a:xfrm>
                <a:off x="2217368" y="1344830"/>
                <a:ext cx="181700" cy="108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06B21D1E-BF45-3B51-FA3A-097B2F691E3D}"/>
                  </a:ext>
                </a:extLst>
              </p:cNvPr>
              <p:cNvSpPr txBox="1"/>
              <p:nvPr/>
            </p:nvSpPr>
            <p:spPr>
              <a:xfrm>
                <a:off x="2199060" y="1737779"/>
                <a:ext cx="268304" cy="157536"/>
              </a:xfrm>
              <a:prstGeom prst="rect">
                <a:avLst/>
              </a:prstGeom>
              <a:noFill/>
            </p:spPr>
            <p:txBody>
              <a:bodyPr wrap="none" rtlCol="0">
                <a:spAutoFit/>
              </a:bodyPr>
              <a:lstStyle/>
              <a:p>
                <a:r>
                  <a:rPr lang="en-US" sz="600" dirty="0">
                    <a:latin typeface="Helvetica" pitchFamily="2" charset="0"/>
                  </a:rPr>
                  <a:t>600</a:t>
                </a:r>
              </a:p>
            </p:txBody>
          </p:sp>
          <p:sp>
            <p:nvSpPr>
              <p:cNvPr id="127" name="TextBox 126">
                <a:extLst>
                  <a:ext uri="{FF2B5EF4-FFF2-40B4-BE49-F238E27FC236}">
                    <a16:creationId xmlns:a16="http://schemas.microsoft.com/office/drawing/2014/main" id="{CC2D364A-078F-D15B-BF6E-9A0C8626DE4D}"/>
                  </a:ext>
                </a:extLst>
              </p:cNvPr>
              <p:cNvSpPr txBox="1"/>
              <p:nvPr/>
            </p:nvSpPr>
            <p:spPr>
              <a:xfrm>
                <a:off x="2190206" y="2115235"/>
                <a:ext cx="281979" cy="157536"/>
              </a:xfrm>
              <a:prstGeom prst="rect">
                <a:avLst/>
              </a:prstGeom>
              <a:noFill/>
            </p:spPr>
            <p:txBody>
              <a:bodyPr wrap="none" rtlCol="0">
                <a:spAutoFit/>
              </a:bodyPr>
              <a:lstStyle/>
              <a:p>
                <a:r>
                  <a:rPr lang="en-US" sz="600" dirty="0">
                    <a:latin typeface="Helvetica" pitchFamily="2" charset="0"/>
                  </a:rPr>
                  <a:t>1.2k</a:t>
                </a:r>
              </a:p>
            </p:txBody>
          </p:sp>
          <p:sp>
            <p:nvSpPr>
              <p:cNvPr id="128" name="TextBox 127">
                <a:extLst>
                  <a:ext uri="{FF2B5EF4-FFF2-40B4-BE49-F238E27FC236}">
                    <a16:creationId xmlns:a16="http://schemas.microsoft.com/office/drawing/2014/main" id="{D67EE3F2-DA6A-4258-8707-645ED07986AB}"/>
                  </a:ext>
                </a:extLst>
              </p:cNvPr>
              <p:cNvSpPr txBox="1"/>
              <p:nvPr/>
            </p:nvSpPr>
            <p:spPr>
              <a:xfrm>
                <a:off x="2245372" y="1362280"/>
                <a:ext cx="227948" cy="184666"/>
              </a:xfrm>
              <a:prstGeom prst="rect">
                <a:avLst/>
              </a:prstGeom>
              <a:noFill/>
            </p:spPr>
            <p:txBody>
              <a:bodyPr wrap="none" rtlCol="0">
                <a:spAutoFit/>
              </a:bodyPr>
              <a:lstStyle/>
              <a:p>
                <a:r>
                  <a:rPr lang="en-US" sz="600" dirty="0">
                    <a:latin typeface="Helvetica" pitchFamily="2" charset="0"/>
                  </a:rPr>
                  <a:t>0</a:t>
                </a:r>
              </a:p>
            </p:txBody>
          </p:sp>
          <p:sp>
            <p:nvSpPr>
              <p:cNvPr id="129" name="TextBox 128">
                <a:extLst>
                  <a:ext uri="{FF2B5EF4-FFF2-40B4-BE49-F238E27FC236}">
                    <a16:creationId xmlns:a16="http://schemas.microsoft.com/office/drawing/2014/main" id="{2F4DD95E-01F7-4D87-E506-0AFF6AA3AF99}"/>
                  </a:ext>
                </a:extLst>
              </p:cNvPr>
              <p:cNvSpPr txBox="1"/>
              <p:nvPr/>
            </p:nvSpPr>
            <p:spPr>
              <a:xfrm>
                <a:off x="2630525" y="2243274"/>
                <a:ext cx="268304" cy="157536"/>
              </a:xfrm>
              <a:prstGeom prst="rect">
                <a:avLst/>
              </a:prstGeom>
              <a:noFill/>
            </p:spPr>
            <p:txBody>
              <a:bodyPr wrap="none" rtlCol="0">
                <a:spAutoFit/>
              </a:bodyPr>
              <a:lstStyle/>
              <a:p>
                <a:r>
                  <a:rPr lang="en-US" sz="600" dirty="0">
                    <a:latin typeface="Helvetica" pitchFamily="2" charset="0"/>
                  </a:rPr>
                  <a:t>600</a:t>
                </a:r>
              </a:p>
            </p:txBody>
          </p:sp>
          <p:sp>
            <p:nvSpPr>
              <p:cNvPr id="130" name="TextBox 129">
                <a:extLst>
                  <a:ext uri="{FF2B5EF4-FFF2-40B4-BE49-F238E27FC236}">
                    <a16:creationId xmlns:a16="http://schemas.microsoft.com/office/drawing/2014/main" id="{74D26AD0-3971-F06C-5EBC-FDC83A9AE50A}"/>
                  </a:ext>
                </a:extLst>
              </p:cNvPr>
              <p:cNvSpPr txBox="1"/>
              <p:nvPr/>
            </p:nvSpPr>
            <p:spPr>
              <a:xfrm>
                <a:off x="3050491" y="2250367"/>
                <a:ext cx="281979" cy="157536"/>
              </a:xfrm>
              <a:prstGeom prst="rect">
                <a:avLst/>
              </a:prstGeom>
              <a:noFill/>
            </p:spPr>
            <p:txBody>
              <a:bodyPr wrap="none" rtlCol="0">
                <a:spAutoFit/>
              </a:bodyPr>
              <a:lstStyle/>
              <a:p>
                <a:r>
                  <a:rPr lang="en-US" sz="600" dirty="0">
                    <a:latin typeface="Helvetica" pitchFamily="2" charset="0"/>
                  </a:rPr>
                  <a:t>1.2k</a:t>
                </a:r>
              </a:p>
            </p:txBody>
          </p:sp>
          <p:sp>
            <p:nvSpPr>
              <p:cNvPr id="131" name="TextBox 130">
                <a:extLst>
                  <a:ext uri="{FF2B5EF4-FFF2-40B4-BE49-F238E27FC236}">
                    <a16:creationId xmlns:a16="http://schemas.microsoft.com/office/drawing/2014/main" id="{F1D76C1C-93FE-3F24-D224-A09DD308C0A0}"/>
                  </a:ext>
                </a:extLst>
              </p:cNvPr>
              <p:cNvSpPr txBox="1"/>
              <p:nvPr/>
            </p:nvSpPr>
            <p:spPr>
              <a:xfrm>
                <a:off x="2295366" y="2250751"/>
                <a:ext cx="227948" cy="184666"/>
              </a:xfrm>
              <a:prstGeom prst="rect">
                <a:avLst/>
              </a:prstGeom>
              <a:noFill/>
            </p:spPr>
            <p:txBody>
              <a:bodyPr wrap="none" rtlCol="0">
                <a:spAutoFit/>
              </a:bodyPr>
              <a:lstStyle/>
              <a:p>
                <a:r>
                  <a:rPr lang="en-US" sz="600" dirty="0">
                    <a:latin typeface="Helvetica" pitchFamily="2" charset="0"/>
                  </a:rPr>
                  <a:t>0</a:t>
                </a:r>
              </a:p>
            </p:txBody>
          </p:sp>
          <p:sp>
            <p:nvSpPr>
              <p:cNvPr id="132" name="TextBox 131">
                <a:extLst>
                  <a:ext uri="{FF2B5EF4-FFF2-40B4-BE49-F238E27FC236}">
                    <a16:creationId xmlns:a16="http://schemas.microsoft.com/office/drawing/2014/main" id="{58572FD5-12C4-2108-0510-E87FA1A5D162}"/>
                  </a:ext>
                </a:extLst>
              </p:cNvPr>
              <p:cNvSpPr txBox="1"/>
              <p:nvPr/>
            </p:nvSpPr>
            <p:spPr>
              <a:xfrm rot="16200000">
                <a:off x="1874745" y="1742714"/>
                <a:ext cx="720069" cy="184666"/>
              </a:xfrm>
              <a:prstGeom prst="rect">
                <a:avLst/>
              </a:prstGeom>
              <a:noFill/>
            </p:spPr>
            <p:txBody>
              <a:bodyPr wrap="none" rtlCol="0">
                <a:spAutoFit/>
              </a:bodyPr>
              <a:lstStyle/>
              <a:p>
                <a:r>
                  <a:rPr lang="en-US" sz="600" dirty="0">
                    <a:latin typeface="Helvetica" pitchFamily="2" charset="0"/>
                  </a:rPr>
                  <a:t>Aligned residue</a:t>
                </a:r>
              </a:p>
            </p:txBody>
          </p:sp>
          <p:sp>
            <p:nvSpPr>
              <p:cNvPr id="133" name="TextBox 132">
                <a:extLst>
                  <a:ext uri="{FF2B5EF4-FFF2-40B4-BE49-F238E27FC236}">
                    <a16:creationId xmlns:a16="http://schemas.microsoft.com/office/drawing/2014/main" id="{631BC4BE-794B-BAE2-2DD1-8B9BF123664D}"/>
                  </a:ext>
                </a:extLst>
              </p:cNvPr>
              <p:cNvSpPr txBox="1"/>
              <p:nvPr/>
            </p:nvSpPr>
            <p:spPr>
              <a:xfrm>
                <a:off x="2441430" y="2301863"/>
                <a:ext cx="705642" cy="184666"/>
              </a:xfrm>
              <a:prstGeom prst="rect">
                <a:avLst/>
              </a:prstGeom>
              <a:noFill/>
            </p:spPr>
            <p:txBody>
              <a:bodyPr wrap="none" rtlCol="0">
                <a:spAutoFit/>
              </a:bodyPr>
              <a:lstStyle/>
              <a:p>
                <a:r>
                  <a:rPr lang="en-US" sz="600" dirty="0">
                    <a:latin typeface="Helvetica" pitchFamily="2" charset="0"/>
                  </a:rPr>
                  <a:t>Scored residue</a:t>
                </a:r>
              </a:p>
            </p:txBody>
          </p:sp>
          <p:sp>
            <p:nvSpPr>
              <p:cNvPr id="134" name="TextBox 133">
                <a:extLst>
                  <a:ext uri="{FF2B5EF4-FFF2-40B4-BE49-F238E27FC236}">
                    <a16:creationId xmlns:a16="http://schemas.microsoft.com/office/drawing/2014/main" id="{03523032-F3C9-33F0-7D61-029C987AF8E3}"/>
                  </a:ext>
                </a:extLst>
              </p:cNvPr>
              <p:cNvSpPr txBox="1"/>
              <p:nvPr/>
            </p:nvSpPr>
            <p:spPr>
              <a:xfrm>
                <a:off x="2303294" y="2433133"/>
                <a:ext cx="227948" cy="184666"/>
              </a:xfrm>
              <a:prstGeom prst="rect">
                <a:avLst/>
              </a:prstGeom>
              <a:noFill/>
            </p:spPr>
            <p:txBody>
              <a:bodyPr wrap="none" rtlCol="0">
                <a:spAutoFit/>
              </a:bodyPr>
              <a:lstStyle/>
              <a:p>
                <a:r>
                  <a:rPr lang="en-US" sz="600" dirty="0">
                    <a:latin typeface="Helvetica" pitchFamily="2" charset="0"/>
                  </a:rPr>
                  <a:t>0</a:t>
                </a:r>
              </a:p>
            </p:txBody>
          </p:sp>
          <p:sp>
            <p:nvSpPr>
              <p:cNvPr id="135" name="TextBox 134">
                <a:extLst>
                  <a:ext uri="{FF2B5EF4-FFF2-40B4-BE49-F238E27FC236}">
                    <a16:creationId xmlns:a16="http://schemas.microsoft.com/office/drawing/2014/main" id="{39226185-E334-9697-7B7A-044003E5BC4C}"/>
                  </a:ext>
                </a:extLst>
              </p:cNvPr>
              <p:cNvSpPr txBox="1"/>
              <p:nvPr/>
            </p:nvSpPr>
            <p:spPr>
              <a:xfrm>
                <a:off x="2667132" y="2431173"/>
                <a:ext cx="271228" cy="184666"/>
              </a:xfrm>
              <a:prstGeom prst="rect">
                <a:avLst/>
              </a:prstGeom>
              <a:noFill/>
            </p:spPr>
            <p:txBody>
              <a:bodyPr wrap="none" rtlCol="0">
                <a:spAutoFit/>
              </a:bodyPr>
              <a:lstStyle/>
              <a:p>
                <a:r>
                  <a:rPr lang="en-US" sz="600" dirty="0">
                    <a:latin typeface="Helvetica" pitchFamily="2" charset="0"/>
                  </a:rPr>
                  <a:t>15</a:t>
                </a:r>
              </a:p>
            </p:txBody>
          </p:sp>
          <p:sp>
            <p:nvSpPr>
              <p:cNvPr id="136" name="TextBox 135">
                <a:extLst>
                  <a:ext uri="{FF2B5EF4-FFF2-40B4-BE49-F238E27FC236}">
                    <a16:creationId xmlns:a16="http://schemas.microsoft.com/office/drawing/2014/main" id="{3139E1B3-94D8-99B3-9F44-FEB76CE0330D}"/>
                  </a:ext>
                </a:extLst>
              </p:cNvPr>
              <p:cNvSpPr txBox="1"/>
              <p:nvPr/>
            </p:nvSpPr>
            <p:spPr>
              <a:xfrm>
                <a:off x="3044319" y="2439036"/>
                <a:ext cx="271228" cy="184666"/>
              </a:xfrm>
              <a:prstGeom prst="rect">
                <a:avLst/>
              </a:prstGeom>
              <a:noFill/>
            </p:spPr>
            <p:txBody>
              <a:bodyPr wrap="none" rtlCol="0">
                <a:spAutoFit/>
              </a:bodyPr>
              <a:lstStyle/>
              <a:p>
                <a:r>
                  <a:rPr lang="en-US" sz="600" dirty="0">
                    <a:latin typeface="Helvetica" pitchFamily="2" charset="0"/>
                  </a:rPr>
                  <a:t>30</a:t>
                </a:r>
              </a:p>
            </p:txBody>
          </p:sp>
          <p:sp>
            <p:nvSpPr>
              <p:cNvPr id="137" name="TextBox 136">
                <a:extLst>
                  <a:ext uri="{FF2B5EF4-FFF2-40B4-BE49-F238E27FC236}">
                    <a16:creationId xmlns:a16="http://schemas.microsoft.com/office/drawing/2014/main" id="{DA464F69-739C-C6E8-4DD5-29100733ABFC}"/>
                  </a:ext>
                </a:extLst>
              </p:cNvPr>
              <p:cNvSpPr txBox="1"/>
              <p:nvPr/>
            </p:nvSpPr>
            <p:spPr>
              <a:xfrm>
                <a:off x="2314820" y="2503346"/>
                <a:ext cx="979755" cy="276999"/>
              </a:xfrm>
              <a:prstGeom prst="rect">
                <a:avLst/>
              </a:prstGeom>
              <a:noFill/>
            </p:spPr>
            <p:txBody>
              <a:bodyPr wrap="none" rtlCol="0">
                <a:spAutoFit/>
              </a:bodyPr>
              <a:lstStyle/>
              <a:p>
                <a:pPr algn="ctr"/>
                <a:r>
                  <a:rPr lang="en-US" sz="600" dirty="0">
                    <a:latin typeface="Helvetica" pitchFamily="2" charset="0"/>
                  </a:rPr>
                  <a:t>Expected position error</a:t>
                </a:r>
              </a:p>
              <a:p>
                <a:pPr algn="ctr"/>
                <a:r>
                  <a:rPr lang="en-US" sz="600" dirty="0">
                    <a:latin typeface="Helvetica" pitchFamily="2" charset="0"/>
                  </a:rPr>
                  <a:t>(Ångströms)</a:t>
                </a:r>
              </a:p>
            </p:txBody>
          </p:sp>
        </p:grpSp>
        <p:cxnSp>
          <p:nvCxnSpPr>
            <p:cNvPr id="138" name="Straight Arrow Connector 137">
              <a:extLst>
                <a:ext uri="{FF2B5EF4-FFF2-40B4-BE49-F238E27FC236}">
                  <a16:creationId xmlns:a16="http://schemas.microsoft.com/office/drawing/2014/main" id="{F1B0D1DD-555D-B73B-9004-65A266F5F4AC}"/>
                </a:ext>
              </a:extLst>
            </p:cNvPr>
            <p:cNvCxnSpPr>
              <a:cxnSpLocks/>
            </p:cNvCxnSpPr>
            <p:nvPr/>
          </p:nvCxnSpPr>
          <p:spPr>
            <a:xfrm flipH="1" flipV="1">
              <a:off x="6040517" y="73036"/>
              <a:ext cx="184655" cy="1122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39" name="Picture 138">
              <a:extLst>
                <a:ext uri="{FF2B5EF4-FFF2-40B4-BE49-F238E27FC236}">
                  <a16:creationId xmlns:a16="http://schemas.microsoft.com/office/drawing/2014/main" id="{F21F3B71-8357-A85B-FBDD-863C2ED34406}"/>
                </a:ext>
              </a:extLst>
            </p:cNvPr>
            <p:cNvPicPr>
              <a:picLocks noChangeAspect="1"/>
            </p:cNvPicPr>
            <p:nvPr/>
          </p:nvPicPr>
          <p:blipFill rotWithShape="1">
            <a:blip r:embed="rId6"/>
            <a:srcRect l="82977" r="13496"/>
            <a:stretch/>
          </p:blipFill>
          <p:spPr>
            <a:xfrm rot="5400000">
              <a:off x="6236694" y="633803"/>
              <a:ext cx="45719" cy="1085546"/>
            </a:xfrm>
            <a:prstGeom prst="rect">
              <a:avLst/>
            </a:prstGeom>
          </p:spPr>
        </p:pic>
        <p:sp>
          <p:nvSpPr>
            <p:cNvPr id="140" name="TextBox 139">
              <a:extLst>
                <a:ext uri="{FF2B5EF4-FFF2-40B4-BE49-F238E27FC236}">
                  <a16:creationId xmlns:a16="http://schemas.microsoft.com/office/drawing/2014/main" id="{5D518AE6-C5C9-1D10-F6F7-A51286DE8C6A}"/>
                </a:ext>
              </a:extLst>
            </p:cNvPr>
            <p:cNvSpPr txBox="1"/>
            <p:nvPr/>
          </p:nvSpPr>
          <p:spPr>
            <a:xfrm>
              <a:off x="6233053" y="40016"/>
              <a:ext cx="216406" cy="92333"/>
            </a:xfrm>
            <a:prstGeom prst="rect">
              <a:avLst/>
            </a:prstGeom>
            <a:noFill/>
            <a:ln>
              <a:noFill/>
            </a:ln>
          </p:spPr>
          <p:txBody>
            <a:bodyPr wrap="none" lIns="0" tIns="0" rIns="0" bIns="0" rtlCol="0">
              <a:spAutoFit/>
            </a:bodyPr>
            <a:lstStyle/>
            <a:p>
              <a:r>
                <a:rPr lang="en-US" sz="600" b="1" dirty="0">
                  <a:latin typeface="Helvetica" pitchFamily="2" charset="0"/>
                </a:rPr>
                <a:t>Tudor</a:t>
              </a:r>
            </a:p>
          </p:txBody>
        </p:sp>
        <p:pic>
          <p:nvPicPr>
            <p:cNvPr id="141" name="Picture 140">
              <a:extLst>
                <a:ext uri="{FF2B5EF4-FFF2-40B4-BE49-F238E27FC236}">
                  <a16:creationId xmlns:a16="http://schemas.microsoft.com/office/drawing/2014/main" id="{D87765BB-D924-76B9-9E20-EE8F55F2A11E}"/>
                </a:ext>
              </a:extLst>
            </p:cNvPr>
            <p:cNvPicPr>
              <a:picLocks noChangeAspect="1"/>
            </p:cNvPicPr>
            <p:nvPr/>
          </p:nvPicPr>
          <p:blipFill rotWithShape="1">
            <a:blip r:embed="rId7">
              <a:extLst>
                <a:ext uri="{BEBA8EAE-BF5A-486C-A8C5-ECC9F3942E4B}">
                  <a14:imgProps xmlns:a14="http://schemas.microsoft.com/office/drawing/2010/main">
                    <a14:imgLayer r:embed="rId12">
                      <a14:imgEffect>
                        <a14:saturation sat="66000"/>
                      </a14:imgEffect>
                    </a14:imgLayer>
                  </a14:imgProps>
                </a:ext>
              </a:extLst>
            </a:blip>
            <a:srcRect l="1" r="22346"/>
            <a:stretch/>
          </p:blipFill>
          <p:spPr>
            <a:xfrm rot="5400000" flipH="1">
              <a:off x="6277194" y="723943"/>
              <a:ext cx="45719" cy="908135"/>
            </a:xfrm>
            <a:prstGeom prst="rect">
              <a:avLst/>
            </a:prstGeom>
            <a:ln>
              <a:solidFill>
                <a:schemeClr val="tx1"/>
              </a:solidFill>
            </a:ln>
          </p:spPr>
        </p:pic>
        <p:sp>
          <p:nvSpPr>
            <p:cNvPr id="142" name="TextBox 141">
              <a:extLst>
                <a:ext uri="{FF2B5EF4-FFF2-40B4-BE49-F238E27FC236}">
                  <a16:creationId xmlns:a16="http://schemas.microsoft.com/office/drawing/2014/main" id="{12894477-5BC1-D0DA-5680-C249CB455C35}"/>
                </a:ext>
              </a:extLst>
            </p:cNvPr>
            <p:cNvSpPr txBox="1"/>
            <p:nvPr/>
          </p:nvSpPr>
          <p:spPr>
            <a:xfrm>
              <a:off x="3688931" y="-254902"/>
              <a:ext cx="270799" cy="230832"/>
            </a:xfrm>
            <a:prstGeom prst="rect">
              <a:avLst/>
            </a:prstGeom>
            <a:noFill/>
          </p:spPr>
          <p:txBody>
            <a:bodyPr wrap="square" rtlCol="0">
              <a:spAutoFit/>
            </a:bodyPr>
            <a:lstStyle/>
            <a:p>
              <a:r>
                <a:rPr lang="en-US" sz="900" b="1" dirty="0">
                  <a:latin typeface="Helvetica" pitchFamily="2" charset="0"/>
                </a:rPr>
                <a:t>B</a:t>
              </a:r>
            </a:p>
          </p:txBody>
        </p:sp>
      </p:grpSp>
      <p:pic>
        <p:nvPicPr>
          <p:cNvPr id="143" name="Picture 142">
            <a:extLst>
              <a:ext uri="{FF2B5EF4-FFF2-40B4-BE49-F238E27FC236}">
                <a16:creationId xmlns:a16="http://schemas.microsoft.com/office/drawing/2014/main" id="{3955068B-C5C7-DE6B-27BE-BB4ADED704AF}"/>
              </a:ext>
            </a:extLst>
          </p:cNvPr>
          <p:cNvPicPr>
            <a:picLocks noChangeAspect="1"/>
          </p:cNvPicPr>
          <p:nvPr/>
        </p:nvPicPr>
        <p:blipFill>
          <a:blip r:embed="rId13">
            <a:clrChange>
              <a:clrFrom>
                <a:srgbClr val="FFFFFF"/>
              </a:clrFrom>
              <a:clrTo>
                <a:srgbClr val="FFFFFF">
                  <a:alpha val="0"/>
                </a:srgbClr>
              </a:clrTo>
            </a:clrChange>
          </a:blip>
          <a:stretch>
            <a:fillRect/>
          </a:stretch>
        </p:blipFill>
        <p:spPr>
          <a:xfrm rot="9000000">
            <a:off x="308305" y="-71094"/>
            <a:ext cx="1663509" cy="1708469"/>
          </a:xfrm>
          <a:prstGeom prst="rect">
            <a:avLst/>
          </a:prstGeom>
        </p:spPr>
      </p:pic>
      <p:grpSp>
        <p:nvGrpSpPr>
          <p:cNvPr id="5" name="Group 4">
            <a:extLst>
              <a:ext uri="{FF2B5EF4-FFF2-40B4-BE49-F238E27FC236}">
                <a16:creationId xmlns:a16="http://schemas.microsoft.com/office/drawing/2014/main" id="{633A249D-E9F7-7A7B-11AD-BF9743BF5868}"/>
              </a:ext>
            </a:extLst>
          </p:cNvPr>
          <p:cNvGrpSpPr/>
          <p:nvPr/>
        </p:nvGrpSpPr>
        <p:grpSpPr>
          <a:xfrm>
            <a:off x="-7379" y="4126498"/>
            <a:ext cx="6913795" cy="3876117"/>
            <a:chOff x="-35523" y="1758506"/>
            <a:chExt cx="6913795" cy="3876117"/>
          </a:xfrm>
        </p:grpSpPr>
        <p:pic>
          <p:nvPicPr>
            <p:cNvPr id="6" name="Picture 5">
              <a:extLst>
                <a:ext uri="{FF2B5EF4-FFF2-40B4-BE49-F238E27FC236}">
                  <a16:creationId xmlns:a16="http://schemas.microsoft.com/office/drawing/2014/main" id="{98987CDA-0377-E0AE-F893-582CCEA4706B}"/>
                </a:ext>
              </a:extLst>
            </p:cNvPr>
            <p:cNvPicPr>
              <a:picLocks noChangeAspect="1"/>
            </p:cNvPicPr>
            <p:nvPr/>
          </p:nvPicPr>
          <p:blipFill rotWithShape="1">
            <a:blip r:embed="rId14"/>
            <a:srcRect l="5534" t="3952" b="59830"/>
            <a:stretch/>
          </p:blipFill>
          <p:spPr>
            <a:xfrm>
              <a:off x="7426" y="1961407"/>
              <a:ext cx="3762628" cy="1796142"/>
            </a:xfrm>
            <a:prstGeom prst="rect">
              <a:avLst/>
            </a:prstGeom>
          </p:spPr>
        </p:pic>
        <p:pic>
          <p:nvPicPr>
            <p:cNvPr id="7" name="Picture 6">
              <a:extLst>
                <a:ext uri="{FF2B5EF4-FFF2-40B4-BE49-F238E27FC236}">
                  <a16:creationId xmlns:a16="http://schemas.microsoft.com/office/drawing/2014/main" id="{24454138-36BB-878A-C878-E1A9DD81110C}"/>
                </a:ext>
              </a:extLst>
            </p:cNvPr>
            <p:cNvPicPr>
              <a:picLocks noChangeAspect="1"/>
            </p:cNvPicPr>
            <p:nvPr/>
          </p:nvPicPr>
          <p:blipFill rotWithShape="1">
            <a:blip r:embed="rId14"/>
            <a:srcRect l="5634" t="39894" r="4086" b="6488"/>
            <a:stretch/>
          </p:blipFill>
          <p:spPr>
            <a:xfrm>
              <a:off x="3799256" y="1844302"/>
              <a:ext cx="3079016" cy="2276856"/>
            </a:xfrm>
            <a:prstGeom prst="rect">
              <a:avLst/>
            </a:prstGeom>
          </p:spPr>
        </p:pic>
        <p:sp>
          <p:nvSpPr>
            <p:cNvPr id="8" name="TextBox 7">
              <a:extLst>
                <a:ext uri="{FF2B5EF4-FFF2-40B4-BE49-F238E27FC236}">
                  <a16:creationId xmlns:a16="http://schemas.microsoft.com/office/drawing/2014/main" id="{9E654E48-8F1E-C068-BA0C-97556D381267}"/>
                </a:ext>
              </a:extLst>
            </p:cNvPr>
            <p:cNvSpPr txBox="1"/>
            <p:nvPr/>
          </p:nvSpPr>
          <p:spPr>
            <a:xfrm>
              <a:off x="-35523" y="1941334"/>
              <a:ext cx="268022" cy="230832"/>
            </a:xfrm>
            <a:prstGeom prst="rect">
              <a:avLst/>
            </a:prstGeom>
            <a:solidFill>
              <a:schemeClr val="bg1"/>
            </a:solidFill>
          </p:spPr>
          <p:txBody>
            <a:bodyPr wrap="none" rtlCol="0">
              <a:spAutoFit/>
            </a:bodyPr>
            <a:lstStyle/>
            <a:p>
              <a:r>
                <a:rPr lang="en-US" sz="900" b="1" dirty="0">
                  <a:latin typeface="Helvetica" pitchFamily="2" charset="0"/>
                </a:rPr>
                <a:t>C</a:t>
              </a:r>
            </a:p>
          </p:txBody>
        </p:sp>
        <p:sp>
          <p:nvSpPr>
            <p:cNvPr id="4" name="TextBox 3">
              <a:extLst>
                <a:ext uri="{FF2B5EF4-FFF2-40B4-BE49-F238E27FC236}">
                  <a16:creationId xmlns:a16="http://schemas.microsoft.com/office/drawing/2014/main" id="{EE4593C4-84CA-7E3F-AABA-4B66603284D0}"/>
                </a:ext>
              </a:extLst>
            </p:cNvPr>
            <p:cNvSpPr txBox="1"/>
            <p:nvPr/>
          </p:nvSpPr>
          <p:spPr>
            <a:xfrm>
              <a:off x="-20957" y="4188073"/>
              <a:ext cx="6878957" cy="1446550"/>
            </a:xfrm>
            <a:prstGeom prst="rect">
              <a:avLst/>
            </a:prstGeom>
            <a:noFill/>
          </p:spPr>
          <p:txBody>
            <a:bodyPr wrap="square" rtlCol="0">
              <a:spAutoFit/>
            </a:bodyPr>
            <a:lstStyle/>
            <a:p>
              <a:pPr algn="just"/>
              <a:r>
                <a:rPr lang="en-US" sz="800" b="1" dirty="0">
                  <a:latin typeface="Helvetica" pitchFamily="2" charset="0"/>
                </a:rPr>
                <a:t>Figure 3. </a:t>
              </a:r>
              <a:r>
                <a:rPr lang="en-US" sz="800" b="1" i="1" dirty="0">
                  <a:latin typeface="Helvetica" pitchFamily="2" charset="0"/>
                </a:rPr>
                <a:t>Arabidopsis thaliana </a:t>
              </a:r>
              <a:r>
                <a:rPr lang="en-US" sz="800" b="1" dirty="0">
                  <a:latin typeface="Helvetica" pitchFamily="2" charset="0"/>
                </a:rPr>
                <a:t>and </a:t>
              </a:r>
              <a:r>
                <a:rPr lang="en-US" sz="800" b="1" i="1" dirty="0">
                  <a:latin typeface="Helvetica" pitchFamily="2" charset="0"/>
                </a:rPr>
                <a:t>Oryza sativa </a:t>
              </a:r>
              <a:r>
                <a:rPr lang="en-US" sz="800" b="1" dirty="0">
                  <a:latin typeface="Helvetica" pitchFamily="2" charset="0"/>
                </a:rPr>
                <a:t>PDS5C and MSH6 Tudor domains affinity to H3K4 methylation. A-B</a:t>
              </a:r>
              <a:r>
                <a:rPr lang="en-US" sz="800" dirty="0">
                  <a:latin typeface="Helvetica" pitchFamily="2" charset="0"/>
                </a:rPr>
                <a:t>, Alphafold2  structure of PDS5C and MSH6 protein from </a:t>
              </a:r>
              <a:r>
                <a:rPr lang="en-US" sz="800" i="1" dirty="0">
                  <a:latin typeface="Helvetica" pitchFamily="2" charset="0"/>
                </a:rPr>
                <a:t>A. thaliana </a:t>
              </a:r>
              <a:r>
                <a:rPr lang="en-US" sz="800" dirty="0">
                  <a:latin typeface="Helvetica" pitchFamily="2" charset="0"/>
                </a:rPr>
                <a:t>indicates Tudor domain is tethered to active domains </a:t>
              </a:r>
              <a:r>
                <a:rPr lang="en-US" sz="800" b="1" dirty="0">
                  <a:latin typeface="Helvetica" pitchFamily="2" charset="0"/>
                </a:rPr>
                <a:t>C, </a:t>
              </a:r>
              <a:r>
                <a:rPr lang="en-US" sz="800" dirty="0">
                  <a:latin typeface="Helvetica" pitchFamily="2" charset="0"/>
                </a:rPr>
                <a:t>ClustalW alignment of Tudor domains. Red arrows mark residues shown to be important for H3K4me1 specific binding, and yellow arrows mark residues important to interact with H3R2 (Niu et al. 2021) </a:t>
              </a:r>
              <a:r>
                <a:rPr lang="en-US" sz="800" b="1" dirty="0">
                  <a:latin typeface="Helvetica" pitchFamily="2" charset="0"/>
                </a:rPr>
                <a:t>D, </a:t>
              </a:r>
              <a:r>
                <a:rPr lang="en-US" sz="800" dirty="0">
                  <a:latin typeface="Helvetica" pitchFamily="2" charset="0"/>
                </a:rPr>
                <a:t>Aromatic cage and H3K4me1in experimental structure of At_PDS5C (PDB: 7DE9) (Niu et al. 2021) highlighting in yellow the distances to the center of the three aromatic rings. </a:t>
              </a:r>
              <a:r>
                <a:rPr lang="en-US" sz="800" b="1" dirty="0">
                  <a:latin typeface="Helvetica" pitchFamily="2" charset="0"/>
                </a:rPr>
                <a:t>E, </a:t>
              </a:r>
              <a:r>
                <a:rPr lang="en-US" sz="800" dirty="0">
                  <a:latin typeface="Helvetica" pitchFamily="2" charset="0"/>
                </a:rPr>
                <a:t>% of models generated with an average distance &lt; 6Å. Docking benchmarking in relation to ITC experimental results from </a:t>
              </a:r>
              <a:r>
                <a:rPr lang="en-US" sz="800" i="1" dirty="0">
                  <a:latin typeface="Helvetica" pitchFamily="2" charset="0"/>
                </a:rPr>
                <a:t>A. thal </a:t>
              </a:r>
              <a:r>
                <a:rPr lang="en-US" sz="800" dirty="0">
                  <a:latin typeface="Helvetica" pitchFamily="2" charset="0"/>
                </a:rPr>
                <a:t>PDS5C. Average distance from the side chain nitrogen of H3K4 to the center of aromatic rings forming the aromatic cage (see B) of top 1,000 models (10%) based on Rosetta total score after docking H3 tail peptides in different methylation states to the Tudor domains of PDS5C and MSH6 from both </a:t>
              </a:r>
              <a:r>
                <a:rPr lang="en-US" sz="800" i="1" dirty="0">
                  <a:latin typeface="Helvetica" pitchFamily="2" charset="0"/>
                </a:rPr>
                <a:t>A. thaliana </a:t>
              </a:r>
              <a:r>
                <a:rPr lang="en-US" sz="800" dirty="0">
                  <a:latin typeface="Helvetica" pitchFamily="2" charset="0"/>
                </a:rPr>
                <a:t>and </a:t>
              </a:r>
              <a:r>
                <a:rPr lang="en-US" sz="800" i="1" dirty="0">
                  <a:latin typeface="Helvetica" pitchFamily="2" charset="0"/>
                </a:rPr>
                <a:t>O. sativa</a:t>
              </a:r>
              <a:r>
                <a:rPr lang="en-US" sz="800" dirty="0">
                  <a:latin typeface="Helvetica" pitchFamily="2" charset="0"/>
                </a:rPr>
                <a:t>. The dashed line marks the average distance in the experimental structure as a reference.</a:t>
              </a:r>
              <a:r>
                <a:rPr lang="en-US" sz="800" b="1" dirty="0">
                  <a:latin typeface="Helvetica" pitchFamily="2" charset="0"/>
                </a:rPr>
                <a:t> F-I, </a:t>
              </a:r>
              <a:r>
                <a:rPr lang="en-US" sz="800" dirty="0">
                  <a:latin typeface="Helvetica" pitchFamily="2" charset="0"/>
                </a:rPr>
                <a:t>FlexPepDock models of the H3K4me1 peptide in the aromatic cage of Tudor domains of  At_PDS5C, At_MSH6, Os_PDS5C and OS_MSH6. Residues interacting with H3K4me1 are amplified in the left boxes. Residues interacting with H3R2 are highlighted in the right boxes.</a:t>
              </a:r>
            </a:p>
          </p:txBody>
        </p:sp>
        <p:sp>
          <p:nvSpPr>
            <p:cNvPr id="16" name="Rectangle 15">
              <a:extLst>
                <a:ext uri="{FF2B5EF4-FFF2-40B4-BE49-F238E27FC236}">
                  <a16:creationId xmlns:a16="http://schemas.microsoft.com/office/drawing/2014/main" id="{30F45DAD-3DF0-53C7-0FBF-23B18DB99FC3}"/>
                </a:ext>
              </a:extLst>
            </p:cNvPr>
            <p:cNvSpPr/>
            <p:nvPr/>
          </p:nvSpPr>
          <p:spPr>
            <a:xfrm>
              <a:off x="3402123" y="3370327"/>
              <a:ext cx="280893" cy="4055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95D8C36-03A3-2683-6287-32CD765F06BB}"/>
                </a:ext>
              </a:extLst>
            </p:cNvPr>
            <p:cNvPicPr>
              <a:picLocks noChangeAspect="1"/>
            </p:cNvPicPr>
            <p:nvPr/>
          </p:nvPicPr>
          <p:blipFill rotWithShape="1">
            <a:blip r:embed="rId14"/>
            <a:srcRect l="87598" t="26235" r="3826" b="67019"/>
            <a:stretch/>
          </p:blipFill>
          <p:spPr>
            <a:xfrm>
              <a:off x="3307140" y="2973894"/>
              <a:ext cx="414148" cy="405580"/>
            </a:xfrm>
            <a:prstGeom prst="rect">
              <a:avLst/>
            </a:prstGeom>
            <a:ln w="3175">
              <a:solidFill>
                <a:schemeClr val="tx1"/>
              </a:solidFill>
            </a:ln>
          </p:spPr>
        </p:pic>
        <p:sp>
          <p:nvSpPr>
            <p:cNvPr id="19" name="Arc 18">
              <a:extLst>
                <a:ext uri="{FF2B5EF4-FFF2-40B4-BE49-F238E27FC236}">
                  <a16:creationId xmlns:a16="http://schemas.microsoft.com/office/drawing/2014/main" id="{75B55D06-ADF6-EC29-8FAA-84EB2AD79932}"/>
                </a:ext>
              </a:extLst>
            </p:cNvPr>
            <p:cNvSpPr/>
            <p:nvPr/>
          </p:nvSpPr>
          <p:spPr>
            <a:xfrm rot="5400000">
              <a:off x="3268680" y="3260342"/>
              <a:ext cx="260648" cy="260648"/>
            </a:xfrm>
            <a:prstGeom prst="arc">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999C6F82-39AA-A3C8-D81C-F327A0E7F9EA}"/>
                </a:ext>
              </a:extLst>
            </p:cNvPr>
            <p:cNvSpPr txBox="1"/>
            <p:nvPr/>
          </p:nvSpPr>
          <p:spPr>
            <a:xfrm>
              <a:off x="1575568" y="3112838"/>
              <a:ext cx="335348" cy="184666"/>
            </a:xfrm>
            <a:prstGeom prst="rect">
              <a:avLst/>
            </a:prstGeom>
            <a:noFill/>
          </p:spPr>
          <p:txBody>
            <a:bodyPr wrap="none" rtlCol="0">
              <a:spAutoFit/>
            </a:bodyPr>
            <a:lstStyle/>
            <a:p>
              <a:r>
                <a:rPr lang="en-US" sz="600" dirty="0">
                  <a:latin typeface="Helvetica" pitchFamily="2" charset="0"/>
                </a:rPr>
                <a:t>me2</a:t>
              </a:r>
            </a:p>
          </p:txBody>
        </p:sp>
        <p:sp>
          <p:nvSpPr>
            <p:cNvPr id="24" name="TextBox 23">
              <a:extLst>
                <a:ext uri="{FF2B5EF4-FFF2-40B4-BE49-F238E27FC236}">
                  <a16:creationId xmlns:a16="http://schemas.microsoft.com/office/drawing/2014/main" id="{ADBF6186-47BC-725B-FAF7-0ACFA5C84610}"/>
                </a:ext>
              </a:extLst>
            </p:cNvPr>
            <p:cNvSpPr txBox="1"/>
            <p:nvPr/>
          </p:nvSpPr>
          <p:spPr>
            <a:xfrm>
              <a:off x="1668543" y="3410217"/>
              <a:ext cx="335348" cy="184666"/>
            </a:xfrm>
            <a:prstGeom prst="rect">
              <a:avLst/>
            </a:prstGeom>
            <a:noFill/>
          </p:spPr>
          <p:txBody>
            <a:bodyPr wrap="none" rtlCol="0">
              <a:spAutoFit/>
            </a:bodyPr>
            <a:lstStyle/>
            <a:p>
              <a:r>
                <a:rPr lang="en-US" sz="600" dirty="0">
                  <a:latin typeface="Helvetica" pitchFamily="2" charset="0"/>
                </a:rPr>
                <a:t>me3</a:t>
              </a:r>
            </a:p>
          </p:txBody>
        </p:sp>
        <p:sp>
          <p:nvSpPr>
            <p:cNvPr id="31" name="Rectangle 30">
              <a:extLst>
                <a:ext uri="{FF2B5EF4-FFF2-40B4-BE49-F238E27FC236}">
                  <a16:creationId xmlns:a16="http://schemas.microsoft.com/office/drawing/2014/main" id="{BE25E493-E3E5-1064-2E7B-D88A8D26796B}"/>
                </a:ext>
              </a:extLst>
            </p:cNvPr>
            <p:cNvSpPr/>
            <p:nvPr/>
          </p:nvSpPr>
          <p:spPr>
            <a:xfrm>
              <a:off x="930791" y="2619219"/>
              <a:ext cx="2723338" cy="1163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6808BA2-C7EF-9ED9-0D91-97253EFCE92F}"/>
                </a:ext>
              </a:extLst>
            </p:cNvPr>
            <p:cNvSpPr txBox="1"/>
            <p:nvPr/>
          </p:nvSpPr>
          <p:spPr>
            <a:xfrm>
              <a:off x="1024697" y="2616288"/>
              <a:ext cx="115416" cy="138499"/>
            </a:xfrm>
            <a:prstGeom prst="rect">
              <a:avLst/>
            </a:prstGeom>
            <a:solidFill>
              <a:schemeClr val="bg1"/>
            </a:solidFill>
          </p:spPr>
          <p:txBody>
            <a:bodyPr wrap="none" lIns="0" tIns="0" rIns="0" bIns="0" rtlCol="0">
              <a:spAutoFit/>
            </a:bodyPr>
            <a:lstStyle/>
            <a:p>
              <a:r>
                <a:rPr lang="en-US" sz="900" b="1" dirty="0">
                  <a:latin typeface="Helvetica" pitchFamily="2" charset="0"/>
                </a:rPr>
                <a:t>C </a:t>
              </a:r>
            </a:p>
          </p:txBody>
        </p:sp>
        <p:sp>
          <p:nvSpPr>
            <p:cNvPr id="32" name="Rectangle 31">
              <a:extLst>
                <a:ext uri="{FF2B5EF4-FFF2-40B4-BE49-F238E27FC236}">
                  <a16:creationId xmlns:a16="http://schemas.microsoft.com/office/drawing/2014/main" id="{CFACB6B7-C578-BA67-D52C-E4FBC75A24A0}"/>
                </a:ext>
              </a:extLst>
            </p:cNvPr>
            <p:cNvSpPr/>
            <p:nvPr/>
          </p:nvSpPr>
          <p:spPr>
            <a:xfrm>
              <a:off x="3573352" y="2879802"/>
              <a:ext cx="231764" cy="511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92EA6E3-4209-AED8-C247-45E8B8D22F9E}"/>
                </a:ext>
              </a:extLst>
            </p:cNvPr>
            <p:cNvSpPr txBox="1"/>
            <p:nvPr/>
          </p:nvSpPr>
          <p:spPr>
            <a:xfrm>
              <a:off x="1572627" y="2579064"/>
              <a:ext cx="720069" cy="184666"/>
            </a:xfrm>
            <a:prstGeom prst="rect">
              <a:avLst/>
            </a:prstGeom>
            <a:noFill/>
          </p:spPr>
          <p:txBody>
            <a:bodyPr wrap="none" rtlCol="0">
              <a:spAutoFit/>
            </a:bodyPr>
            <a:lstStyle/>
            <a:p>
              <a:pPr algn="ctr"/>
              <a:r>
                <a:rPr lang="en-US" sz="600" b="1" dirty="0">
                  <a:latin typeface="Helvetica" pitchFamily="2" charset="0"/>
                </a:rPr>
                <a:t>Benchmarking</a:t>
              </a:r>
            </a:p>
          </p:txBody>
        </p:sp>
        <p:sp>
          <p:nvSpPr>
            <p:cNvPr id="45" name="Right Bracket 44">
              <a:extLst>
                <a:ext uri="{FF2B5EF4-FFF2-40B4-BE49-F238E27FC236}">
                  <a16:creationId xmlns:a16="http://schemas.microsoft.com/office/drawing/2014/main" id="{D4D1B4CD-85AD-01C9-28F7-4A484517E8C6}"/>
                </a:ext>
              </a:extLst>
            </p:cNvPr>
            <p:cNvSpPr/>
            <p:nvPr/>
          </p:nvSpPr>
          <p:spPr>
            <a:xfrm rot="16200000">
              <a:off x="1910667" y="2366153"/>
              <a:ext cx="78549" cy="855892"/>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52" name="Picture 151">
              <a:extLst>
                <a:ext uri="{FF2B5EF4-FFF2-40B4-BE49-F238E27FC236}">
                  <a16:creationId xmlns:a16="http://schemas.microsoft.com/office/drawing/2014/main" id="{A85B200F-D2DA-5147-7C88-09836EC26BC0}"/>
                </a:ext>
              </a:extLst>
            </p:cNvPr>
            <p:cNvPicPr>
              <a:picLocks noChangeAspect="1"/>
            </p:cNvPicPr>
            <p:nvPr/>
          </p:nvPicPr>
          <p:blipFill>
            <a:blip r:embed="rId15"/>
            <a:stretch>
              <a:fillRect/>
            </a:stretch>
          </p:blipFill>
          <p:spPr>
            <a:xfrm>
              <a:off x="1035079" y="2845927"/>
              <a:ext cx="723900" cy="1092200"/>
            </a:xfrm>
            <a:prstGeom prst="rect">
              <a:avLst/>
            </a:prstGeom>
          </p:spPr>
        </p:pic>
        <p:sp>
          <p:nvSpPr>
            <p:cNvPr id="145" name="TextBox 144">
              <a:extLst>
                <a:ext uri="{FF2B5EF4-FFF2-40B4-BE49-F238E27FC236}">
                  <a16:creationId xmlns:a16="http://schemas.microsoft.com/office/drawing/2014/main" id="{778269A0-62C5-A359-C50A-913414A9EBA5}"/>
                </a:ext>
              </a:extLst>
            </p:cNvPr>
            <p:cNvSpPr txBox="1"/>
            <p:nvPr/>
          </p:nvSpPr>
          <p:spPr>
            <a:xfrm>
              <a:off x="-25925" y="2541982"/>
              <a:ext cx="268022" cy="230832"/>
            </a:xfrm>
            <a:prstGeom prst="rect">
              <a:avLst/>
            </a:prstGeom>
            <a:solidFill>
              <a:schemeClr val="bg1"/>
            </a:solidFill>
          </p:spPr>
          <p:txBody>
            <a:bodyPr wrap="none" rtlCol="0">
              <a:spAutoFit/>
            </a:bodyPr>
            <a:lstStyle/>
            <a:p>
              <a:r>
                <a:rPr lang="en-US" sz="900" b="1" dirty="0">
                  <a:latin typeface="Helvetica" pitchFamily="2" charset="0"/>
                </a:rPr>
                <a:t>D</a:t>
              </a:r>
            </a:p>
          </p:txBody>
        </p:sp>
        <p:sp>
          <p:nvSpPr>
            <p:cNvPr id="146" name="TextBox 145">
              <a:extLst>
                <a:ext uri="{FF2B5EF4-FFF2-40B4-BE49-F238E27FC236}">
                  <a16:creationId xmlns:a16="http://schemas.microsoft.com/office/drawing/2014/main" id="{1675C1F7-61EC-1BCE-7450-A5857B88A070}"/>
                </a:ext>
              </a:extLst>
            </p:cNvPr>
            <p:cNvSpPr txBox="1"/>
            <p:nvPr/>
          </p:nvSpPr>
          <p:spPr>
            <a:xfrm>
              <a:off x="933346" y="2546369"/>
              <a:ext cx="261610" cy="230832"/>
            </a:xfrm>
            <a:prstGeom prst="rect">
              <a:avLst/>
            </a:prstGeom>
            <a:solidFill>
              <a:schemeClr val="bg1"/>
            </a:solidFill>
          </p:spPr>
          <p:txBody>
            <a:bodyPr wrap="none" rtlCol="0">
              <a:spAutoFit/>
            </a:bodyPr>
            <a:lstStyle/>
            <a:p>
              <a:r>
                <a:rPr lang="en-US" sz="900" b="1" dirty="0">
                  <a:latin typeface="Helvetica" pitchFamily="2" charset="0"/>
                </a:rPr>
                <a:t>E</a:t>
              </a:r>
            </a:p>
          </p:txBody>
        </p:sp>
        <p:sp>
          <p:nvSpPr>
            <p:cNvPr id="147" name="TextBox 146">
              <a:extLst>
                <a:ext uri="{FF2B5EF4-FFF2-40B4-BE49-F238E27FC236}">
                  <a16:creationId xmlns:a16="http://schemas.microsoft.com/office/drawing/2014/main" id="{99ADA0D1-668B-4008-9797-7FB1E9103BFB}"/>
                </a:ext>
              </a:extLst>
            </p:cNvPr>
            <p:cNvSpPr txBox="1"/>
            <p:nvPr/>
          </p:nvSpPr>
          <p:spPr>
            <a:xfrm>
              <a:off x="3745536" y="1790388"/>
              <a:ext cx="255198" cy="230832"/>
            </a:xfrm>
            <a:prstGeom prst="rect">
              <a:avLst/>
            </a:prstGeom>
            <a:solidFill>
              <a:schemeClr val="bg1"/>
            </a:solidFill>
          </p:spPr>
          <p:txBody>
            <a:bodyPr wrap="none" rtlCol="0">
              <a:spAutoFit/>
            </a:bodyPr>
            <a:lstStyle/>
            <a:p>
              <a:r>
                <a:rPr lang="en-US" sz="900" b="1" dirty="0">
                  <a:latin typeface="Helvetica" pitchFamily="2" charset="0"/>
                </a:rPr>
                <a:t>F</a:t>
              </a:r>
            </a:p>
          </p:txBody>
        </p:sp>
        <p:sp>
          <p:nvSpPr>
            <p:cNvPr id="148" name="TextBox 147">
              <a:extLst>
                <a:ext uri="{FF2B5EF4-FFF2-40B4-BE49-F238E27FC236}">
                  <a16:creationId xmlns:a16="http://schemas.microsoft.com/office/drawing/2014/main" id="{EE893766-677B-2893-EDB5-4DD96705A188}"/>
                </a:ext>
              </a:extLst>
            </p:cNvPr>
            <p:cNvSpPr txBox="1"/>
            <p:nvPr/>
          </p:nvSpPr>
          <p:spPr>
            <a:xfrm>
              <a:off x="5260413" y="1758506"/>
              <a:ext cx="274434" cy="230832"/>
            </a:xfrm>
            <a:prstGeom prst="rect">
              <a:avLst/>
            </a:prstGeom>
            <a:solidFill>
              <a:schemeClr val="bg1"/>
            </a:solidFill>
          </p:spPr>
          <p:txBody>
            <a:bodyPr wrap="none" rtlCol="0">
              <a:spAutoFit/>
            </a:bodyPr>
            <a:lstStyle/>
            <a:p>
              <a:r>
                <a:rPr lang="en-US" sz="900" b="1" dirty="0">
                  <a:latin typeface="Helvetica" pitchFamily="2" charset="0"/>
                </a:rPr>
                <a:t>G</a:t>
              </a:r>
            </a:p>
          </p:txBody>
        </p:sp>
        <p:sp>
          <p:nvSpPr>
            <p:cNvPr id="149" name="TextBox 148">
              <a:extLst>
                <a:ext uri="{FF2B5EF4-FFF2-40B4-BE49-F238E27FC236}">
                  <a16:creationId xmlns:a16="http://schemas.microsoft.com/office/drawing/2014/main" id="{9B9115EF-387F-689D-9F02-536611780517}"/>
                </a:ext>
              </a:extLst>
            </p:cNvPr>
            <p:cNvSpPr txBox="1"/>
            <p:nvPr/>
          </p:nvSpPr>
          <p:spPr>
            <a:xfrm>
              <a:off x="3785206" y="2951383"/>
              <a:ext cx="268022" cy="230832"/>
            </a:xfrm>
            <a:prstGeom prst="rect">
              <a:avLst/>
            </a:prstGeom>
            <a:solidFill>
              <a:schemeClr val="bg1"/>
            </a:solidFill>
          </p:spPr>
          <p:txBody>
            <a:bodyPr wrap="none" rtlCol="0">
              <a:spAutoFit/>
            </a:bodyPr>
            <a:lstStyle/>
            <a:p>
              <a:r>
                <a:rPr lang="en-US" sz="900" b="1" dirty="0">
                  <a:latin typeface="Helvetica" pitchFamily="2" charset="0"/>
                </a:rPr>
                <a:t>H</a:t>
              </a:r>
            </a:p>
          </p:txBody>
        </p:sp>
        <p:sp>
          <p:nvSpPr>
            <p:cNvPr id="150" name="TextBox 149">
              <a:extLst>
                <a:ext uri="{FF2B5EF4-FFF2-40B4-BE49-F238E27FC236}">
                  <a16:creationId xmlns:a16="http://schemas.microsoft.com/office/drawing/2014/main" id="{C0FA4ED3-691C-A484-D3D4-24237A069467}"/>
                </a:ext>
              </a:extLst>
            </p:cNvPr>
            <p:cNvSpPr txBox="1"/>
            <p:nvPr/>
          </p:nvSpPr>
          <p:spPr>
            <a:xfrm>
              <a:off x="5291496" y="2933401"/>
              <a:ext cx="216726" cy="230832"/>
            </a:xfrm>
            <a:prstGeom prst="rect">
              <a:avLst/>
            </a:prstGeom>
            <a:solidFill>
              <a:schemeClr val="bg1"/>
            </a:solidFill>
          </p:spPr>
          <p:txBody>
            <a:bodyPr wrap="none" rtlCol="0">
              <a:spAutoFit/>
            </a:bodyPr>
            <a:lstStyle/>
            <a:p>
              <a:r>
                <a:rPr lang="en-US" sz="900" b="1" dirty="0">
                  <a:latin typeface="Helvetica" pitchFamily="2" charset="0"/>
                </a:rPr>
                <a:t>I</a:t>
              </a:r>
            </a:p>
          </p:txBody>
        </p:sp>
        <p:pic>
          <p:nvPicPr>
            <p:cNvPr id="154" name="Picture 153">
              <a:extLst>
                <a:ext uri="{FF2B5EF4-FFF2-40B4-BE49-F238E27FC236}">
                  <a16:creationId xmlns:a16="http://schemas.microsoft.com/office/drawing/2014/main" id="{4E53022E-58F6-8802-2C37-4740A1D39ACC}"/>
                </a:ext>
              </a:extLst>
            </p:cNvPr>
            <p:cNvPicPr>
              <a:picLocks noChangeAspect="1"/>
            </p:cNvPicPr>
            <p:nvPr/>
          </p:nvPicPr>
          <p:blipFill>
            <a:blip r:embed="rId16"/>
            <a:stretch>
              <a:fillRect/>
            </a:stretch>
          </p:blipFill>
          <p:spPr>
            <a:xfrm>
              <a:off x="1804117" y="2926611"/>
              <a:ext cx="2006600" cy="1092200"/>
            </a:xfrm>
            <a:prstGeom prst="rect">
              <a:avLst/>
            </a:prstGeom>
          </p:spPr>
        </p:pic>
        <p:sp>
          <p:nvSpPr>
            <p:cNvPr id="47" name="Rectangle 46">
              <a:extLst>
                <a:ext uri="{FF2B5EF4-FFF2-40B4-BE49-F238E27FC236}">
                  <a16:creationId xmlns:a16="http://schemas.microsoft.com/office/drawing/2014/main" id="{8AC01BB5-5036-0650-5972-E01EF1F6F640}"/>
                </a:ext>
              </a:extLst>
            </p:cNvPr>
            <p:cNvSpPr/>
            <p:nvPr/>
          </p:nvSpPr>
          <p:spPr>
            <a:xfrm>
              <a:off x="1020427" y="2834147"/>
              <a:ext cx="767931" cy="1074115"/>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0CFEDDB3-35C4-17C1-0410-5983F4E6E1CB}"/>
                </a:ext>
              </a:extLst>
            </p:cNvPr>
            <p:cNvSpPr txBox="1"/>
            <p:nvPr/>
          </p:nvSpPr>
          <p:spPr>
            <a:xfrm>
              <a:off x="1362591" y="2820475"/>
              <a:ext cx="335348" cy="184666"/>
            </a:xfrm>
            <a:prstGeom prst="rect">
              <a:avLst/>
            </a:prstGeom>
            <a:noFill/>
          </p:spPr>
          <p:txBody>
            <a:bodyPr wrap="none" rtlCol="0">
              <a:spAutoFit/>
            </a:bodyPr>
            <a:lstStyle/>
            <a:p>
              <a:r>
                <a:rPr lang="en-US" sz="600" dirty="0">
                  <a:latin typeface="Helvetica" pitchFamily="2" charset="0"/>
                </a:rPr>
                <a:t>me1</a:t>
              </a:r>
            </a:p>
          </p:txBody>
        </p:sp>
        <p:sp>
          <p:nvSpPr>
            <p:cNvPr id="53" name="TextBox 52">
              <a:extLst>
                <a:ext uri="{FF2B5EF4-FFF2-40B4-BE49-F238E27FC236}">
                  <a16:creationId xmlns:a16="http://schemas.microsoft.com/office/drawing/2014/main" id="{7A1FC1E8-CD35-463E-A477-11314F3E3068}"/>
                </a:ext>
              </a:extLst>
            </p:cNvPr>
            <p:cNvSpPr txBox="1"/>
            <p:nvPr/>
          </p:nvSpPr>
          <p:spPr>
            <a:xfrm>
              <a:off x="1486361" y="3125528"/>
              <a:ext cx="335348" cy="184666"/>
            </a:xfrm>
            <a:prstGeom prst="rect">
              <a:avLst/>
            </a:prstGeom>
            <a:noFill/>
          </p:spPr>
          <p:txBody>
            <a:bodyPr wrap="none" rtlCol="0">
              <a:spAutoFit/>
            </a:bodyPr>
            <a:lstStyle/>
            <a:p>
              <a:r>
                <a:rPr lang="en-US" sz="600" dirty="0">
                  <a:latin typeface="Helvetica" pitchFamily="2" charset="0"/>
                </a:rPr>
                <a:t>me2</a:t>
              </a:r>
            </a:p>
          </p:txBody>
        </p:sp>
        <p:sp>
          <p:nvSpPr>
            <p:cNvPr id="54" name="TextBox 53">
              <a:extLst>
                <a:ext uri="{FF2B5EF4-FFF2-40B4-BE49-F238E27FC236}">
                  <a16:creationId xmlns:a16="http://schemas.microsoft.com/office/drawing/2014/main" id="{3AFB808B-9AEB-042F-0248-C082EDDA968A}"/>
                </a:ext>
              </a:extLst>
            </p:cNvPr>
            <p:cNvSpPr txBox="1"/>
            <p:nvPr/>
          </p:nvSpPr>
          <p:spPr>
            <a:xfrm>
              <a:off x="1530265" y="3498833"/>
              <a:ext cx="335348" cy="184666"/>
            </a:xfrm>
            <a:prstGeom prst="rect">
              <a:avLst/>
            </a:prstGeom>
            <a:noFill/>
          </p:spPr>
          <p:txBody>
            <a:bodyPr wrap="none" rtlCol="0">
              <a:spAutoFit/>
            </a:bodyPr>
            <a:lstStyle/>
            <a:p>
              <a:r>
                <a:rPr lang="en-US" sz="600" dirty="0">
                  <a:latin typeface="Helvetica" pitchFamily="2" charset="0"/>
                </a:rPr>
                <a:t>me3</a:t>
              </a:r>
            </a:p>
          </p:txBody>
        </p:sp>
        <p:sp>
          <p:nvSpPr>
            <p:cNvPr id="37" name="TextBox 36">
              <a:extLst>
                <a:ext uri="{FF2B5EF4-FFF2-40B4-BE49-F238E27FC236}">
                  <a16:creationId xmlns:a16="http://schemas.microsoft.com/office/drawing/2014/main" id="{1E5E38D6-67C5-5DDF-508A-811AFCEEF01C}"/>
                </a:ext>
              </a:extLst>
            </p:cNvPr>
            <p:cNvSpPr txBox="1"/>
            <p:nvPr/>
          </p:nvSpPr>
          <p:spPr>
            <a:xfrm>
              <a:off x="2138357" y="2816850"/>
              <a:ext cx="442750" cy="276999"/>
            </a:xfrm>
            <a:prstGeom prst="rect">
              <a:avLst/>
            </a:prstGeom>
            <a:noFill/>
          </p:spPr>
          <p:txBody>
            <a:bodyPr wrap="none" rtlCol="0">
              <a:spAutoFit/>
            </a:bodyPr>
            <a:lstStyle/>
            <a:p>
              <a:pPr algn="ctr"/>
              <a:r>
                <a:rPr lang="en-US" sz="600" i="1" dirty="0">
                  <a:latin typeface="Helvetica" pitchFamily="2" charset="0"/>
                </a:rPr>
                <a:t>A. thal.</a:t>
              </a:r>
            </a:p>
            <a:p>
              <a:pPr algn="ctr"/>
              <a:r>
                <a:rPr lang="en-US" sz="600" dirty="0">
                  <a:latin typeface="Helvetica" pitchFamily="2" charset="0"/>
                </a:rPr>
                <a:t>PDS5C</a:t>
              </a:r>
            </a:p>
          </p:txBody>
        </p:sp>
        <p:sp>
          <p:nvSpPr>
            <p:cNvPr id="38" name="TextBox 37">
              <a:extLst>
                <a:ext uri="{FF2B5EF4-FFF2-40B4-BE49-F238E27FC236}">
                  <a16:creationId xmlns:a16="http://schemas.microsoft.com/office/drawing/2014/main" id="{1CAD37BB-39F7-52BB-1C53-C858FD1B8316}"/>
                </a:ext>
              </a:extLst>
            </p:cNvPr>
            <p:cNvSpPr txBox="1"/>
            <p:nvPr/>
          </p:nvSpPr>
          <p:spPr>
            <a:xfrm>
              <a:off x="2523456" y="2760160"/>
              <a:ext cx="423514" cy="276999"/>
            </a:xfrm>
            <a:prstGeom prst="rect">
              <a:avLst/>
            </a:prstGeom>
            <a:noFill/>
          </p:spPr>
          <p:txBody>
            <a:bodyPr wrap="none" rtlCol="0">
              <a:spAutoFit/>
            </a:bodyPr>
            <a:lstStyle/>
            <a:p>
              <a:r>
                <a:rPr lang="en-US" sz="600" i="1" dirty="0">
                  <a:latin typeface="Helvetica" pitchFamily="2" charset="0"/>
                </a:rPr>
                <a:t>A. thal.</a:t>
              </a:r>
            </a:p>
            <a:p>
              <a:r>
                <a:rPr lang="en-US" sz="600" dirty="0">
                  <a:latin typeface="Helvetica" pitchFamily="2" charset="0"/>
                </a:rPr>
                <a:t>MSH6</a:t>
              </a:r>
            </a:p>
          </p:txBody>
        </p:sp>
        <p:sp>
          <p:nvSpPr>
            <p:cNvPr id="39" name="TextBox 38">
              <a:extLst>
                <a:ext uri="{FF2B5EF4-FFF2-40B4-BE49-F238E27FC236}">
                  <a16:creationId xmlns:a16="http://schemas.microsoft.com/office/drawing/2014/main" id="{61C910F5-5945-6FBF-3105-3F1370289FC3}"/>
                </a:ext>
              </a:extLst>
            </p:cNvPr>
            <p:cNvSpPr txBox="1"/>
            <p:nvPr/>
          </p:nvSpPr>
          <p:spPr>
            <a:xfrm>
              <a:off x="2870827" y="2789645"/>
              <a:ext cx="487634" cy="276999"/>
            </a:xfrm>
            <a:prstGeom prst="rect">
              <a:avLst/>
            </a:prstGeom>
            <a:noFill/>
          </p:spPr>
          <p:txBody>
            <a:bodyPr wrap="none" rtlCol="0">
              <a:spAutoFit/>
            </a:bodyPr>
            <a:lstStyle/>
            <a:p>
              <a:pPr algn="ctr"/>
              <a:r>
                <a:rPr lang="en-US" sz="600" i="1" dirty="0">
                  <a:latin typeface="Helvetica" pitchFamily="2" charset="0"/>
                </a:rPr>
                <a:t>O. sativa</a:t>
              </a:r>
            </a:p>
            <a:p>
              <a:pPr algn="ctr"/>
              <a:r>
                <a:rPr lang="en-US" sz="600" dirty="0">
                  <a:latin typeface="Helvetica" pitchFamily="2" charset="0"/>
                </a:rPr>
                <a:t>PDS5C</a:t>
              </a:r>
            </a:p>
          </p:txBody>
        </p:sp>
        <p:sp>
          <p:nvSpPr>
            <p:cNvPr id="40" name="TextBox 39">
              <a:extLst>
                <a:ext uri="{FF2B5EF4-FFF2-40B4-BE49-F238E27FC236}">
                  <a16:creationId xmlns:a16="http://schemas.microsoft.com/office/drawing/2014/main" id="{484BEEF9-8487-9482-FBB8-9A3C2E2636ED}"/>
                </a:ext>
              </a:extLst>
            </p:cNvPr>
            <p:cNvSpPr txBox="1"/>
            <p:nvPr/>
          </p:nvSpPr>
          <p:spPr>
            <a:xfrm>
              <a:off x="3356097" y="2881978"/>
              <a:ext cx="487634" cy="276999"/>
            </a:xfrm>
            <a:prstGeom prst="rect">
              <a:avLst/>
            </a:prstGeom>
            <a:noFill/>
          </p:spPr>
          <p:txBody>
            <a:bodyPr wrap="none" rtlCol="0">
              <a:spAutoFit/>
            </a:bodyPr>
            <a:lstStyle/>
            <a:p>
              <a:pPr algn="ctr"/>
              <a:r>
                <a:rPr lang="en-US" sz="600" i="1" dirty="0">
                  <a:latin typeface="Helvetica" pitchFamily="2" charset="0"/>
                </a:rPr>
                <a:t>O. sativa</a:t>
              </a:r>
            </a:p>
            <a:p>
              <a:pPr algn="ctr"/>
              <a:r>
                <a:rPr lang="en-US" sz="600" dirty="0">
                  <a:latin typeface="Helvetica" pitchFamily="2" charset="0"/>
                </a:rPr>
                <a:t>MSH6</a:t>
              </a:r>
            </a:p>
          </p:txBody>
        </p:sp>
        <p:sp>
          <p:nvSpPr>
            <p:cNvPr id="46" name="Rectangle 45">
              <a:extLst>
                <a:ext uri="{FF2B5EF4-FFF2-40B4-BE49-F238E27FC236}">
                  <a16:creationId xmlns:a16="http://schemas.microsoft.com/office/drawing/2014/main" id="{918DCFAA-7E78-E85C-99D7-17AB38137673}"/>
                </a:ext>
              </a:extLst>
            </p:cNvPr>
            <p:cNvSpPr/>
            <p:nvPr/>
          </p:nvSpPr>
          <p:spPr>
            <a:xfrm>
              <a:off x="2182389" y="2834148"/>
              <a:ext cx="354027" cy="866604"/>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9847B254-891E-CB2B-15D1-E169748A5AD7}"/>
              </a:ext>
            </a:extLst>
          </p:cNvPr>
          <p:cNvPicPr>
            <a:picLocks noChangeAspect="1"/>
          </p:cNvPicPr>
          <p:nvPr/>
        </p:nvPicPr>
        <p:blipFill>
          <a:blip r:embed="rId17"/>
          <a:stretch>
            <a:fillRect/>
          </a:stretch>
        </p:blipFill>
        <p:spPr>
          <a:xfrm>
            <a:off x="5130990" y="2738554"/>
            <a:ext cx="1371600" cy="1371600"/>
          </a:xfrm>
          <a:prstGeom prst="rect">
            <a:avLst/>
          </a:prstGeom>
        </p:spPr>
      </p:pic>
      <p:pic>
        <p:nvPicPr>
          <p:cNvPr id="11" name="Picture 10">
            <a:extLst>
              <a:ext uri="{FF2B5EF4-FFF2-40B4-BE49-F238E27FC236}">
                <a16:creationId xmlns:a16="http://schemas.microsoft.com/office/drawing/2014/main" id="{0C26DE62-FFDF-1853-AA1B-346AE2B56B31}"/>
              </a:ext>
            </a:extLst>
          </p:cNvPr>
          <p:cNvPicPr>
            <a:picLocks noChangeAspect="1"/>
          </p:cNvPicPr>
          <p:nvPr/>
        </p:nvPicPr>
        <p:blipFill>
          <a:blip r:embed="rId18"/>
          <a:stretch>
            <a:fillRect/>
          </a:stretch>
        </p:blipFill>
        <p:spPr>
          <a:xfrm>
            <a:off x="5112625" y="1370732"/>
            <a:ext cx="1371600" cy="1371600"/>
          </a:xfrm>
          <a:prstGeom prst="rect">
            <a:avLst/>
          </a:prstGeom>
        </p:spPr>
      </p:pic>
      <p:pic>
        <p:nvPicPr>
          <p:cNvPr id="12" name="Picture 11">
            <a:extLst>
              <a:ext uri="{FF2B5EF4-FFF2-40B4-BE49-F238E27FC236}">
                <a16:creationId xmlns:a16="http://schemas.microsoft.com/office/drawing/2014/main" id="{7F532FD1-1F5F-51AE-BEF5-F1CE8D04FCCD}"/>
              </a:ext>
            </a:extLst>
          </p:cNvPr>
          <p:cNvPicPr>
            <a:picLocks noChangeAspect="1"/>
          </p:cNvPicPr>
          <p:nvPr/>
        </p:nvPicPr>
        <p:blipFill>
          <a:blip r:embed="rId19"/>
          <a:stretch>
            <a:fillRect/>
          </a:stretch>
        </p:blipFill>
        <p:spPr>
          <a:xfrm>
            <a:off x="3876578" y="181399"/>
            <a:ext cx="1236047" cy="1236047"/>
          </a:xfrm>
          <a:prstGeom prst="rect">
            <a:avLst/>
          </a:prstGeom>
        </p:spPr>
      </p:pic>
      <p:pic>
        <p:nvPicPr>
          <p:cNvPr id="13" name="Picture 12">
            <a:extLst>
              <a:ext uri="{FF2B5EF4-FFF2-40B4-BE49-F238E27FC236}">
                <a16:creationId xmlns:a16="http://schemas.microsoft.com/office/drawing/2014/main" id="{7620BBA8-3AFB-2D37-2008-B6F144A29FC3}"/>
              </a:ext>
            </a:extLst>
          </p:cNvPr>
          <p:cNvPicPr>
            <a:picLocks noChangeAspect="1"/>
          </p:cNvPicPr>
          <p:nvPr/>
        </p:nvPicPr>
        <p:blipFill>
          <a:blip r:embed="rId20"/>
          <a:stretch>
            <a:fillRect/>
          </a:stretch>
        </p:blipFill>
        <p:spPr>
          <a:xfrm>
            <a:off x="3750981" y="1398995"/>
            <a:ext cx="1371600" cy="1371600"/>
          </a:xfrm>
          <a:prstGeom prst="rect">
            <a:avLst/>
          </a:prstGeom>
        </p:spPr>
      </p:pic>
      <p:sp>
        <p:nvSpPr>
          <p:cNvPr id="15" name="TextBox 14">
            <a:extLst>
              <a:ext uri="{FF2B5EF4-FFF2-40B4-BE49-F238E27FC236}">
                <a16:creationId xmlns:a16="http://schemas.microsoft.com/office/drawing/2014/main" id="{82D092B6-EFD0-B0B1-83E7-C78407217EE4}"/>
              </a:ext>
            </a:extLst>
          </p:cNvPr>
          <p:cNvSpPr txBox="1"/>
          <p:nvPr/>
        </p:nvSpPr>
        <p:spPr>
          <a:xfrm>
            <a:off x="3665941" y="209768"/>
            <a:ext cx="268022" cy="230832"/>
          </a:xfrm>
          <a:prstGeom prst="rect">
            <a:avLst/>
          </a:prstGeom>
          <a:noFill/>
        </p:spPr>
        <p:txBody>
          <a:bodyPr wrap="none" rtlCol="0">
            <a:spAutoFit/>
          </a:bodyPr>
          <a:lstStyle/>
          <a:p>
            <a:r>
              <a:rPr lang="en-US" sz="900" b="1" dirty="0">
                <a:latin typeface="Helvetica" pitchFamily="2" charset="0"/>
              </a:rPr>
              <a:t>A</a:t>
            </a:r>
          </a:p>
        </p:txBody>
      </p:sp>
      <p:sp>
        <p:nvSpPr>
          <p:cNvPr id="17" name="TextBox 16">
            <a:extLst>
              <a:ext uri="{FF2B5EF4-FFF2-40B4-BE49-F238E27FC236}">
                <a16:creationId xmlns:a16="http://schemas.microsoft.com/office/drawing/2014/main" id="{AA3F45EB-0591-EB3B-4273-49EBF3178DC9}"/>
              </a:ext>
            </a:extLst>
          </p:cNvPr>
          <p:cNvSpPr txBox="1"/>
          <p:nvPr/>
        </p:nvSpPr>
        <p:spPr>
          <a:xfrm>
            <a:off x="3676403" y="1398995"/>
            <a:ext cx="268022" cy="230832"/>
          </a:xfrm>
          <a:prstGeom prst="rect">
            <a:avLst/>
          </a:prstGeom>
          <a:noFill/>
        </p:spPr>
        <p:txBody>
          <a:bodyPr wrap="none" rtlCol="0">
            <a:spAutoFit/>
          </a:bodyPr>
          <a:lstStyle/>
          <a:p>
            <a:r>
              <a:rPr lang="en-US" sz="900" b="1" dirty="0">
                <a:latin typeface="Helvetica" pitchFamily="2" charset="0"/>
              </a:rPr>
              <a:t>B</a:t>
            </a:r>
          </a:p>
        </p:txBody>
      </p:sp>
      <p:sp>
        <p:nvSpPr>
          <p:cNvPr id="20" name="TextBox 19">
            <a:extLst>
              <a:ext uri="{FF2B5EF4-FFF2-40B4-BE49-F238E27FC236}">
                <a16:creationId xmlns:a16="http://schemas.microsoft.com/office/drawing/2014/main" id="{BD796A7E-645B-A642-D7E9-7EA801EDEC1B}"/>
              </a:ext>
            </a:extLst>
          </p:cNvPr>
          <p:cNvSpPr txBox="1"/>
          <p:nvPr/>
        </p:nvSpPr>
        <p:spPr>
          <a:xfrm>
            <a:off x="5090146" y="1385632"/>
            <a:ext cx="268022" cy="230832"/>
          </a:xfrm>
          <a:prstGeom prst="rect">
            <a:avLst/>
          </a:prstGeom>
          <a:noFill/>
        </p:spPr>
        <p:txBody>
          <a:bodyPr wrap="none" rtlCol="0">
            <a:spAutoFit/>
          </a:bodyPr>
          <a:lstStyle/>
          <a:p>
            <a:r>
              <a:rPr lang="en-US" sz="900" b="1" dirty="0">
                <a:latin typeface="Helvetica" pitchFamily="2" charset="0"/>
              </a:rPr>
              <a:t>C</a:t>
            </a:r>
          </a:p>
        </p:txBody>
      </p:sp>
      <p:sp>
        <p:nvSpPr>
          <p:cNvPr id="21" name="TextBox 20">
            <a:extLst>
              <a:ext uri="{FF2B5EF4-FFF2-40B4-BE49-F238E27FC236}">
                <a16:creationId xmlns:a16="http://schemas.microsoft.com/office/drawing/2014/main" id="{BCD93B44-F1F3-B8E0-9C0A-B2DCD0C2F6B7}"/>
              </a:ext>
            </a:extLst>
          </p:cNvPr>
          <p:cNvSpPr txBox="1"/>
          <p:nvPr/>
        </p:nvSpPr>
        <p:spPr>
          <a:xfrm>
            <a:off x="3624651" y="2522378"/>
            <a:ext cx="268022" cy="230832"/>
          </a:xfrm>
          <a:prstGeom prst="rect">
            <a:avLst/>
          </a:prstGeom>
          <a:noFill/>
        </p:spPr>
        <p:txBody>
          <a:bodyPr wrap="none" rtlCol="0">
            <a:spAutoFit/>
          </a:bodyPr>
          <a:lstStyle/>
          <a:p>
            <a:r>
              <a:rPr lang="en-US" sz="900" b="1" dirty="0">
                <a:latin typeface="Helvetica" pitchFamily="2" charset="0"/>
              </a:rPr>
              <a:t>D</a:t>
            </a:r>
          </a:p>
        </p:txBody>
      </p:sp>
      <p:sp>
        <p:nvSpPr>
          <p:cNvPr id="22" name="TextBox 21">
            <a:extLst>
              <a:ext uri="{FF2B5EF4-FFF2-40B4-BE49-F238E27FC236}">
                <a16:creationId xmlns:a16="http://schemas.microsoft.com/office/drawing/2014/main" id="{B210D544-9C97-D7FA-3820-055BD32CA650}"/>
              </a:ext>
            </a:extLst>
          </p:cNvPr>
          <p:cNvSpPr txBox="1"/>
          <p:nvPr/>
        </p:nvSpPr>
        <p:spPr>
          <a:xfrm>
            <a:off x="5070923" y="2628431"/>
            <a:ext cx="261610" cy="230832"/>
          </a:xfrm>
          <a:prstGeom prst="rect">
            <a:avLst/>
          </a:prstGeom>
          <a:noFill/>
        </p:spPr>
        <p:txBody>
          <a:bodyPr wrap="none" rtlCol="0">
            <a:spAutoFit/>
          </a:bodyPr>
          <a:lstStyle/>
          <a:p>
            <a:r>
              <a:rPr lang="en-US" sz="900" b="1" dirty="0">
                <a:latin typeface="Helvetica" pitchFamily="2" charset="0"/>
              </a:rPr>
              <a:t>E</a:t>
            </a:r>
          </a:p>
        </p:txBody>
      </p:sp>
      <p:sp>
        <p:nvSpPr>
          <p:cNvPr id="25" name="TextBox 24">
            <a:extLst>
              <a:ext uri="{FF2B5EF4-FFF2-40B4-BE49-F238E27FC236}">
                <a16:creationId xmlns:a16="http://schemas.microsoft.com/office/drawing/2014/main" id="{7EB2717E-AA5E-31BA-CFF6-58BE82ECBE2D}"/>
              </a:ext>
            </a:extLst>
          </p:cNvPr>
          <p:cNvSpPr txBox="1"/>
          <p:nvPr/>
        </p:nvSpPr>
        <p:spPr>
          <a:xfrm>
            <a:off x="4145229" y="713379"/>
            <a:ext cx="227948" cy="184666"/>
          </a:xfrm>
          <a:prstGeom prst="rect">
            <a:avLst/>
          </a:prstGeom>
          <a:noFill/>
        </p:spPr>
        <p:txBody>
          <a:bodyPr wrap="none" rtlCol="0">
            <a:spAutoFit/>
          </a:bodyPr>
          <a:lstStyle/>
          <a:p>
            <a:r>
              <a:rPr lang="en-US" sz="600" dirty="0">
                <a:latin typeface="Helvetica" pitchFamily="2" charset="0"/>
              </a:rPr>
              <a:t>a</a:t>
            </a:r>
          </a:p>
        </p:txBody>
      </p:sp>
      <p:sp>
        <p:nvSpPr>
          <p:cNvPr id="26" name="TextBox 25">
            <a:extLst>
              <a:ext uri="{FF2B5EF4-FFF2-40B4-BE49-F238E27FC236}">
                <a16:creationId xmlns:a16="http://schemas.microsoft.com/office/drawing/2014/main" id="{1F51D3E8-4918-B9A2-EA0A-FE8934DB482C}"/>
              </a:ext>
            </a:extLst>
          </p:cNvPr>
          <p:cNvSpPr txBox="1"/>
          <p:nvPr/>
        </p:nvSpPr>
        <p:spPr>
          <a:xfrm>
            <a:off x="4299946" y="611784"/>
            <a:ext cx="227948" cy="184666"/>
          </a:xfrm>
          <a:prstGeom prst="rect">
            <a:avLst/>
          </a:prstGeom>
          <a:noFill/>
        </p:spPr>
        <p:txBody>
          <a:bodyPr wrap="none" rtlCol="0">
            <a:spAutoFit/>
          </a:bodyPr>
          <a:lstStyle/>
          <a:p>
            <a:r>
              <a:rPr lang="en-US" sz="600" dirty="0">
                <a:latin typeface="Helvetica" pitchFamily="2" charset="0"/>
              </a:rPr>
              <a:t>b</a:t>
            </a:r>
          </a:p>
        </p:txBody>
      </p:sp>
      <p:sp>
        <p:nvSpPr>
          <p:cNvPr id="27" name="TextBox 26">
            <a:extLst>
              <a:ext uri="{FF2B5EF4-FFF2-40B4-BE49-F238E27FC236}">
                <a16:creationId xmlns:a16="http://schemas.microsoft.com/office/drawing/2014/main" id="{3EC902DB-3F9D-46E5-3FD5-14A8A560F708}"/>
              </a:ext>
            </a:extLst>
          </p:cNvPr>
          <p:cNvSpPr txBox="1"/>
          <p:nvPr/>
        </p:nvSpPr>
        <p:spPr>
          <a:xfrm>
            <a:off x="4438934" y="130131"/>
            <a:ext cx="223138" cy="184666"/>
          </a:xfrm>
          <a:prstGeom prst="rect">
            <a:avLst/>
          </a:prstGeom>
          <a:noFill/>
        </p:spPr>
        <p:txBody>
          <a:bodyPr wrap="none" rtlCol="0">
            <a:spAutoFit/>
          </a:bodyPr>
          <a:lstStyle/>
          <a:p>
            <a:r>
              <a:rPr lang="en-US" sz="600" dirty="0">
                <a:latin typeface="Helvetica" pitchFamily="2" charset="0"/>
              </a:rPr>
              <a:t>c</a:t>
            </a:r>
          </a:p>
        </p:txBody>
      </p:sp>
      <p:sp>
        <p:nvSpPr>
          <p:cNvPr id="28" name="TextBox 27">
            <a:extLst>
              <a:ext uri="{FF2B5EF4-FFF2-40B4-BE49-F238E27FC236}">
                <a16:creationId xmlns:a16="http://schemas.microsoft.com/office/drawing/2014/main" id="{55FD860D-8C36-290D-17A3-C8AAEBE8E737}"/>
              </a:ext>
            </a:extLst>
          </p:cNvPr>
          <p:cNvSpPr txBox="1"/>
          <p:nvPr/>
        </p:nvSpPr>
        <p:spPr>
          <a:xfrm>
            <a:off x="4574053" y="88042"/>
            <a:ext cx="227948" cy="184666"/>
          </a:xfrm>
          <a:prstGeom prst="rect">
            <a:avLst/>
          </a:prstGeom>
          <a:noFill/>
        </p:spPr>
        <p:txBody>
          <a:bodyPr wrap="none" rtlCol="0">
            <a:spAutoFit/>
          </a:bodyPr>
          <a:lstStyle/>
          <a:p>
            <a:r>
              <a:rPr lang="en-US" sz="600" dirty="0">
                <a:latin typeface="Helvetica" pitchFamily="2" charset="0"/>
              </a:rPr>
              <a:t>d</a:t>
            </a:r>
          </a:p>
        </p:txBody>
      </p:sp>
      <p:sp>
        <p:nvSpPr>
          <p:cNvPr id="29" name="TextBox 28">
            <a:extLst>
              <a:ext uri="{FF2B5EF4-FFF2-40B4-BE49-F238E27FC236}">
                <a16:creationId xmlns:a16="http://schemas.microsoft.com/office/drawing/2014/main" id="{ABE2C43E-A038-FCFC-2C3A-F286760F8858}"/>
              </a:ext>
            </a:extLst>
          </p:cNvPr>
          <p:cNvSpPr txBox="1"/>
          <p:nvPr/>
        </p:nvSpPr>
        <p:spPr>
          <a:xfrm>
            <a:off x="4720487" y="395574"/>
            <a:ext cx="227948" cy="184666"/>
          </a:xfrm>
          <a:prstGeom prst="rect">
            <a:avLst/>
          </a:prstGeom>
          <a:noFill/>
        </p:spPr>
        <p:txBody>
          <a:bodyPr wrap="none" rtlCol="0">
            <a:spAutoFit/>
          </a:bodyPr>
          <a:lstStyle/>
          <a:p>
            <a:r>
              <a:rPr lang="en-US" sz="600" dirty="0">
                <a:latin typeface="Helvetica" pitchFamily="2" charset="0"/>
              </a:rPr>
              <a:t>e</a:t>
            </a:r>
          </a:p>
        </p:txBody>
      </p:sp>
      <p:sp>
        <p:nvSpPr>
          <p:cNvPr id="30" name="TextBox 29">
            <a:extLst>
              <a:ext uri="{FF2B5EF4-FFF2-40B4-BE49-F238E27FC236}">
                <a16:creationId xmlns:a16="http://schemas.microsoft.com/office/drawing/2014/main" id="{8AA4BB16-97F1-ECDF-7994-2DDCA9081B24}"/>
              </a:ext>
            </a:extLst>
          </p:cNvPr>
          <p:cNvSpPr txBox="1"/>
          <p:nvPr/>
        </p:nvSpPr>
        <p:spPr>
          <a:xfrm>
            <a:off x="4881126" y="532307"/>
            <a:ext cx="205505" cy="184666"/>
          </a:xfrm>
          <a:prstGeom prst="rect">
            <a:avLst/>
          </a:prstGeom>
          <a:noFill/>
        </p:spPr>
        <p:txBody>
          <a:bodyPr wrap="none" rtlCol="0">
            <a:spAutoFit/>
          </a:bodyPr>
          <a:lstStyle/>
          <a:p>
            <a:r>
              <a:rPr lang="en-US" sz="600" dirty="0">
                <a:latin typeface="Helvetica" pitchFamily="2" charset="0"/>
              </a:rPr>
              <a:t>f</a:t>
            </a:r>
          </a:p>
        </p:txBody>
      </p:sp>
      <p:sp>
        <p:nvSpPr>
          <p:cNvPr id="33" name="Rectangle 32">
            <a:extLst>
              <a:ext uri="{FF2B5EF4-FFF2-40B4-BE49-F238E27FC236}">
                <a16:creationId xmlns:a16="http://schemas.microsoft.com/office/drawing/2014/main" id="{64BD6343-DCD9-5D07-2AF4-2D982674AE2A}"/>
              </a:ext>
            </a:extLst>
          </p:cNvPr>
          <p:cNvSpPr/>
          <p:nvPr/>
        </p:nvSpPr>
        <p:spPr>
          <a:xfrm>
            <a:off x="4491665" y="2793060"/>
            <a:ext cx="537327" cy="184666"/>
          </a:xfrm>
          <a:prstGeom prst="rect">
            <a:avLst/>
          </a:prstGeom>
        </p:spPr>
        <p:txBody>
          <a:bodyPr wrap="none">
            <a:spAutoFit/>
          </a:bodyPr>
          <a:lstStyle/>
          <a:p>
            <a:r>
              <a:rPr lang="en-US" sz="600" dirty="0">
                <a:latin typeface="Helvetica" pitchFamily="2" charset="0"/>
              </a:rPr>
              <a:t>p&lt;2x10</a:t>
            </a:r>
            <a:r>
              <a:rPr lang="en-US" sz="600" baseline="30000" dirty="0">
                <a:latin typeface="Helvetica" pitchFamily="2" charset="0"/>
              </a:rPr>
              <a:t>-16</a:t>
            </a:r>
            <a:r>
              <a:rPr lang="en-US" sz="600" dirty="0">
                <a:latin typeface="Helvetica" pitchFamily="2" charset="0"/>
              </a:rPr>
              <a:t> </a:t>
            </a:r>
            <a:endParaRPr lang="en-US" sz="600" dirty="0"/>
          </a:p>
        </p:txBody>
      </p:sp>
      <p:cxnSp>
        <p:nvCxnSpPr>
          <p:cNvPr id="34" name="Straight Connector 33">
            <a:extLst>
              <a:ext uri="{FF2B5EF4-FFF2-40B4-BE49-F238E27FC236}">
                <a16:creationId xmlns:a16="http://schemas.microsoft.com/office/drawing/2014/main" id="{101336D5-4C01-3380-6475-B21BE12B489E}"/>
              </a:ext>
            </a:extLst>
          </p:cNvPr>
          <p:cNvCxnSpPr>
            <a:cxnSpLocks/>
          </p:cNvCxnSpPr>
          <p:nvPr/>
        </p:nvCxnSpPr>
        <p:spPr>
          <a:xfrm flipH="1">
            <a:off x="4459720" y="2880355"/>
            <a:ext cx="45855"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0E6228-2640-086D-57C9-DCF8AB547F3D}"/>
              </a:ext>
            </a:extLst>
          </p:cNvPr>
          <p:cNvCxnSpPr>
            <a:cxnSpLocks/>
          </p:cNvCxnSpPr>
          <p:nvPr/>
        </p:nvCxnSpPr>
        <p:spPr>
          <a:xfrm flipV="1">
            <a:off x="4456418" y="2880209"/>
            <a:ext cx="0" cy="189316"/>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6" name="Right Bracket 35">
            <a:extLst>
              <a:ext uri="{FF2B5EF4-FFF2-40B4-BE49-F238E27FC236}">
                <a16:creationId xmlns:a16="http://schemas.microsoft.com/office/drawing/2014/main" id="{FB5CF67B-E27D-35AC-300B-2613C03D6278}"/>
              </a:ext>
            </a:extLst>
          </p:cNvPr>
          <p:cNvSpPr/>
          <p:nvPr/>
        </p:nvSpPr>
        <p:spPr>
          <a:xfrm rot="16200000">
            <a:off x="4436454" y="2875041"/>
            <a:ext cx="84372" cy="478562"/>
          </a:xfrm>
          <a:prstGeom prst="rightBracket">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2" name="Picture 41">
            <a:extLst>
              <a:ext uri="{FF2B5EF4-FFF2-40B4-BE49-F238E27FC236}">
                <a16:creationId xmlns:a16="http://schemas.microsoft.com/office/drawing/2014/main" id="{174FEF47-5284-3223-CD44-F26C62438C5C}"/>
              </a:ext>
            </a:extLst>
          </p:cNvPr>
          <p:cNvPicPr>
            <a:picLocks noChangeAspect="1"/>
          </p:cNvPicPr>
          <p:nvPr/>
        </p:nvPicPr>
        <p:blipFill>
          <a:blip r:embed="rId21"/>
          <a:stretch>
            <a:fillRect/>
          </a:stretch>
        </p:blipFill>
        <p:spPr>
          <a:xfrm>
            <a:off x="5234113" y="259591"/>
            <a:ext cx="1143000" cy="1143000"/>
          </a:xfrm>
          <a:prstGeom prst="rect">
            <a:avLst/>
          </a:prstGeom>
        </p:spPr>
      </p:pic>
      <p:sp>
        <p:nvSpPr>
          <p:cNvPr id="43" name="Rectangle 42">
            <a:extLst>
              <a:ext uri="{FF2B5EF4-FFF2-40B4-BE49-F238E27FC236}">
                <a16:creationId xmlns:a16="http://schemas.microsoft.com/office/drawing/2014/main" id="{ACADF6C6-A399-8320-9AC6-9BA0E7481CD2}"/>
              </a:ext>
            </a:extLst>
          </p:cNvPr>
          <p:cNvSpPr/>
          <p:nvPr/>
        </p:nvSpPr>
        <p:spPr>
          <a:xfrm>
            <a:off x="5735836" y="84197"/>
            <a:ext cx="617208" cy="276999"/>
          </a:xfrm>
          <a:prstGeom prst="rect">
            <a:avLst/>
          </a:prstGeom>
        </p:spPr>
        <p:txBody>
          <a:bodyPr wrap="square">
            <a:spAutoFit/>
          </a:bodyPr>
          <a:lstStyle/>
          <a:p>
            <a:r>
              <a:rPr lang="en-US" sz="600" dirty="0">
                <a:latin typeface="Helvetica" pitchFamily="2" charset="0"/>
              </a:rPr>
              <a:t>X</a:t>
            </a:r>
            <a:r>
              <a:rPr lang="en-US" sz="600" baseline="30000" dirty="0">
                <a:latin typeface="Helvetica" pitchFamily="2" charset="0"/>
              </a:rPr>
              <a:t>2</a:t>
            </a:r>
            <a:r>
              <a:rPr lang="en-US" sz="600" dirty="0">
                <a:latin typeface="Helvetica" pitchFamily="2" charset="0"/>
              </a:rPr>
              <a:t> = 126.9, p &lt; 2.2x10</a:t>
            </a:r>
            <a:r>
              <a:rPr lang="en-US" sz="600" baseline="30000" dirty="0">
                <a:latin typeface="Helvetica" pitchFamily="2" charset="0"/>
              </a:rPr>
              <a:t>16</a:t>
            </a:r>
          </a:p>
        </p:txBody>
      </p:sp>
      <p:sp>
        <p:nvSpPr>
          <p:cNvPr id="57" name="Freeform 56">
            <a:extLst>
              <a:ext uri="{FF2B5EF4-FFF2-40B4-BE49-F238E27FC236}">
                <a16:creationId xmlns:a16="http://schemas.microsoft.com/office/drawing/2014/main" id="{F860CB2A-A82F-3F30-EE53-EC01515225C2}"/>
              </a:ext>
            </a:extLst>
          </p:cNvPr>
          <p:cNvSpPr/>
          <p:nvPr/>
        </p:nvSpPr>
        <p:spPr>
          <a:xfrm>
            <a:off x="57405" y="95637"/>
            <a:ext cx="6614680" cy="4063175"/>
          </a:xfrm>
          <a:custGeom>
            <a:avLst/>
            <a:gdLst>
              <a:gd name="connsiteX0" fmla="*/ 0 w 6614680"/>
              <a:gd name="connsiteY0" fmla="*/ 0 h 4063175"/>
              <a:gd name="connsiteX1" fmla="*/ 3597223 w 6614680"/>
              <a:gd name="connsiteY1" fmla="*/ 0 h 4063175"/>
              <a:gd name="connsiteX2" fmla="*/ 3597223 w 6614680"/>
              <a:gd name="connsiteY2" fmla="*/ 2414 h 4063175"/>
              <a:gd name="connsiteX3" fmla="*/ 6614680 w 6614680"/>
              <a:gd name="connsiteY3" fmla="*/ 2414 h 4063175"/>
              <a:gd name="connsiteX4" fmla="*/ 6614680 w 6614680"/>
              <a:gd name="connsiteY4" fmla="*/ 4063175 h 4063175"/>
              <a:gd name="connsiteX5" fmla="*/ 3567246 w 6614680"/>
              <a:gd name="connsiteY5" fmla="*/ 4063175 h 4063175"/>
              <a:gd name="connsiteX6" fmla="*/ 3567246 w 6614680"/>
              <a:gd name="connsiteY6" fmla="*/ 1891883 h 4063175"/>
              <a:gd name="connsiteX7" fmla="*/ 0 w 6614680"/>
              <a:gd name="connsiteY7" fmla="*/ 1891883 h 406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4680" h="4063175">
                <a:moveTo>
                  <a:pt x="0" y="0"/>
                </a:moveTo>
                <a:lnTo>
                  <a:pt x="3597223" y="0"/>
                </a:lnTo>
                <a:lnTo>
                  <a:pt x="3597223" y="2414"/>
                </a:lnTo>
                <a:lnTo>
                  <a:pt x="6614680" y="2414"/>
                </a:lnTo>
                <a:lnTo>
                  <a:pt x="6614680" y="4063175"/>
                </a:lnTo>
                <a:lnTo>
                  <a:pt x="3567246" y="4063175"/>
                </a:lnTo>
                <a:lnTo>
                  <a:pt x="3567246" y="1891883"/>
                </a:lnTo>
                <a:lnTo>
                  <a:pt x="0" y="1891883"/>
                </a:ln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95120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4A7745F4-D052-4A09-85E7-5B418DE90FD7}"/>
              </a:ext>
            </a:extLst>
          </p:cNvPr>
          <p:cNvPicPr>
            <a:picLocks noChangeAspect="1"/>
          </p:cNvPicPr>
          <p:nvPr/>
        </p:nvPicPr>
        <p:blipFill>
          <a:blip r:embed="rId3"/>
          <a:stretch>
            <a:fillRect/>
          </a:stretch>
        </p:blipFill>
        <p:spPr>
          <a:xfrm>
            <a:off x="5121520" y="2332733"/>
            <a:ext cx="914400" cy="1371600"/>
          </a:xfrm>
          <a:prstGeom prst="rect">
            <a:avLst/>
          </a:prstGeom>
        </p:spPr>
      </p:pic>
      <p:pic>
        <p:nvPicPr>
          <p:cNvPr id="71" name="Picture 70">
            <a:extLst>
              <a:ext uri="{FF2B5EF4-FFF2-40B4-BE49-F238E27FC236}">
                <a16:creationId xmlns:a16="http://schemas.microsoft.com/office/drawing/2014/main" id="{A12148A3-A2F5-D9B0-6B35-5E8FFB4CEDCD}"/>
              </a:ext>
            </a:extLst>
          </p:cNvPr>
          <p:cNvPicPr>
            <a:picLocks noChangeAspect="1"/>
          </p:cNvPicPr>
          <p:nvPr/>
        </p:nvPicPr>
        <p:blipFill>
          <a:blip r:embed="rId4"/>
          <a:stretch>
            <a:fillRect/>
          </a:stretch>
        </p:blipFill>
        <p:spPr>
          <a:xfrm>
            <a:off x="4093836" y="2314385"/>
            <a:ext cx="914400" cy="1371600"/>
          </a:xfrm>
          <a:prstGeom prst="rect">
            <a:avLst/>
          </a:prstGeom>
        </p:spPr>
      </p:pic>
      <p:pic>
        <p:nvPicPr>
          <p:cNvPr id="52" name="Picture 51">
            <a:extLst>
              <a:ext uri="{FF2B5EF4-FFF2-40B4-BE49-F238E27FC236}">
                <a16:creationId xmlns:a16="http://schemas.microsoft.com/office/drawing/2014/main" id="{9D7AFB91-91D1-DFD1-1F28-37CFF99EE738}"/>
              </a:ext>
            </a:extLst>
          </p:cNvPr>
          <p:cNvPicPr>
            <a:picLocks noChangeAspect="1"/>
          </p:cNvPicPr>
          <p:nvPr/>
        </p:nvPicPr>
        <p:blipFill>
          <a:blip r:embed="rId5"/>
          <a:stretch>
            <a:fillRect/>
          </a:stretch>
        </p:blipFill>
        <p:spPr>
          <a:xfrm>
            <a:off x="4049255" y="95933"/>
            <a:ext cx="914400" cy="1828800"/>
          </a:xfrm>
          <a:prstGeom prst="rect">
            <a:avLst/>
          </a:prstGeom>
        </p:spPr>
      </p:pic>
      <p:grpSp>
        <p:nvGrpSpPr>
          <p:cNvPr id="27" name="Group 26">
            <a:extLst>
              <a:ext uri="{FF2B5EF4-FFF2-40B4-BE49-F238E27FC236}">
                <a16:creationId xmlns:a16="http://schemas.microsoft.com/office/drawing/2014/main" id="{92871840-E4F4-6E24-CCAB-FF4341B3AB20}"/>
              </a:ext>
            </a:extLst>
          </p:cNvPr>
          <p:cNvGrpSpPr/>
          <p:nvPr/>
        </p:nvGrpSpPr>
        <p:grpSpPr>
          <a:xfrm>
            <a:off x="2000548" y="146310"/>
            <a:ext cx="1840031" cy="1828800"/>
            <a:chOff x="530524" y="5089740"/>
            <a:chExt cx="1840031" cy="1828800"/>
          </a:xfrm>
        </p:grpSpPr>
        <p:pic>
          <p:nvPicPr>
            <p:cNvPr id="26" name="Picture 25">
              <a:extLst>
                <a:ext uri="{FF2B5EF4-FFF2-40B4-BE49-F238E27FC236}">
                  <a16:creationId xmlns:a16="http://schemas.microsoft.com/office/drawing/2014/main" id="{B37894F5-21E5-AD90-E016-FABC5ADD1509}"/>
                </a:ext>
              </a:extLst>
            </p:cNvPr>
            <p:cNvPicPr>
              <a:picLocks noChangeAspect="1"/>
            </p:cNvPicPr>
            <p:nvPr/>
          </p:nvPicPr>
          <p:blipFill>
            <a:blip r:embed="rId6"/>
            <a:stretch>
              <a:fillRect/>
            </a:stretch>
          </p:blipFill>
          <p:spPr>
            <a:xfrm>
              <a:off x="530524" y="5089740"/>
              <a:ext cx="1828800" cy="1828800"/>
            </a:xfrm>
            <a:prstGeom prst="rect">
              <a:avLst/>
            </a:prstGeom>
          </p:spPr>
        </p:pic>
        <p:sp>
          <p:nvSpPr>
            <p:cNvPr id="22" name="TextBox 21">
              <a:extLst>
                <a:ext uri="{FF2B5EF4-FFF2-40B4-BE49-F238E27FC236}">
                  <a16:creationId xmlns:a16="http://schemas.microsoft.com/office/drawing/2014/main" id="{1EF40C2E-BE80-662C-610F-50A894D62886}"/>
                </a:ext>
              </a:extLst>
            </p:cNvPr>
            <p:cNvSpPr txBox="1"/>
            <p:nvPr/>
          </p:nvSpPr>
          <p:spPr>
            <a:xfrm>
              <a:off x="733852" y="5941414"/>
              <a:ext cx="450764" cy="184666"/>
            </a:xfrm>
            <a:prstGeom prst="rect">
              <a:avLst/>
            </a:prstGeom>
            <a:noFill/>
          </p:spPr>
          <p:txBody>
            <a:bodyPr wrap="none" rtlCol="0">
              <a:spAutoFit/>
            </a:bodyPr>
            <a:lstStyle/>
            <a:p>
              <a:r>
                <a:rPr lang="en-US" sz="600" dirty="0">
                  <a:latin typeface="Helvetica" pitchFamily="2" charset="0"/>
                </a:rPr>
                <a:t>somatic</a:t>
              </a:r>
            </a:p>
          </p:txBody>
        </p:sp>
        <p:sp>
          <p:nvSpPr>
            <p:cNvPr id="23" name="TextBox 22">
              <a:extLst>
                <a:ext uri="{FF2B5EF4-FFF2-40B4-BE49-F238E27FC236}">
                  <a16:creationId xmlns:a16="http://schemas.microsoft.com/office/drawing/2014/main" id="{EEC4AF70-39B8-7B16-D45B-C1946AF4832D}"/>
                </a:ext>
              </a:extLst>
            </p:cNvPr>
            <p:cNvSpPr txBox="1"/>
            <p:nvPr/>
          </p:nvSpPr>
          <p:spPr>
            <a:xfrm>
              <a:off x="1038582" y="6421271"/>
              <a:ext cx="292068" cy="184666"/>
            </a:xfrm>
            <a:prstGeom prst="rect">
              <a:avLst/>
            </a:prstGeom>
            <a:noFill/>
          </p:spPr>
          <p:txBody>
            <a:bodyPr wrap="none" rtlCol="0">
              <a:spAutoFit/>
            </a:bodyPr>
            <a:lstStyle/>
            <a:p>
              <a:r>
                <a:rPr lang="en-US" sz="600" dirty="0">
                  <a:latin typeface="Helvetica" pitchFamily="2" charset="0"/>
                </a:rPr>
                <a:t>het</a:t>
              </a:r>
            </a:p>
          </p:txBody>
        </p:sp>
        <p:sp>
          <p:nvSpPr>
            <p:cNvPr id="24" name="TextBox 23">
              <a:extLst>
                <a:ext uri="{FF2B5EF4-FFF2-40B4-BE49-F238E27FC236}">
                  <a16:creationId xmlns:a16="http://schemas.microsoft.com/office/drawing/2014/main" id="{50B73605-E4AB-3FA8-BD48-8ADF65C5E484}"/>
                </a:ext>
              </a:extLst>
            </p:cNvPr>
            <p:cNvSpPr txBox="1"/>
            <p:nvPr/>
          </p:nvSpPr>
          <p:spPr>
            <a:xfrm>
              <a:off x="1273663" y="6293334"/>
              <a:ext cx="335348" cy="184666"/>
            </a:xfrm>
            <a:prstGeom prst="rect">
              <a:avLst/>
            </a:prstGeom>
            <a:noFill/>
          </p:spPr>
          <p:txBody>
            <a:bodyPr wrap="none" rtlCol="0">
              <a:spAutoFit/>
            </a:bodyPr>
            <a:lstStyle/>
            <a:p>
              <a:r>
                <a:rPr lang="en-US" sz="600" dirty="0">
                  <a:latin typeface="Helvetica" pitchFamily="2" charset="0"/>
                </a:rPr>
                <a:t>hom</a:t>
              </a:r>
            </a:p>
          </p:txBody>
        </p:sp>
        <p:sp>
          <p:nvSpPr>
            <p:cNvPr id="103" name="TextBox 102">
              <a:extLst>
                <a:ext uri="{FF2B5EF4-FFF2-40B4-BE49-F238E27FC236}">
                  <a16:creationId xmlns:a16="http://schemas.microsoft.com/office/drawing/2014/main" id="{3BC50841-70FB-9668-6087-734CE737E5AC}"/>
                </a:ext>
              </a:extLst>
            </p:cNvPr>
            <p:cNvSpPr txBox="1"/>
            <p:nvPr/>
          </p:nvSpPr>
          <p:spPr>
            <a:xfrm>
              <a:off x="1582837" y="5301199"/>
              <a:ext cx="450764" cy="184666"/>
            </a:xfrm>
            <a:prstGeom prst="rect">
              <a:avLst/>
            </a:prstGeom>
            <a:noFill/>
          </p:spPr>
          <p:txBody>
            <a:bodyPr wrap="none" rtlCol="0">
              <a:spAutoFit/>
            </a:bodyPr>
            <a:lstStyle/>
            <a:p>
              <a:r>
                <a:rPr lang="en-US" sz="600" dirty="0">
                  <a:latin typeface="Helvetica" pitchFamily="2" charset="0"/>
                </a:rPr>
                <a:t>somatic</a:t>
              </a:r>
            </a:p>
          </p:txBody>
        </p:sp>
        <p:sp>
          <p:nvSpPr>
            <p:cNvPr id="17" name="TextBox 16">
              <a:extLst>
                <a:ext uri="{FF2B5EF4-FFF2-40B4-BE49-F238E27FC236}">
                  <a16:creationId xmlns:a16="http://schemas.microsoft.com/office/drawing/2014/main" id="{71A86DEE-CD74-9F1B-1A73-8384419F299E}"/>
                </a:ext>
              </a:extLst>
            </p:cNvPr>
            <p:cNvSpPr txBox="1"/>
            <p:nvPr/>
          </p:nvSpPr>
          <p:spPr>
            <a:xfrm>
              <a:off x="1798107" y="5934529"/>
              <a:ext cx="292068" cy="184666"/>
            </a:xfrm>
            <a:prstGeom prst="rect">
              <a:avLst/>
            </a:prstGeom>
            <a:noFill/>
          </p:spPr>
          <p:txBody>
            <a:bodyPr wrap="none" rtlCol="0">
              <a:spAutoFit/>
            </a:bodyPr>
            <a:lstStyle/>
            <a:p>
              <a:r>
                <a:rPr lang="en-US" sz="600" dirty="0">
                  <a:latin typeface="Helvetica" pitchFamily="2" charset="0"/>
                </a:rPr>
                <a:t>het</a:t>
              </a:r>
            </a:p>
          </p:txBody>
        </p:sp>
        <p:sp>
          <p:nvSpPr>
            <p:cNvPr id="18" name="TextBox 17">
              <a:extLst>
                <a:ext uri="{FF2B5EF4-FFF2-40B4-BE49-F238E27FC236}">
                  <a16:creationId xmlns:a16="http://schemas.microsoft.com/office/drawing/2014/main" id="{DA2DBBBE-8A6F-938B-6EE8-69D6B095E5CC}"/>
                </a:ext>
              </a:extLst>
            </p:cNvPr>
            <p:cNvSpPr txBox="1"/>
            <p:nvPr/>
          </p:nvSpPr>
          <p:spPr>
            <a:xfrm>
              <a:off x="2035207" y="6151355"/>
              <a:ext cx="335348" cy="184666"/>
            </a:xfrm>
            <a:prstGeom prst="rect">
              <a:avLst/>
            </a:prstGeom>
            <a:noFill/>
          </p:spPr>
          <p:txBody>
            <a:bodyPr wrap="none" rtlCol="0">
              <a:spAutoFit/>
            </a:bodyPr>
            <a:lstStyle/>
            <a:p>
              <a:r>
                <a:rPr lang="en-US" sz="600" dirty="0">
                  <a:latin typeface="Helvetica" pitchFamily="2" charset="0"/>
                </a:rPr>
                <a:t>hom</a:t>
              </a:r>
            </a:p>
          </p:txBody>
        </p:sp>
      </p:grpSp>
      <p:sp>
        <p:nvSpPr>
          <p:cNvPr id="19" name="TextBox 18">
            <a:extLst>
              <a:ext uri="{FF2B5EF4-FFF2-40B4-BE49-F238E27FC236}">
                <a16:creationId xmlns:a16="http://schemas.microsoft.com/office/drawing/2014/main" id="{2FB7D62A-AC76-CF55-47E5-2035E04C7851}"/>
              </a:ext>
            </a:extLst>
          </p:cNvPr>
          <p:cNvSpPr txBox="1"/>
          <p:nvPr/>
        </p:nvSpPr>
        <p:spPr>
          <a:xfrm>
            <a:off x="2220" y="766197"/>
            <a:ext cx="1950225" cy="1107996"/>
          </a:xfrm>
          <a:prstGeom prst="rect">
            <a:avLst/>
          </a:prstGeom>
          <a:noFill/>
        </p:spPr>
        <p:txBody>
          <a:bodyPr wrap="square" rtlCol="0">
            <a:spAutoFit/>
          </a:bodyPr>
          <a:lstStyle/>
          <a:p>
            <a:pPr algn="ctr"/>
            <a:r>
              <a:rPr lang="en-US" sz="600" b="1" dirty="0">
                <a:latin typeface="Helvetica" pitchFamily="2" charset="0"/>
              </a:rPr>
              <a:t>8 </a:t>
            </a:r>
            <a:r>
              <a:rPr lang="en-US" sz="600" b="1" i="1" dirty="0">
                <a:latin typeface="Helvetica" pitchFamily="2" charset="0"/>
              </a:rPr>
              <a:t>msh6/msh6,  2 </a:t>
            </a:r>
            <a:r>
              <a:rPr lang="en-US" sz="600" b="1" dirty="0">
                <a:latin typeface="Helvetica" pitchFamily="2" charset="0"/>
              </a:rPr>
              <a:t>wt</a:t>
            </a:r>
            <a:r>
              <a:rPr lang="en-US" sz="600" b="1" i="1" dirty="0">
                <a:latin typeface="Helvetica" pitchFamily="2" charset="0"/>
              </a:rPr>
              <a:t>/msh6, </a:t>
            </a:r>
            <a:r>
              <a:rPr lang="en-US" sz="600" b="1" dirty="0">
                <a:latin typeface="Helvetica" pitchFamily="2" charset="0"/>
              </a:rPr>
              <a:t> 7 wt/wt </a:t>
            </a:r>
          </a:p>
          <a:p>
            <a:pPr algn="ctr"/>
            <a:r>
              <a:rPr lang="en-US" sz="600" b="1" dirty="0">
                <a:latin typeface="Helvetica" pitchFamily="2" charset="0"/>
              </a:rPr>
              <a:t>Individual, whole, 3 week old rosettes</a:t>
            </a:r>
          </a:p>
          <a:p>
            <a:pPr algn="ctr"/>
            <a:r>
              <a:rPr lang="en-US" sz="600" b="1" dirty="0">
                <a:latin typeface="Helvetica" pitchFamily="2" charset="0"/>
              </a:rPr>
              <a:t>Whole genome sequencing ~ 250X depth</a:t>
            </a:r>
          </a:p>
          <a:p>
            <a:pPr algn="ctr"/>
            <a:endParaRPr lang="en-US" sz="600" dirty="0">
              <a:latin typeface="Helvetica" pitchFamily="2" charset="0"/>
            </a:endParaRPr>
          </a:p>
          <a:p>
            <a:pPr algn="ctr"/>
            <a:r>
              <a:rPr lang="en-US" sz="600" u="sng" dirty="0">
                <a:latin typeface="Helvetica" pitchFamily="2" charset="0"/>
              </a:rPr>
              <a:t>Strelka2: Tumor vs Normal (all vs. all)</a:t>
            </a:r>
          </a:p>
          <a:p>
            <a:pPr algn="ctr"/>
            <a:r>
              <a:rPr lang="en-US" sz="600" dirty="0">
                <a:latin typeface="Helvetica" pitchFamily="2" charset="0"/>
              </a:rPr>
              <a:t>Variants called in only 1 sample </a:t>
            </a:r>
            <a:r>
              <a:rPr lang="en-US" sz="600" b="1" dirty="0">
                <a:latin typeface="Helvetica" pitchFamily="2" charset="0"/>
              </a:rPr>
              <a:t>&amp;</a:t>
            </a:r>
            <a:endParaRPr lang="en-US" sz="600" dirty="0">
              <a:latin typeface="Helvetica" pitchFamily="2" charset="0"/>
            </a:endParaRPr>
          </a:p>
          <a:p>
            <a:pPr algn="ctr"/>
            <a:r>
              <a:rPr lang="en-US" sz="600" dirty="0">
                <a:latin typeface="Helvetica" pitchFamily="2" charset="0"/>
              </a:rPr>
              <a:t>PASS for all 16 ”NORMAL” comparisons </a:t>
            </a:r>
            <a:r>
              <a:rPr lang="en-US" sz="600" b="1" dirty="0">
                <a:latin typeface="Helvetica" pitchFamily="2" charset="0"/>
              </a:rPr>
              <a:t>&amp;</a:t>
            </a:r>
            <a:r>
              <a:rPr lang="en-US" sz="600" dirty="0">
                <a:latin typeface="Helvetica" pitchFamily="2" charset="0"/>
              </a:rPr>
              <a:t> </a:t>
            </a:r>
          </a:p>
          <a:p>
            <a:pPr algn="ctr"/>
            <a:r>
              <a:rPr lang="en-US" sz="600" dirty="0">
                <a:latin typeface="Helvetica" pitchFamily="2" charset="0"/>
              </a:rPr>
              <a:t>Distance to nearest mutation &gt;1000 bp </a:t>
            </a:r>
            <a:r>
              <a:rPr lang="en-US" sz="600" b="1" dirty="0">
                <a:latin typeface="Helvetica" pitchFamily="2" charset="0"/>
              </a:rPr>
              <a:t>&amp;</a:t>
            </a:r>
            <a:r>
              <a:rPr lang="en-US" sz="600" dirty="0">
                <a:latin typeface="Helvetica" pitchFamily="2" charset="0"/>
              </a:rPr>
              <a:t> </a:t>
            </a:r>
          </a:p>
          <a:p>
            <a:pPr algn="ctr"/>
            <a:r>
              <a:rPr lang="en-US" sz="600" dirty="0">
                <a:latin typeface="Helvetica" pitchFamily="2" charset="0"/>
              </a:rPr>
              <a:t>Total read depth &gt;150 </a:t>
            </a:r>
            <a:r>
              <a:rPr lang="en-US" sz="600" b="1" dirty="0">
                <a:latin typeface="Helvetica" pitchFamily="2" charset="0"/>
              </a:rPr>
              <a:t>&amp;</a:t>
            </a:r>
          </a:p>
          <a:p>
            <a:pPr algn="ctr"/>
            <a:r>
              <a:rPr lang="en-US" sz="600" dirty="0">
                <a:latin typeface="Helvetica" pitchFamily="2" charset="0"/>
              </a:rPr>
              <a:t>Alt read support &gt; 5 </a:t>
            </a:r>
            <a:r>
              <a:rPr lang="en-US" sz="600" b="1" dirty="0">
                <a:latin typeface="Helvetica" pitchFamily="2" charset="0"/>
              </a:rPr>
              <a:t> </a:t>
            </a:r>
          </a:p>
          <a:p>
            <a:pPr algn="ctr"/>
            <a:r>
              <a:rPr lang="en-US" sz="600" i="1" dirty="0">
                <a:latin typeface="Helvetica" pitchFamily="2" charset="0"/>
              </a:rPr>
              <a:t>Somatic (X</a:t>
            </a:r>
            <a:r>
              <a:rPr lang="en-US" sz="600" i="1" baseline="30000" dirty="0">
                <a:latin typeface="Helvetica" pitchFamily="2" charset="0"/>
              </a:rPr>
              <a:t>2</a:t>
            </a:r>
            <a:r>
              <a:rPr lang="en-US" sz="600" i="1" dirty="0">
                <a:latin typeface="Helvetica" pitchFamily="2" charset="0"/>
              </a:rPr>
              <a:t> p&lt;0.001, alt reads &lt; 50%)</a:t>
            </a:r>
          </a:p>
        </p:txBody>
      </p:sp>
      <p:sp>
        <p:nvSpPr>
          <p:cNvPr id="20" name="Triangle 19">
            <a:extLst>
              <a:ext uri="{FF2B5EF4-FFF2-40B4-BE49-F238E27FC236}">
                <a16:creationId xmlns:a16="http://schemas.microsoft.com/office/drawing/2014/main" id="{3F66AC0C-9022-1672-494E-172A6A2F4DF7}"/>
              </a:ext>
            </a:extLst>
          </p:cNvPr>
          <p:cNvSpPr/>
          <p:nvPr/>
        </p:nvSpPr>
        <p:spPr>
          <a:xfrm rot="10800000">
            <a:off x="1719785" y="1215153"/>
            <a:ext cx="306376" cy="457201"/>
          </a:xfrm>
          <a:prstGeom prst="triangl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5ADF543-CB34-E21E-BE39-6990238CB39B}"/>
              </a:ext>
            </a:extLst>
          </p:cNvPr>
          <p:cNvSpPr txBox="1"/>
          <p:nvPr/>
        </p:nvSpPr>
        <p:spPr>
          <a:xfrm rot="16200000">
            <a:off x="1665224" y="1320184"/>
            <a:ext cx="415498" cy="184666"/>
          </a:xfrm>
          <a:prstGeom prst="rect">
            <a:avLst/>
          </a:prstGeom>
          <a:noFill/>
        </p:spPr>
        <p:txBody>
          <a:bodyPr wrap="none" rtlCol="0">
            <a:spAutoFit/>
          </a:bodyPr>
          <a:lstStyle/>
          <a:p>
            <a:pPr algn="ctr"/>
            <a:r>
              <a:rPr lang="en-US" sz="600" b="1" dirty="0">
                <a:latin typeface="Helvetica" pitchFamily="2" charset="0"/>
              </a:rPr>
              <a:t>Filters</a:t>
            </a:r>
          </a:p>
        </p:txBody>
      </p:sp>
      <p:pic>
        <p:nvPicPr>
          <p:cNvPr id="28" name="Picture 27">
            <a:extLst>
              <a:ext uri="{FF2B5EF4-FFF2-40B4-BE49-F238E27FC236}">
                <a16:creationId xmlns:a16="http://schemas.microsoft.com/office/drawing/2014/main" id="{5AA86678-24BD-E4BC-FD97-031590655948}"/>
              </a:ext>
            </a:extLst>
          </p:cNvPr>
          <p:cNvPicPr>
            <a:picLocks noChangeAspect="1"/>
          </p:cNvPicPr>
          <p:nvPr/>
        </p:nvPicPr>
        <p:blipFill>
          <a:blip r:embed="rId7"/>
          <a:stretch>
            <a:fillRect/>
          </a:stretch>
        </p:blipFill>
        <p:spPr>
          <a:xfrm>
            <a:off x="199595" y="409004"/>
            <a:ext cx="1764396" cy="329107"/>
          </a:xfrm>
          <a:prstGeom prst="rect">
            <a:avLst/>
          </a:prstGeom>
        </p:spPr>
      </p:pic>
      <p:sp>
        <p:nvSpPr>
          <p:cNvPr id="29" name="TextBox 28">
            <a:extLst>
              <a:ext uri="{FF2B5EF4-FFF2-40B4-BE49-F238E27FC236}">
                <a16:creationId xmlns:a16="http://schemas.microsoft.com/office/drawing/2014/main" id="{E73DAB91-7E31-9FDF-6D2E-D96D1A5817AC}"/>
              </a:ext>
            </a:extLst>
          </p:cNvPr>
          <p:cNvSpPr txBox="1"/>
          <p:nvPr/>
        </p:nvSpPr>
        <p:spPr>
          <a:xfrm>
            <a:off x="363397" y="405754"/>
            <a:ext cx="1181734" cy="215444"/>
          </a:xfrm>
          <a:prstGeom prst="rect">
            <a:avLst/>
          </a:prstGeom>
          <a:noFill/>
        </p:spPr>
        <p:txBody>
          <a:bodyPr wrap="none" rtlCol="0">
            <a:spAutoFit/>
          </a:bodyPr>
          <a:lstStyle/>
          <a:p>
            <a:r>
              <a:rPr lang="en-US" sz="800" b="1" dirty="0">
                <a:solidFill>
                  <a:srgbClr val="0070C0"/>
                </a:solidFill>
                <a:latin typeface="Helvetica" pitchFamily="2" charset="0"/>
              </a:rPr>
              <a:t>MSH6</a:t>
            </a:r>
            <a:r>
              <a:rPr lang="en-US" sz="800" dirty="0">
                <a:solidFill>
                  <a:srgbClr val="0070C0"/>
                </a:solidFill>
                <a:latin typeface="Helvetica" pitchFamily="2" charset="0"/>
              </a:rPr>
              <a:t> (AT4G020270)</a:t>
            </a:r>
          </a:p>
        </p:txBody>
      </p:sp>
      <p:sp>
        <p:nvSpPr>
          <p:cNvPr id="30" name="TextBox 29">
            <a:extLst>
              <a:ext uri="{FF2B5EF4-FFF2-40B4-BE49-F238E27FC236}">
                <a16:creationId xmlns:a16="http://schemas.microsoft.com/office/drawing/2014/main" id="{47C6D1F7-026D-A3E4-DEB4-DC5CA36292EE}"/>
              </a:ext>
            </a:extLst>
          </p:cNvPr>
          <p:cNvSpPr txBox="1"/>
          <p:nvPr/>
        </p:nvSpPr>
        <p:spPr>
          <a:xfrm>
            <a:off x="1333552" y="234872"/>
            <a:ext cx="697627" cy="184666"/>
          </a:xfrm>
          <a:prstGeom prst="rect">
            <a:avLst/>
          </a:prstGeom>
          <a:noFill/>
        </p:spPr>
        <p:txBody>
          <a:bodyPr wrap="none" rtlCol="0">
            <a:spAutoFit/>
          </a:bodyPr>
          <a:lstStyle/>
          <a:p>
            <a:r>
              <a:rPr lang="en-US" sz="600" b="1" i="0" dirty="0">
                <a:solidFill>
                  <a:schemeClr val="accent2">
                    <a:lumMod val="75000"/>
                  </a:schemeClr>
                </a:solidFill>
                <a:effectLst/>
                <a:latin typeface="Helvetica" pitchFamily="2" charset="0"/>
              </a:rPr>
              <a:t>SALK_089638</a:t>
            </a:r>
            <a:endParaRPr lang="en-US" sz="600" dirty="0">
              <a:solidFill>
                <a:schemeClr val="accent2">
                  <a:lumMod val="75000"/>
                </a:schemeClr>
              </a:solidFill>
              <a:latin typeface="Helvetica" pitchFamily="2" charset="0"/>
            </a:endParaRPr>
          </a:p>
        </p:txBody>
      </p:sp>
      <p:cxnSp>
        <p:nvCxnSpPr>
          <p:cNvPr id="33" name="Straight Arrow Connector 32">
            <a:extLst>
              <a:ext uri="{FF2B5EF4-FFF2-40B4-BE49-F238E27FC236}">
                <a16:creationId xmlns:a16="http://schemas.microsoft.com/office/drawing/2014/main" id="{B338AC6F-B69F-93DD-B2DA-23412949B370}"/>
              </a:ext>
            </a:extLst>
          </p:cNvPr>
          <p:cNvCxnSpPr>
            <a:cxnSpLocks/>
          </p:cNvCxnSpPr>
          <p:nvPr/>
        </p:nvCxnSpPr>
        <p:spPr>
          <a:xfrm>
            <a:off x="438672" y="596949"/>
            <a:ext cx="295180" cy="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FB6F779D-73DF-FD8C-47AB-DE61E29F45F4}"/>
              </a:ext>
            </a:extLst>
          </p:cNvPr>
          <p:cNvSpPr txBox="1"/>
          <p:nvPr/>
        </p:nvSpPr>
        <p:spPr>
          <a:xfrm>
            <a:off x="96924" y="3858250"/>
            <a:ext cx="6733661" cy="830997"/>
          </a:xfrm>
          <a:prstGeom prst="rect">
            <a:avLst/>
          </a:prstGeom>
          <a:noFill/>
        </p:spPr>
        <p:txBody>
          <a:bodyPr wrap="square" rtlCol="0">
            <a:spAutoFit/>
          </a:bodyPr>
          <a:lstStyle/>
          <a:p>
            <a:pPr algn="just"/>
            <a:r>
              <a:rPr lang="en-US" sz="800" b="1" dirty="0">
                <a:latin typeface="Helvetica" pitchFamily="2" charset="0"/>
              </a:rPr>
              <a:t>Figure 3. Somatic mutations in MSH6 knockout lines. A, </a:t>
            </a:r>
            <a:r>
              <a:rPr lang="en-US" sz="800" dirty="0">
                <a:latin typeface="Helvetica" pitchFamily="2" charset="0"/>
              </a:rPr>
              <a:t>Diagram representing MSH6 mutant SALK insertions used to phenotype mutation rates in MSH deficient lines. General pipeline for Somatic mutation experimental design and strict variant calling using Strelka2. </a:t>
            </a:r>
            <a:r>
              <a:rPr lang="en-US" sz="800" b="1" dirty="0">
                <a:latin typeface="Helvetica" pitchFamily="2" charset="0"/>
              </a:rPr>
              <a:t>B, </a:t>
            </a:r>
            <a:r>
              <a:rPr lang="en-US" sz="800" dirty="0">
                <a:latin typeface="Helvetica" pitchFamily="2" charset="0"/>
              </a:rPr>
              <a:t>Alternative allele frequency of mutations found in wt/wt+wt/msh6 and msh6/msh6 lines. Total number of mutations (n) are 127 and 322 respectively. </a:t>
            </a:r>
            <a:r>
              <a:rPr lang="en-US" sz="800" b="1" dirty="0">
                <a:latin typeface="Helvetica" pitchFamily="2" charset="0"/>
              </a:rPr>
              <a:t>C, </a:t>
            </a:r>
            <a:r>
              <a:rPr lang="en-US" sz="800" dirty="0">
                <a:latin typeface="Helvetica" pitchFamily="2" charset="0"/>
              </a:rPr>
              <a:t>mutation signature of wt/wt+wt/msh6 and msh6/msh6 with msh6/msh6 showing </a:t>
            </a:r>
            <a:r>
              <a:rPr lang="en-US" sz="800" b="1" dirty="0">
                <a:latin typeface="Helvetica" pitchFamily="2" charset="0"/>
              </a:rPr>
              <a:t>D, </a:t>
            </a:r>
            <a:r>
              <a:rPr lang="en-US" sz="800" dirty="0">
                <a:latin typeface="Helvetica" pitchFamily="2" charset="0"/>
              </a:rPr>
              <a:t>expected effects of unrepaired mismatches between adenine and oxidized guanine. </a:t>
            </a:r>
            <a:r>
              <a:rPr lang="en-US" sz="800" b="1" dirty="0">
                <a:latin typeface="Helvetica" pitchFamily="2" charset="0"/>
              </a:rPr>
              <a:t>E, </a:t>
            </a:r>
            <a:r>
              <a:rPr lang="en-US" sz="800" dirty="0">
                <a:latin typeface="Helvetica" pitchFamily="2" charset="0"/>
              </a:rPr>
              <a:t>Proportion of mutations distribution in gene bodies in wt/wt+wt/msh6 and msh6/msh6 lines. </a:t>
            </a:r>
            <a:r>
              <a:rPr lang="en-US" sz="800" b="1" dirty="0">
                <a:latin typeface="Helvetica" pitchFamily="2" charset="0"/>
              </a:rPr>
              <a:t>F, </a:t>
            </a:r>
            <a:r>
              <a:rPr lang="en-US" sz="800" dirty="0">
                <a:latin typeface="Helvetica" pitchFamily="2" charset="0"/>
              </a:rPr>
              <a:t>msh6/msh6 to wt/wt+wt/msh6 mutation ratio in different genomic features and </a:t>
            </a:r>
            <a:r>
              <a:rPr lang="en-US" sz="800" b="1" dirty="0">
                <a:latin typeface="Helvetica" pitchFamily="2" charset="0"/>
              </a:rPr>
              <a:t>G, </a:t>
            </a:r>
            <a:r>
              <a:rPr lang="en-US" sz="800" dirty="0">
                <a:latin typeface="Helvetica" pitchFamily="2" charset="0"/>
              </a:rPr>
              <a:t>in genome regions grouped by H3K4me1 ChIP-seq.</a:t>
            </a:r>
            <a:endParaRPr lang="en-US" sz="800" b="1" dirty="0">
              <a:latin typeface="Helvetica" pitchFamily="2" charset="0"/>
            </a:endParaRPr>
          </a:p>
        </p:txBody>
      </p:sp>
      <p:sp>
        <p:nvSpPr>
          <p:cNvPr id="87" name="TextBox 86">
            <a:extLst>
              <a:ext uri="{FF2B5EF4-FFF2-40B4-BE49-F238E27FC236}">
                <a16:creationId xmlns:a16="http://schemas.microsoft.com/office/drawing/2014/main" id="{246FC86C-27D6-0FBB-A803-58A215E15553}"/>
              </a:ext>
            </a:extLst>
          </p:cNvPr>
          <p:cNvSpPr txBox="1"/>
          <p:nvPr/>
        </p:nvSpPr>
        <p:spPr>
          <a:xfrm>
            <a:off x="2073929" y="124019"/>
            <a:ext cx="83356" cy="138499"/>
          </a:xfrm>
          <a:prstGeom prst="rect">
            <a:avLst/>
          </a:prstGeom>
          <a:solidFill>
            <a:schemeClr val="bg1"/>
          </a:solidFill>
        </p:spPr>
        <p:txBody>
          <a:bodyPr wrap="none" lIns="0" tIns="0" rIns="0" bIns="0" rtlCol="0">
            <a:spAutoFit/>
          </a:bodyPr>
          <a:lstStyle/>
          <a:p>
            <a:r>
              <a:rPr lang="en-US" sz="900" b="1" dirty="0">
                <a:latin typeface="Helvetica" pitchFamily="2" charset="0"/>
              </a:rPr>
              <a:t>B</a:t>
            </a:r>
          </a:p>
        </p:txBody>
      </p:sp>
      <p:sp>
        <p:nvSpPr>
          <p:cNvPr id="88" name="TextBox 87">
            <a:extLst>
              <a:ext uri="{FF2B5EF4-FFF2-40B4-BE49-F238E27FC236}">
                <a16:creationId xmlns:a16="http://schemas.microsoft.com/office/drawing/2014/main" id="{6A25B1C0-3B17-F234-79B3-804E51870EAC}"/>
              </a:ext>
            </a:extLst>
          </p:cNvPr>
          <p:cNvSpPr txBox="1"/>
          <p:nvPr/>
        </p:nvSpPr>
        <p:spPr>
          <a:xfrm>
            <a:off x="-23637" y="84659"/>
            <a:ext cx="268022" cy="230832"/>
          </a:xfrm>
          <a:prstGeom prst="rect">
            <a:avLst/>
          </a:prstGeom>
          <a:solidFill>
            <a:schemeClr val="bg1"/>
          </a:solidFill>
        </p:spPr>
        <p:txBody>
          <a:bodyPr wrap="none" rtlCol="0">
            <a:spAutoFit/>
          </a:bodyPr>
          <a:lstStyle/>
          <a:p>
            <a:r>
              <a:rPr lang="en-US" sz="900" b="1" dirty="0">
                <a:latin typeface="Helvetica" pitchFamily="2" charset="0"/>
              </a:rPr>
              <a:t>A</a:t>
            </a:r>
          </a:p>
        </p:txBody>
      </p:sp>
      <p:sp>
        <p:nvSpPr>
          <p:cNvPr id="90" name="TextBox 89">
            <a:extLst>
              <a:ext uri="{FF2B5EF4-FFF2-40B4-BE49-F238E27FC236}">
                <a16:creationId xmlns:a16="http://schemas.microsoft.com/office/drawing/2014/main" id="{C6315958-27E1-654C-A2CF-676AD4381823}"/>
              </a:ext>
            </a:extLst>
          </p:cNvPr>
          <p:cNvSpPr txBox="1"/>
          <p:nvPr/>
        </p:nvSpPr>
        <p:spPr>
          <a:xfrm>
            <a:off x="142235" y="1990520"/>
            <a:ext cx="109004" cy="138499"/>
          </a:xfrm>
          <a:prstGeom prst="rect">
            <a:avLst/>
          </a:prstGeom>
          <a:solidFill>
            <a:schemeClr val="bg1"/>
          </a:solidFill>
        </p:spPr>
        <p:txBody>
          <a:bodyPr wrap="none" lIns="0" tIns="0" rIns="0" bIns="0" rtlCol="0">
            <a:spAutoFit/>
          </a:bodyPr>
          <a:lstStyle/>
          <a:p>
            <a:r>
              <a:rPr lang="en-US" sz="900" b="1" dirty="0">
                <a:latin typeface="Helvetica" pitchFamily="2" charset="0"/>
              </a:rPr>
              <a:t>E </a:t>
            </a:r>
          </a:p>
        </p:txBody>
      </p:sp>
      <p:sp>
        <p:nvSpPr>
          <p:cNvPr id="91" name="TextBox 90">
            <a:extLst>
              <a:ext uri="{FF2B5EF4-FFF2-40B4-BE49-F238E27FC236}">
                <a16:creationId xmlns:a16="http://schemas.microsoft.com/office/drawing/2014/main" id="{0AC06B50-C44D-7AC3-6975-A12EEC7A5210}"/>
              </a:ext>
            </a:extLst>
          </p:cNvPr>
          <p:cNvSpPr txBox="1"/>
          <p:nvPr/>
        </p:nvSpPr>
        <p:spPr>
          <a:xfrm>
            <a:off x="3982245" y="2009060"/>
            <a:ext cx="102592" cy="138499"/>
          </a:xfrm>
          <a:prstGeom prst="rect">
            <a:avLst/>
          </a:prstGeom>
          <a:solidFill>
            <a:schemeClr val="bg1"/>
          </a:solidFill>
        </p:spPr>
        <p:txBody>
          <a:bodyPr wrap="none" lIns="0" tIns="0" rIns="0" bIns="0" rtlCol="0">
            <a:spAutoFit/>
          </a:bodyPr>
          <a:lstStyle/>
          <a:p>
            <a:r>
              <a:rPr lang="en-US" sz="900" b="1" dirty="0">
                <a:latin typeface="Helvetica" pitchFamily="2" charset="0"/>
              </a:rPr>
              <a:t>F </a:t>
            </a:r>
          </a:p>
        </p:txBody>
      </p:sp>
      <p:sp>
        <p:nvSpPr>
          <p:cNvPr id="31" name="TextBox 30">
            <a:extLst>
              <a:ext uri="{FF2B5EF4-FFF2-40B4-BE49-F238E27FC236}">
                <a16:creationId xmlns:a16="http://schemas.microsoft.com/office/drawing/2014/main" id="{F230082B-0273-F4D1-8866-CC5FFAE8FE00}"/>
              </a:ext>
            </a:extLst>
          </p:cNvPr>
          <p:cNvSpPr txBox="1"/>
          <p:nvPr/>
        </p:nvSpPr>
        <p:spPr>
          <a:xfrm>
            <a:off x="-32770" y="237421"/>
            <a:ext cx="697627" cy="184666"/>
          </a:xfrm>
          <a:prstGeom prst="rect">
            <a:avLst/>
          </a:prstGeom>
          <a:noFill/>
        </p:spPr>
        <p:txBody>
          <a:bodyPr wrap="none" rtlCol="0">
            <a:spAutoFit/>
          </a:bodyPr>
          <a:lstStyle/>
          <a:p>
            <a:r>
              <a:rPr lang="en-US" sz="600" b="1" i="0" dirty="0">
                <a:solidFill>
                  <a:schemeClr val="accent2">
                    <a:lumMod val="75000"/>
                  </a:schemeClr>
                </a:solidFill>
                <a:effectLst/>
                <a:latin typeface="Helvetica" pitchFamily="2" charset="0"/>
              </a:rPr>
              <a:t>SALK_037557</a:t>
            </a:r>
            <a:endParaRPr lang="en-US" sz="600" dirty="0">
              <a:solidFill>
                <a:schemeClr val="accent2">
                  <a:lumMod val="75000"/>
                </a:schemeClr>
              </a:solidFill>
              <a:latin typeface="Helvetica" pitchFamily="2" charset="0"/>
            </a:endParaRPr>
          </a:p>
        </p:txBody>
      </p:sp>
      <p:cxnSp>
        <p:nvCxnSpPr>
          <p:cNvPr id="94" name="Straight Connector 93">
            <a:extLst>
              <a:ext uri="{FF2B5EF4-FFF2-40B4-BE49-F238E27FC236}">
                <a16:creationId xmlns:a16="http://schemas.microsoft.com/office/drawing/2014/main" id="{FD38A3EC-DD80-B6F9-A8C8-20DFF6FA48FA}"/>
              </a:ext>
            </a:extLst>
          </p:cNvPr>
          <p:cNvCxnSpPr>
            <a:cxnSpLocks/>
          </p:cNvCxnSpPr>
          <p:nvPr/>
        </p:nvCxnSpPr>
        <p:spPr>
          <a:xfrm flipV="1">
            <a:off x="296361" y="396876"/>
            <a:ext cx="0" cy="400413"/>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99" name="Straight Connector 98">
            <a:extLst>
              <a:ext uri="{FF2B5EF4-FFF2-40B4-BE49-F238E27FC236}">
                <a16:creationId xmlns:a16="http://schemas.microsoft.com/office/drawing/2014/main" id="{83081223-97BB-7EBA-BD59-15A08CC5A966}"/>
              </a:ext>
            </a:extLst>
          </p:cNvPr>
          <p:cNvCxnSpPr>
            <a:cxnSpLocks/>
          </p:cNvCxnSpPr>
          <p:nvPr/>
        </p:nvCxnSpPr>
        <p:spPr>
          <a:xfrm flipV="1">
            <a:off x="1654410" y="385920"/>
            <a:ext cx="0" cy="400413"/>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B10FFBB5-FD42-337C-7C87-E8CE6A114A7D}"/>
              </a:ext>
            </a:extLst>
          </p:cNvPr>
          <p:cNvSpPr txBox="1"/>
          <p:nvPr/>
        </p:nvSpPr>
        <p:spPr>
          <a:xfrm>
            <a:off x="5920504" y="141700"/>
            <a:ext cx="115416" cy="138499"/>
          </a:xfrm>
          <a:prstGeom prst="rect">
            <a:avLst/>
          </a:prstGeom>
          <a:solidFill>
            <a:schemeClr val="bg1"/>
          </a:solidFill>
        </p:spPr>
        <p:txBody>
          <a:bodyPr wrap="none" lIns="0" tIns="0" rIns="0" bIns="0" rtlCol="0">
            <a:spAutoFit/>
          </a:bodyPr>
          <a:lstStyle/>
          <a:p>
            <a:r>
              <a:rPr lang="en-US" sz="900" b="1" dirty="0">
                <a:latin typeface="Helvetica" pitchFamily="2" charset="0"/>
              </a:rPr>
              <a:t>D </a:t>
            </a:r>
          </a:p>
        </p:txBody>
      </p:sp>
      <p:pic>
        <p:nvPicPr>
          <p:cNvPr id="9" name="Picture 8" descr="Diagram&#10;&#10;Description automatically generated">
            <a:extLst>
              <a:ext uri="{FF2B5EF4-FFF2-40B4-BE49-F238E27FC236}">
                <a16:creationId xmlns:a16="http://schemas.microsoft.com/office/drawing/2014/main" id="{B874962A-C11B-C450-E8E4-1D1992F9F6CB}"/>
              </a:ext>
            </a:extLst>
          </p:cNvPr>
          <p:cNvPicPr>
            <a:picLocks noChangeAspect="1"/>
          </p:cNvPicPr>
          <p:nvPr/>
        </p:nvPicPr>
        <p:blipFill rotWithShape="1">
          <a:blip r:embed="rId8"/>
          <a:srcRect l="57475"/>
          <a:stretch/>
        </p:blipFill>
        <p:spPr>
          <a:xfrm>
            <a:off x="6035920" y="919172"/>
            <a:ext cx="607707" cy="749903"/>
          </a:xfrm>
          <a:prstGeom prst="rect">
            <a:avLst/>
          </a:prstGeom>
        </p:spPr>
      </p:pic>
      <p:pic>
        <p:nvPicPr>
          <p:cNvPr id="12" name="Picture 11" descr="Diagram&#10;&#10;Description automatically generated">
            <a:extLst>
              <a:ext uri="{FF2B5EF4-FFF2-40B4-BE49-F238E27FC236}">
                <a16:creationId xmlns:a16="http://schemas.microsoft.com/office/drawing/2014/main" id="{1E84461F-F47E-9F99-A18D-707D3A43EB08}"/>
              </a:ext>
            </a:extLst>
          </p:cNvPr>
          <p:cNvPicPr>
            <a:picLocks noChangeAspect="1"/>
          </p:cNvPicPr>
          <p:nvPr/>
        </p:nvPicPr>
        <p:blipFill rotWithShape="1">
          <a:blip r:embed="rId8"/>
          <a:srcRect r="55393"/>
          <a:stretch/>
        </p:blipFill>
        <p:spPr>
          <a:xfrm>
            <a:off x="6048085" y="219193"/>
            <a:ext cx="628353" cy="739185"/>
          </a:xfrm>
          <a:prstGeom prst="rect">
            <a:avLst/>
          </a:prstGeom>
        </p:spPr>
      </p:pic>
      <p:sp>
        <p:nvSpPr>
          <p:cNvPr id="89" name="TextBox 88">
            <a:extLst>
              <a:ext uri="{FF2B5EF4-FFF2-40B4-BE49-F238E27FC236}">
                <a16:creationId xmlns:a16="http://schemas.microsoft.com/office/drawing/2014/main" id="{40235F29-7BAC-990C-B4BF-E1877E1C5874}"/>
              </a:ext>
            </a:extLst>
          </p:cNvPr>
          <p:cNvSpPr txBox="1"/>
          <p:nvPr/>
        </p:nvSpPr>
        <p:spPr>
          <a:xfrm>
            <a:off x="3934726" y="94091"/>
            <a:ext cx="115416" cy="138499"/>
          </a:xfrm>
          <a:prstGeom prst="rect">
            <a:avLst/>
          </a:prstGeom>
          <a:solidFill>
            <a:schemeClr val="bg1"/>
          </a:solidFill>
        </p:spPr>
        <p:txBody>
          <a:bodyPr wrap="none" lIns="0" tIns="0" rIns="0" bIns="0" rtlCol="0">
            <a:spAutoFit/>
          </a:bodyPr>
          <a:lstStyle/>
          <a:p>
            <a:r>
              <a:rPr lang="en-US" sz="900" b="1" dirty="0">
                <a:latin typeface="Helvetica" pitchFamily="2" charset="0"/>
              </a:rPr>
              <a:t>C </a:t>
            </a:r>
          </a:p>
        </p:txBody>
      </p:sp>
      <p:pic>
        <p:nvPicPr>
          <p:cNvPr id="43" name="Picture 42">
            <a:extLst>
              <a:ext uri="{FF2B5EF4-FFF2-40B4-BE49-F238E27FC236}">
                <a16:creationId xmlns:a16="http://schemas.microsoft.com/office/drawing/2014/main" id="{083787C1-3286-2521-E062-0ACFCED7F4BD}"/>
              </a:ext>
            </a:extLst>
          </p:cNvPr>
          <p:cNvPicPr>
            <a:picLocks noChangeAspect="1"/>
          </p:cNvPicPr>
          <p:nvPr/>
        </p:nvPicPr>
        <p:blipFill>
          <a:blip r:embed="rId9"/>
          <a:stretch>
            <a:fillRect/>
          </a:stretch>
        </p:blipFill>
        <p:spPr>
          <a:xfrm>
            <a:off x="869624" y="7219887"/>
            <a:ext cx="3200400" cy="1371600"/>
          </a:xfrm>
          <a:prstGeom prst="rect">
            <a:avLst/>
          </a:prstGeom>
        </p:spPr>
      </p:pic>
      <p:pic>
        <p:nvPicPr>
          <p:cNvPr id="44" name="Picture 43">
            <a:extLst>
              <a:ext uri="{FF2B5EF4-FFF2-40B4-BE49-F238E27FC236}">
                <a16:creationId xmlns:a16="http://schemas.microsoft.com/office/drawing/2014/main" id="{3AC0CADE-6591-B0BE-72D4-72B57470EF90}"/>
              </a:ext>
            </a:extLst>
          </p:cNvPr>
          <p:cNvPicPr>
            <a:picLocks noChangeAspect="1"/>
          </p:cNvPicPr>
          <p:nvPr/>
        </p:nvPicPr>
        <p:blipFill>
          <a:blip r:embed="rId10"/>
          <a:stretch>
            <a:fillRect/>
          </a:stretch>
        </p:blipFill>
        <p:spPr>
          <a:xfrm>
            <a:off x="4121320" y="7193368"/>
            <a:ext cx="3200400" cy="1371600"/>
          </a:xfrm>
          <a:prstGeom prst="rect">
            <a:avLst/>
          </a:prstGeom>
        </p:spPr>
      </p:pic>
      <p:sp>
        <p:nvSpPr>
          <p:cNvPr id="45" name="TextBox 44">
            <a:extLst>
              <a:ext uri="{FF2B5EF4-FFF2-40B4-BE49-F238E27FC236}">
                <a16:creationId xmlns:a16="http://schemas.microsoft.com/office/drawing/2014/main" id="{15F29DA1-8718-20D7-22DD-E92086A16EE7}"/>
              </a:ext>
            </a:extLst>
          </p:cNvPr>
          <p:cNvSpPr txBox="1"/>
          <p:nvPr/>
        </p:nvSpPr>
        <p:spPr>
          <a:xfrm>
            <a:off x="698911" y="7163842"/>
            <a:ext cx="184701" cy="141801"/>
          </a:xfrm>
          <a:prstGeom prst="rect">
            <a:avLst/>
          </a:prstGeom>
          <a:solidFill>
            <a:schemeClr val="bg1"/>
          </a:solidFill>
        </p:spPr>
        <p:txBody>
          <a:bodyPr wrap="square" lIns="0" tIns="0" rIns="0" bIns="0" rtlCol="0">
            <a:spAutoFit/>
          </a:bodyPr>
          <a:lstStyle/>
          <a:p>
            <a:r>
              <a:rPr lang="en-US" sz="900" b="1" dirty="0">
                <a:latin typeface="Helvetica" pitchFamily="2" charset="0"/>
              </a:rPr>
              <a:t>E</a:t>
            </a:r>
          </a:p>
        </p:txBody>
      </p:sp>
      <p:sp>
        <p:nvSpPr>
          <p:cNvPr id="47" name="TextBox 46">
            <a:extLst>
              <a:ext uri="{FF2B5EF4-FFF2-40B4-BE49-F238E27FC236}">
                <a16:creationId xmlns:a16="http://schemas.microsoft.com/office/drawing/2014/main" id="{94BCA311-B441-1C32-C2F2-0C86BD321611}"/>
              </a:ext>
            </a:extLst>
          </p:cNvPr>
          <p:cNvSpPr txBox="1"/>
          <p:nvPr/>
        </p:nvSpPr>
        <p:spPr>
          <a:xfrm>
            <a:off x="4310613" y="7095634"/>
            <a:ext cx="3011107" cy="107722"/>
          </a:xfrm>
          <a:prstGeom prst="rect">
            <a:avLst/>
          </a:prstGeom>
          <a:solidFill>
            <a:schemeClr val="bg1"/>
          </a:solidFill>
          <a:ln>
            <a:solidFill>
              <a:schemeClr val="tx1"/>
            </a:solidFill>
          </a:ln>
        </p:spPr>
        <p:txBody>
          <a:bodyPr wrap="square" lIns="0" tIns="0" rIns="0" bIns="0" rtlCol="0">
            <a:spAutoFit/>
          </a:bodyPr>
          <a:lstStyle/>
          <a:p>
            <a:pPr algn="ctr"/>
            <a:r>
              <a:rPr lang="en-US" sz="700" dirty="0">
                <a:latin typeface="Helvetica" pitchFamily="2" charset="0"/>
              </a:rPr>
              <a:t>Germline</a:t>
            </a:r>
            <a:r>
              <a:rPr lang="en-US" sz="700" i="1" dirty="0">
                <a:latin typeface="Helvetica" pitchFamily="2" charset="0"/>
              </a:rPr>
              <a:t> (</a:t>
            </a:r>
            <a:r>
              <a:rPr lang="en-US" sz="700" i="1" dirty="0" err="1">
                <a:latin typeface="Helvetica" pitchFamily="2" charset="0"/>
              </a:rPr>
              <a:t>het+hom</a:t>
            </a:r>
            <a:r>
              <a:rPr lang="en-US" sz="700" i="1" dirty="0">
                <a:latin typeface="Helvetica" pitchFamily="2" charset="0"/>
              </a:rPr>
              <a:t>)</a:t>
            </a:r>
          </a:p>
        </p:txBody>
      </p:sp>
      <p:sp>
        <p:nvSpPr>
          <p:cNvPr id="49" name="TextBox 48">
            <a:extLst>
              <a:ext uri="{FF2B5EF4-FFF2-40B4-BE49-F238E27FC236}">
                <a16:creationId xmlns:a16="http://schemas.microsoft.com/office/drawing/2014/main" id="{CE0DBD4D-0456-7182-E03E-B5EC6A43C3C1}"/>
              </a:ext>
            </a:extLst>
          </p:cNvPr>
          <p:cNvSpPr txBox="1"/>
          <p:nvPr/>
        </p:nvSpPr>
        <p:spPr>
          <a:xfrm>
            <a:off x="1025125" y="7093574"/>
            <a:ext cx="3011107" cy="107722"/>
          </a:xfrm>
          <a:prstGeom prst="rect">
            <a:avLst/>
          </a:prstGeom>
          <a:solidFill>
            <a:schemeClr val="bg1"/>
          </a:solidFill>
          <a:ln>
            <a:solidFill>
              <a:schemeClr val="tx1"/>
            </a:solidFill>
          </a:ln>
        </p:spPr>
        <p:txBody>
          <a:bodyPr wrap="square" lIns="0" tIns="0" rIns="0" bIns="0" rtlCol="0">
            <a:spAutoFit/>
          </a:bodyPr>
          <a:lstStyle/>
          <a:p>
            <a:pPr algn="ctr"/>
            <a:r>
              <a:rPr lang="en-US" sz="700" dirty="0">
                <a:latin typeface="Helvetica" pitchFamily="2" charset="0"/>
              </a:rPr>
              <a:t>Somatic</a:t>
            </a:r>
          </a:p>
        </p:txBody>
      </p:sp>
      <p:pic>
        <p:nvPicPr>
          <p:cNvPr id="51" name="Picture 50">
            <a:extLst>
              <a:ext uri="{FF2B5EF4-FFF2-40B4-BE49-F238E27FC236}">
                <a16:creationId xmlns:a16="http://schemas.microsoft.com/office/drawing/2014/main" id="{0981CF06-B15C-A997-12EB-A3B252776967}"/>
              </a:ext>
            </a:extLst>
          </p:cNvPr>
          <p:cNvPicPr>
            <a:picLocks noChangeAspect="1"/>
          </p:cNvPicPr>
          <p:nvPr/>
        </p:nvPicPr>
        <p:blipFill>
          <a:blip r:embed="rId11"/>
          <a:stretch>
            <a:fillRect/>
          </a:stretch>
        </p:blipFill>
        <p:spPr>
          <a:xfrm>
            <a:off x="4933226" y="119797"/>
            <a:ext cx="914400" cy="1828800"/>
          </a:xfrm>
          <a:prstGeom prst="rect">
            <a:avLst/>
          </a:prstGeom>
        </p:spPr>
      </p:pic>
      <p:sp>
        <p:nvSpPr>
          <p:cNvPr id="53" name="TextBox 52">
            <a:extLst>
              <a:ext uri="{FF2B5EF4-FFF2-40B4-BE49-F238E27FC236}">
                <a16:creationId xmlns:a16="http://schemas.microsoft.com/office/drawing/2014/main" id="{2E579DD8-9C10-1449-0E4F-FC954CC9BF23}"/>
              </a:ext>
            </a:extLst>
          </p:cNvPr>
          <p:cNvSpPr txBox="1"/>
          <p:nvPr/>
        </p:nvSpPr>
        <p:spPr>
          <a:xfrm>
            <a:off x="4368528" y="15409"/>
            <a:ext cx="303288" cy="184666"/>
          </a:xfrm>
          <a:prstGeom prst="rect">
            <a:avLst/>
          </a:prstGeom>
          <a:noFill/>
        </p:spPr>
        <p:txBody>
          <a:bodyPr wrap="square" rtlCol="0">
            <a:spAutoFit/>
          </a:bodyPr>
          <a:lstStyle/>
          <a:p>
            <a:r>
              <a:rPr lang="en-US" sz="600" dirty="0">
                <a:latin typeface="Helvetica" pitchFamily="2" charset="0"/>
              </a:rPr>
              <a:t>WT</a:t>
            </a:r>
          </a:p>
        </p:txBody>
      </p:sp>
      <p:sp>
        <p:nvSpPr>
          <p:cNvPr id="54" name="TextBox 53">
            <a:extLst>
              <a:ext uri="{FF2B5EF4-FFF2-40B4-BE49-F238E27FC236}">
                <a16:creationId xmlns:a16="http://schemas.microsoft.com/office/drawing/2014/main" id="{AC81838E-95C6-FDE3-2A0D-251FEED16B11}"/>
              </a:ext>
            </a:extLst>
          </p:cNvPr>
          <p:cNvSpPr txBox="1"/>
          <p:nvPr/>
        </p:nvSpPr>
        <p:spPr>
          <a:xfrm>
            <a:off x="5349378" y="49367"/>
            <a:ext cx="372142" cy="92333"/>
          </a:xfrm>
          <a:prstGeom prst="rect">
            <a:avLst/>
          </a:prstGeom>
          <a:noFill/>
        </p:spPr>
        <p:txBody>
          <a:bodyPr wrap="square" lIns="0" tIns="0" rIns="0" bIns="0" rtlCol="0">
            <a:spAutoFit/>
          </a:bodyPr>
          <a:lstStyle/>
          <a:p>
            <a:r>
              <a:rPr lang="en-US" sz="600" dirty="0">
                <a:latin typeface="Helvetica" pitchFamily="2" charset="0"/>
              </a:rPr>
              <a:t>msh6</a:t>
            </a:r>
          </a:p>
        </p:txBody>
      </p:sp>
      <p:sp>
        <p:nvSpPr>
          <p:cNvPr id="55" name="TextBox 54">
            <a:extLst>
              <a:ext uri="{FF2B5EF4-FFF2-40B4-BE49-F238E27FC236}">
                <a16:creationId xmlns:a16="http://schemas.microsoft.com/office/drawing/2014/main" id="{16E9B437-4A29-0A53-158E-792368DDA2E9}"/>
              </a:ext>
            </a:extLst>
          </p:cNvPr>
          <p:cNvSpPr txBox="1"/>
          <p:nvPr/>
        </p:nvSpPr>
        <p:spPr>
          <a:xfrm>
            <a:off x="3319984" y="198016"/>
            <a:ext cx="372142" cy="92333"/>
          </a:xfrm>
          <a:prstGeom prst="rect">
            <a:avLst/>
          </a:prstGeom>
          <a:solidFill>
            <a:schemeClr val="bg1"/>
          </a:solidFill>
        </p:spPr>
        <p:txBody>
          <a:bodyPr wrap="square" lIns="0" tIns="0" rIns="0" bIns="0" rtlCol="0">
            <a:spAutoFit/>
          </a:bodyPr>
          <a:lstStyle/>
          <a:p>
            <a:r>
              <a:rPr lang="en-US" sz="600" dirty="0">
                <a:latin typeface="Helvetica" pitchFamily="2" charset="0"/>
              </a:rPr>
              <a:t>msh6</a:t>
            </a:r>
          </a:p>
        </p:txBody>
      </p:sp>
      <p:sp>
        <p:nvSpPr>
          <p:cNvPr id="57" name="TextBox 56">
            <a:extLst>
              <a:ext uri="{FF2B5EF4-FFF2-40B4-BE49-F238E27FC236}">
                <a16:creationId xmlns:a16="http://schemas.microsoft.com/office/drawing/2014/main" id="{BFAFD27F-55D4-004C-9861-11719BD0E8F2}"/>
              </a:ext>
            </a:extLst>
          </p:cNvPr>
          <p:cNvSpPr txBox="1"/>
          <p:nvPr/>
        </p:nvSpPr>
        <p:spPr>
          <a:xfrm rot="16200000">
            <a:off x="3688639" y="2682458"/>
            <a:ext cx="920812" cy="184666"/>
          </a:xfrm>
          <a:prstGeom prst="rect">
            <a:avLst/>
          </a:prstGeom>
          <a:noFill/>
        </p:spPr>
        <p:txBody>
          <a:bodyPr wrap="square">
            <a:spAutoFit/>
          </a:bodyPr>
          <a:lstStyle/>
          <a:p>
            <a:r>
              <a:rPr lang="en-US" sz="600" dirty="0">
                <a:latin typeface="Helvetica" pitchFamily="2" charset="0"/>
              </a:rPr>
              <a:t>msh6:WT mutations</a:t>
            </a:r>
          </a:p>
        </p:txBody>
      </p:sp>
      <p:sp>
        <p:nvSpPr>
          <p:cNvPr id="59" name="TextBox 58">
            <a:extLst>
              <a:ext uri="{FF2B5EF4-FFF2-40B4-BE49-F238E27FC236}">
                <a16:creationId xmlns:a16="http://schemas.microsoft.com/office/drawing/2014/main" id="{3BFB6AA2-4E25-4DB6-27C6-E7A4DDC62F06}"/>
              </a:ext>
            </a:extLst>
          </p:cNvPr>
          <p:cNvSpPr txBox="1"/>
          <p:nvPr/>
        </p:nvSpPr>
        <p:spPr>
          <a:xfrm>
            <a:off x="4272422" y="2147559"/>
            <a:ext cx="570990" cy="276999"/>
          </a:xfrm>
          <a:prstGeom prst="rect">
            <a:avLst/>
          </a:prstGeom>
          <a:noFill/>
        </p:spPr>
        <p:txBody>
          <a:bodyPr wrap="none" rtlCol="0">
            <a:spAutoFit/>
          </a:bodyPr>
          <a:lstStyle/>
          <a:p>
            <a:r>
              <a:rPr lang="en-US" sz="600" dirty="0">
                <a:latin typeface="Helvetica" pitchFamily="2" charset="0"/>
              </a:rPr>
              <a:t>X</a:t>
            </a:r>
            <a:r>
              <a:rPr lang="en-US" sz="600" baseline="30000" dirty="0">
                <a:latin typeface="Helvetica" pitchFamily="2" charset="0"/>
              </a:rPr>
              <a:t>2</a:t>
            </a:r>
            <a:r>
              <a:rPr lang="en-US" sz="600" dirty="0">
                <a:latin typeface="Helvetica" pitchFamily="2" charset="0"/>
              </a:rPr>
              <a:t> = 34</a:t>
            </a:r>
          </a:p>
          <a:p>
            <a:r>
              <a:rPr lang="en-US" sz="600" i="1" dirty="0">
                <a:latin typeface="Helvetica" pitchFamily="2" charset="0"/>
              </a:rPr>
              <a:t>p</a:t>
            </a:r>
            <a:r>
              <a:rPr lang="en-US" sz="600" dirty="0">
                <a:latin typeface="Helvetica" pitchFamily="2" charset="0"/>
              </a:rPr>
              <a:t> = 2 x 10</a:t>
            </a:r>
            <a:r>
              <a:rPr lang="en-US" sz="600" baseline="30000" dirty="0">
                <a:latin typeface="Helvetica" pitchFamily="2" charset="0"/>
              </a:rPr>
              <a:t>-8</a:t>
            </a:r>
            <a:endParaRPr lang="en-US" sz="600" dirty="0">
              <a:latin typeface="Helvetica" pitchFamily="2" charset="0"/>
            </a:endParaRPr>
          </a:p>
        </p:txBody>
      </p:sp>
      <p:sp>
        <p:nvSpPr>
          <p:cNvPr id="58" name="TextBox 57">
            <a:extLst>
              <a:ext uri="{FF2B5EF4-FFF2-40B4-BE49-F238E27FC236}">
                <a16:creationId xmlns:a16="http://schemas.microsoft.com/office/drawing/2014/main" id="{3C0BF9DC-1FD4-2A43-20A4-4E96C0BFBD97}"/>
              </a:ext>
            </a:extLst>
          </p:cNvPr>
          <p:cNvSpPr txBox="1"/>
          <p:nvPr/>
        </p:nvSpPr>
        <p:spPr>
          <a:xfrm>
            <a:off x="5377009" y="2149960"/>
            <a:ext cx="570990" cy="276999"/>
          </a:xfrm>
          <a:prstGeom prst="rect">
            <a:avLst/>
          </a:prstGeom>
          <a:noFill/>
        </p:spPr>
        <p:txBody>
          <a:bodyPr wrap="none" rtlCol="0">
            <a:spAutoFit/>
          </a:bodyPr>
          <a:lstStyle/>
          <a:p>
            <a:r>
              <a:rPr lang="en-US" sz="600" dirty="0">
                <a:latin typeface="Helvetica" pitchFamily="2" charset="0"/>
              </a:rPr>
              <a:t>X</a:t>
            </a:r>
            <a:r>
              <a:rPr lang="en-US" sz="600" baseline="30000" dirty="0">
                <a:latin typeface="Helvetica" pitchFamily="2" charset="0"/>
              </a:rPr>
              <a:t>2</a:t>
            </a:r>
            <a:r>
              <a:rPr lang="en-US" sz="600" dirty="0">
                <a:latin typeface="Helvetica" pitchFamily="2" charset="0"/>
              </a:rPr>
              <a:t> = 27</a:t>
            </a:r>
          </a:p>
          <a:p>
            <a:r>
              <a:rPr lang="en-US" sz="600" i="1" dirty="0">
                <a:latin typeface="Helvetica" pitchFamily="2" charset="0"/>
              </a:rPr>
              <a:t>p</a:t>
            </a:r>
            <a:r>
              <a:rPr lang="en-US" sz="600" dirty="0">
                <a:latin typeface="Helvetica" pitchFamily="2" charset="0"/>
              </a:rPr>
              <a:t> = 1 x 10</a:t>
            </a:r>
            <a:r>
              <a:rPr lang="en-US" sz="600" baseline="30000" dirty="0">
                <a:latin typeface="Helvetica" pitchFamily="2" charset="0"/>
              </a:rPr>
              <a:t>-6</a:t>
            </a:r>
            <a:endParaRPr lang="en-US" sz="600" dirty="0">
              <a:latin typeface="Helvetica" pitchFamily="2" charset="0"/>
            </a:endParaRPr>
          </a:p>
        </p:txBody>
      </p:sp>
      <p:sp>
        <p:nvSpPr>
          <p:cNvPr id="62" name="TextBox 61">
            <a:extLst>
              <a:ext uri="{FF2B5EF4-FFF2-40B4-BE49-F238E27FC236}">
                <a16:creationId xmlns:a16="http://schemas.microsoft.com/office/drawing/2014/main" id="{F8135FC9-E3A7-7C18-215C-F6DFFB7AB114}"/>
              </a:ext>
            </a:extLst>
          </p:cNvPr>
          <p:cNvSpPr txBox="1"/>
          <p:nvPr/>
        </p:nvSpPr>
        <p:spPr>
          <a:xfrm rot="16200000">
            <a:off x="4654347" y="2705096"/>
            <a:ext cx="920812" cy="184666"/>
          </a:xfrm>
          <a:prstGeom prst="rect">
            <a:avLst/>
          </a:prstGeom>
          <a:noFill/>
        </p:spPr>
        <p:txBody>
          <a:bodyPr wrap="square">
            <a:spAutoFit/>
          </a:bodyPr>
          <a:lstStyle/>
          <a:p>
            <a:r>
              <a:rPr lang="en-US" sz="600" dirty="0">
                <a:latin typeface="Helvetica" pitchFamily="2" charset="0"/>
              </a:rPr>
              <a:t>msh6:WT mutations</a:t>
            </a:r>
          </a:p>
        </p:txBody>
      </p:sp>
      <p:sp>
        <p:nvSpPr>
          <p:cNvPr id="63" name="Rectangle 62">
            <a:extLst>
              <a:ext uri="{FF2B5EF4-FFF2-40B4-BE49-F238E27FC236}">
                <a16:creationId xmlns:a16="http://schemas.microsoft.com/office/drawing/2014/main" id="{A4DB257F-1C34-4A36-3927-2870CBD0DBCD}"/>
              </a:ext>
            </a:extLst>
          </p:cNvPr>
          <p:cNvSpPr/>
          <p:nvPr/>
        </p:nvSpPr>
        <p:spPr>
          <a:xfrm>
            <a:off x="3930782" y="1950888"/>
            <a:ext cx="2815186" cy="1781260"/>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descr="A diagram of a plant&#10;&#10;Description automatically generated">
            <a:extLst>
              <a:ext uri="{FF2B5EF4-FFF2-40B4-BE49-F238E27FC236}">
                <a16:creationId xmlns:a16="http://schemas.microsoft.com/office/drawing/2014/main" id="{ADDE203D-4B05-B3E7-A76D-AF62B24ADB88}"/>
              </a:ext>
            </a:extLst>
          </p:cNvPr>
          <p:cNvPicPr>
            <a:picLocks noChangeAspect="1"/>
          </p:cNvPicPr>
          <p:nvPr/>
        </p:nvPicPr>
        <p:blipFill>
          <a:blip r:embed="rId12"/>
          <a:stretch>
            <a:fillRect/>
          </a:stretch>
        </p:blipFill>
        <p:spPr>
          <a:xfrm>
            <a:off x="5975995" y="2089360"/>
            <a:ext cx="760010" cy="1514304"/>
          </a:xfrm>
          <a:prstGeom prst="rect">
            <a:avLst/>
          </a:prstGeom>
        </p:spPr>
      </p:pic>
      <p:grpSp>
        <p:nvGrpSpPr>
          <p:cNvPr id="81" name="Group 80">
            <a:extLst>
              <a:ext uri="{FF2B5EF4-FFF2-40B4-BE49-F238E27FC236}">
                <a16:creationId xmlns:a16="http://schemas.microsoft.com/office/drawing/2014/main" id="{1C542061-5FC0-F7A0-8578-4CCAB73D1A58}"/>
              </a:ext>
            </a:extLst>
          </p:cNvPr>
          <p:cNvGrpSpPr/>
          <p:nvPr/>
        </p:nvGrpSpPr>
        <p:grpSpPr>
          <a:xfrm>
            <a:off x="657038" y="2049580"/>
            <a:ext cx="3200400" cy="1828800"/>
            <a:chOff x="27395" y="3690803"/>
            <a:chExt cx="3200400" cy="1828800"/>
          </a:xfrm>
        </p:grpSpPr>
        <p:pic>
          <p:nvPicPr>
            <p:cNvPr id="37" name="Picture 36">
              <a:extLst>
                <a:ext uri="{FF2B5EF4-FFF2-40B4-BE49-F238E27FC236}">
                  <a16:creationId xmlns:a16="http://schemas.microsoft.com/office/drawing/2014/main" id="{0D9FDEED-F560-E5E6-F8C9-04B1BE582B1E}"/>
                </a:ext>
              </a:extLst>
            </p:cNvPr>
            <p:cNvPicPr>
              <a:picLocks noChangeAspect="1"/>
            </p:cNvPicPr>
            <p:nvPr/>
          </p:nvPicPr>
          <p:blipFill>
            <a:blip r:embed="rId13"/>
            <a:stretch>
              <a:fillRect/>
            </a:stretch>
          </p:blipFill>
          <p:spPr>
            <a:xfrm>
              <a:off x="27395" y="3690803"/>
              <a:ext cx="3200400" cy="1828800"/>
            </a:xfrm>
            <a:prstGeom prst="rect">
              <a:avLst/>
            </a:prstGeom>
          </p:spPr>
        </p:pic>
        <p:sp>
          <p:nvSpPr>
            <p:cNvPr id="68" name="TextBox 67">
              <a:extLst>
                <a:ext uri="{FF2B5EF4-FFF2-40B4-BE49-F238E27FC236}">
                  <a16:creationId xmlns:a16="http://schemas.microsoft.com/office/drawing/2014/main" id="{A49A18D5-6C2C-1477-70DB-37982A452A89}"/>
                </a:ext>
              </a:extLst>
            </p:cNvPr>
            <p:cNvSpPr txBox="1"/>
            <p:nvPr/>
          </p:nvSpPr>
          <p:spPr>
            <a:xfrm>
              <a:off x="741824" y="3740587"/>
              <a:ext cx="803307" cy="92333"/>
            </a:xfrm>
            <a:prstGeom prst="rect">
              <a:avLst/>
            </a:prstGeom>
            <a:solidFill>
              <a:schemeClr val="bg1"/>
            </a:solidFill>
          </p:spPr>
          <p:txBody>
            <a:bodyPr wrap="square" lIns="0" tIns="0" rIns="0" bIns="0" rtlCol="0">
              <a:spAutoFit/>
            </a:bodyPr>
            <a:lstStyle/>
            <a:p>
              <a:r>
                <a:rPr lang="en-US" sz="600" dirty="0">
                  <a:latin typeface="Helvetica" pitchFamily="2" charset="0"/>
                </a:rPr>
                <a:t>All WT lines combined</a:t>
              </a:r>
            </a:p>
          </p:txBody>
        </p:sp>
        <p:sp>
          <p:nvSpPr>
            <p:cNvPr id="70" name="TextBox 69">
              <a:extLst>
                <a:ext uri="{FF2B5EF4-FFF2-40B4-BE49-F238E27FC236}">
                  <a16:creationId xmlns:a16="http://schemas.microsoft.com/office/drawing/2014/main" id="{5DE76496-A4A3-C73E-F569-137F5DDB6251}"/>
                </a:ext>
              </a:extLst>
            </p:cNvPr>
            <p:cNvSpPr txBox="1"/>
            <p:nvPr/>
          </p:nvSpPr>
          <p:spPr>
            <a:xfrm>
              <a:off x="2181113" y="3738401"/>
              <a:ext cx="803307" cy="92333"/>
            </a:xfrm>
            <a:prstGeom prst="rect">
              <a:avLst/>
            </a:prstGeom>
            <a:solidFill>
              <a:schemeClr val="bg1"/>
            </a:solidFill>
          </p:spPr>
          <p:txBody>
            <a:bodyPr wrap="square" lIns="0" tIns="0" rIns="0" bIns="0" rtlCol="0">
              <a:spAutoFit/>
            </a:bodyPr>
            <a:lstStyle/>
            <a:p>
              <a:r>
                <a:rPr lang="en-US" sz="600" dirty="0">
                  <a:latin typeface="Helvetica" pitchFamily="2" charset="0"/>
                </a:rPr>
                <a:t>All mh6 lines combined</a:t>
              </a:r>
            </a:p>
          </p:txBody>
        </p:sp>
      </p:grpSp>
      <p:sp>
        <p:nvSpPr>
          <p:cNvPr id="74" name="TextBox 73">
            <a:extLst>
              <a:ext uri="{FF2B5EF4-FFF2-40B4-BE49-F238E27FC236}">
                <a16:creationId xmlns:a16="http://schemas.microsoft.com/office/drawing/2014/main" id="{613149FB-73C4-0035-9E15-A7D747FA2B92}"/>
              </a:ext>
            </a:extLst>
          </p:cNvPr>
          <p:cNvSpPr txBox="1"/>
          <p:nvPr/>
        </p:nvSpPr>
        <p:spPr>
          <a:xfrm>
            <a:off x="4413237" y="2003694"/>
            <a:ext cx="2266646" cy="92333"/>
          </a:xfrm>
          <a:prstGeom prst="rect">
            <a:avLst/>
          </a:prstGeom>
          <a:solidFill>
            <a:schemeClr val="bg1"/>
          </a:solidFill>
        </p:spPr>
        <p:txBody>
          <a:bodyPr wrap="none" lIns="0" tIns="0" rIns="0" bIns="0" rtlCol="0">
            <a:spAutoFit/>
          </a:bodyPr>
          <a:lstStyle/>
          <a:p>
            <a:r>
              <a:rPr lang="en-US" sz="600" dirty="0">
                <a:latin typeface="Helvetica" pitchFamily="2" charset="0"/>
              </a:rPr>
              <a:t>Overview: Regions preferentially repaired by MSH6 in </a:t>
            </a:r>
            <a:r>
              <a:rPr lang="en-US" sz="600" i="1" dirty="0">
                <a:latin typeface="Helvetica" pitchFamily="2" charset="0"/>
              </a:rPr>
              <a:t>Arabidopsis</a:t>
            </a:r>
          </a:p>
        </p:txBody>
      </p:sp>
      <p:sp>
        <p:nvSpPr>
          <p:cNvPr id="75" name="TextBox 74">
            <a:extLst>
              <a:ext uri="{FF2B5EF4-FFF2-40B4-BE49-F238E27FC236}">
                <a16:creationId xmlns:a16="http://schemas.microsoft.com/office/drawing/2014/main" id="{17178311-4F3C-9874-5C1B-028E5C10C765}"/>
              </a:ext>
            </a:extLst>
          </p:cNvPr>
          <p:cNvSpPr txBox="1"/>
          <p:nvPr/>
        </p:nvSpPr>
        <p:spPr>
          <a:xfrm>
            <a:off x="506838" y="7591620"/>
            <a:ext cx="486737" cy="461665"/>
          </a:xfrm>
          <a:prstGeom prst="rect">
            <a:avLst/>
          </a:prstGeom>
          <a:noFill/>
        </p:spPr>
        <p:txBody>
          <a:bodyPr wrap="square" rtlCol="0">
            <a:spAutoFit/>
          </a:bodyPr>
          <a:lstStyle/>
          <a:p>
            <a:r>
              <a:rPr lang="en-US" sz="600" dirty="0">
                <a:latin typeface="Helvetica" pitchFamily="2" charset="0"/>
              </a:rPr>
              <a:t>Test sample level data</a:t>
            </a:r>
          </a:p>
        </p:txBody>
      </p:sp>
      <p:sp>
        <p:nvSpPr>
          <p:cNvPr id="76" name="Left Brace 75">
            <a:extLst>
              <a:ext uri="{FF2B5EF4-FFF2-40B4-BE49-F238E27FC236}">
                <a16:creationId xmlns:a16="http://schemas.microsoft.com/office/drawing/2014/main" id="{645CD35A-18EB-52DB-7D41-759198B1602A}"/>
              </a:ext>
            </a:extLst>
          </p:cNvPr>
          <p:cNvSpPr/>
          <p:nvPr/>
        </p:nvSpPr>
        <p:spPr>
          <a:xfrm>
            <a:off x="805494" y="7102840"/>
            <a:ext cx="164881" cy="147028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80" name="Group 79">
            <a:extLst>
              <a:ext uri="{FF2B5EF4-FFF2-40B4-BE49-F238E27FC236}">
                <a16:creationId xmlns:a16="http://schemas.microsoft.com/office/drawing/2014/main" id="{81E2F0DF-F684-8F9D-225C-5190DF30C6D0}"/>
              </a:ext>
            </a:extLst>
          </p:cNvPr>
          <p:cNvGrpSpPr/>
          <p:nvPr/>
        </p:nvGrpSpPr>
        <p:grpSpPr>
          <a:xfrm>
            <a:off x="58624" y="2076099"/>
            <a:ext cx="576984" cy="1470287"/>
            <a:chOff x="-4821" y="2193203"/>
            <a:chExt cx="576984" cy="1470287"/>
          </a:xfrm>
        </p:grpSpPr>
        <p:sp>
          <p:nvSpPr>
            <p:cNvPr id="78" name="TextBox 77">
              <a:extLst>
                <a:ext uri="{FF2B5EF4-FFF2-40B4-BE49-F238E27FC236}">
                  <a16:creationId xmlns:a16="http://schemas.microsoft.com/office/drawing/2014/main" id="{C0DD9F63-69EC-8D66-E845-0518C15151E5}"/>
                </a:ext>
              </a:extLst>
            </p:cNvPr>
            <p:cNvSpPr txBox="1"/>
            <p:nvPr/>
          </p:nvSpPr>
          <p:spPr>
            <a:xfrm>
              <a:off x="-4821" y="2645826"/>
              <a:ext cx="521534" cy="369332"/>
            </a:xfrm>
            <a:prstGeom prst="rect">
              <a:avLst/>
            </a:prstGeom>
            <a:noFill/>
          </p:spPr>
          <p:txBody>
            <a:bodyPr wrap="square" rtlCol="0">
              <a:spAutoFit/>
            </a:bodyPr>
            <a:lstStyle/>
            <a:p>
              <a:r>
                <a:rPr lang="en-US" sz="600" dirty="0">
                  <a:latin typeface="Helvetica" pitchFamily="2" charset="0"/>
                </a:rPr>
                <a:t>Test combined data</a:t>
              </a:r>
            </a:p>
          </p:txBody>
        </p:sp>
        <p:sp>
          <p:nvSpPr>
            <p:cNvPr id="79" name="Left Brace 78">
              <a:extLst>
                <a:ext uri="{FF2B5EF4-FFF2-40B4-BE49-F238E27FC236}">
                  <a16:creationId xmlns:a16="http://schemas.microsoft.com/office/drawing/2014/main" id="{14595060-F944-98CE-EF82-EA4E9CEB2B15}"/>
                </a:ext>
              </a:extLst>
            </p:cNvPr>
            <p:cNvSpPr/>
            <p:nvPr/>
          </p:nvSpPr>
          <p:spPr>
            <a:xfrm>
              <a:off x="407282" y="2193203"/>
              <a:ext cx="164881" cy="147028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406818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C7EDBA-2828-FD81-233B-4A7F1CAD213A}"/>
              </a:ext>
            </a:extLst>
          </p:cNvPr>
          <p:cNvPicPr>
            <a:picLocks noChangeAspect="1"/>
          </p:cNvPicPr>
          <p:nvPr/>
        </p:nvPicPr>
        <p:blipFill>
          <a:blip r:embed="rId3"/>
          <a:stretch>
            <a:fillRect/>
          </a:stretch>
        </p:blipFill>
        <p:spPr>
          <a:xfrm>
            <a:off x="49760" y="3059757"/>
            <a:ext cx="1828800" cy="1371600"/>
          </a:xfrm>
          <a:prstGeom prst="rect">
            <a:avLst/>
          </a:prstGeom>
        </p:spPr>
      </p:pic>
      <p:sp>
        <p:nvSpPr>
          <p:cNvPr id="7" name="TextBox 6">
            <a:extLst>
              <a:ext uri="{FF2B5EF4-FFF2-40B4-BE49-F238E27FC236}">
                <a16:creationId xmlns:a16="http://schemas.microsoft.com/office/drawing/2014/main" id="{D65E34D9-84F7-9458-6005-07DB38D6DBD6}"/>
              </a:ext>
            </a:extLst>
          </p:cNvPr>
          <p:cNvSpPr txBox="1"/>
          <p:nvPr/>
        </p:nvSpPr>
        <p:spPr>
          <a:xfrm rot="16200000">
            <a:off x="-128125" y="3576045"/>
            <a:ext cx="441146" cy="184666"/>
          </a:xfrm>
          <a:prstGeom prst="rect">
            <a:avLst/>
          </a:prstGeom>
          <a:solidFill>
            <a:schemeClr val="bg1"/>
          </a:solidFill>
        </p:spPr>
        <p:txBody>
          <a:bodyPr wrap="none" rtlCol="0">
            <a:spAutoFit/>
          </a:bodyPr>
          <a:lstStyle/>
          <a:p>
            <a:r>
              <a:rPr lang="en-US" sz="600" dirty="0">
                <a:latin typeface="Helvetica" pitchFamily="2" charset="0"/>
              </a:rPr>
              <a:t>Z score</a:t>
            </a:r>
          </a:p>
        </p:txBody>
      </p:sp>
      <p:sp>
        <p:nvSpPr>
          <p:cNvPr id="8" name="TextBox 7">
            <a:extLst>
              <a:ext uri="{FF2B5EF4-FFF2-40B4-BE49-F238E27FC236}">
                <a16:creationId xmlns:a16="http://schemas.microsoft.com/office/drawing/2014/main" id="{5D65ECED-FF85-79D1-19D7-707A7EE7E64E}"/>
              </a:ext>
            </a:extLst>
          </p:cNvPr>
          <p:cNvSpPr txBox="1"/>
          <p:nvPr/>
        </p:nvSpPr>
        <p:spPr>
          <a:xfrm>
            <a:off x="-41563" y="3034915"/>
            <a:ext cx="268022" cy="230832"/>
          </a:xfrm>
          <a:prstGeom prst="rect">
            <a:avLst/>
          </a:prstGeom>
          <a:noFill/>
        </p:spPr>
        <p:txBody>
          <a:bodyPr wrap="none" rtlCol="0">
            <a:spAutoFit/>
          </a:bodyPr>
          <a:lstStyle/>
          <a:p>
            <a:r>
              <a:rPr lang="en-US" sz="900" b="1" dirty="0">
                <a:latin typeface="Helvetica" pitchFamily="2" charset="0"/>
              </a:rPr>
              <a:t>B</a:t>
            </a:r>
          </a:p>
        </p:txBody>
      </p:sp>
      <p:pic>
        <p:nvPicPr>
          <p:cNvPr id="4" name="Picture 3">
            <a:extLst>
              <a:ext uri="{FF2B5EF4-FFF2-40B4-BE49-F238E27FC236}">
                <a16:creationId xmlns:a16="http://schemas.microsoft.com/office/drawing/2014/main" id="{DCCC2E55-B12A-42C0-7C86-63BE0C44A694}"/>
              </a:ext>
            </a:extLst>
          </p:cNvPr>
          <p:cNvPicPr>
            <a:picLocks noChangeAspect="1"/>
          </p:cNvPicPr>
          <p:nvPr/>
        </p:nvPicPr>
        <p:blipFill>
          <a:blip r:embed="rId4"/>
          <a:stretch>
            <a:fillRect/>
          </a:stretch>
        </p:blipFill>
        <p:spPr>
          <a:xfrm>
            <a:off x="1878560" y="3117674"/>
            <a:ext cx="1828800" cy="1371600"/>
          </a:xfrm>
          <a:prstGeom prst="rect">
            <a:avLst/>
          </a:prstGeom>
        </p:spPr>
      </p:pic>
      <p:sp>
        <p:nvSpPr>
          <p:cNvPr id="5" name="TextBox 4">
            <a:extLst>
              <a:ext uri="{FF2B5EF4-FFF2-40B4-BE49-F238E27FC236}">
                <a16:creationId xmlns:a16="http://schemas.microsoft.com/office/drawing/2014/main" id="{E6756EDD-21CA-7825-FC9D-294C43BC4819}"/>
              </a:ext>
            </a:extLst>
          </p:cNvPr>
          <p:cNvSpPr txBox="1"/>
          <p:nvPr/>
        </p:nvSpPr>
        <p:spPr>
          <a:xfrm>
            <a:off x="1610538" y="3027100"/>
            <a:ext cx="268022" cy="230832"/>
          </a:xfrm>
          <a:prstGeom prst="rect">
            <a:avLst/>
          </a:prstGeom>
          <a:noFill/>
        </p:spPr>
        <p:txBody>
          <a:bodyPr wrap="none" rtlCol="0">
            <a:spAutoFit/>
          </a:bodyPr>
          <a:lstStyle/>
          <a:p>
            <a:r>
              <a:rPr lang="en-US" sz="900" b="1" dirty="0">
                <a:latin typeface="Helvetica" pitchFamily="2" charset="0"/>
              </a:rPr>
              <a:t>C</a:t>
            </a:r>
          </a:p>
        </p:txBody>
      </p:sp>
      <p:pic>
        <p:nvPicPr>
          <p:cNvPr id="9" name="Picture 8">
            <a:extLst>
              <a:ext uri="{FF2B5EF4-FFF2-40B4-BE49-F238E27FC236}">
                <a16:creationId xmlns:a16="http://schemas.microsoft.com/office/drawing/2014/main" id="{3858819B-EC7C-1F2A-03D9-3EA473494727}"/>
              </a:ext>
            </a:extLst>
          </p:cNvPr>
          <p:cNvPicPr>
            <a:picLocks noChangeAspect="1"/>
          </p:cNvPicPr>
          <p:nvPr/>
        </p:nvPicPr>
        <p:blipFill>
          <a:blip r:embed="rId5"/>
          <a:stretch>
            <a:fillRect/>
          </a:stretch>
        </p:blipFill>
        <p:spPr>
          <a:xfrm>
            <a:off x="5225359" y="3069520"/>
            <a:ext cx="1549400" cy="1371600"/>
          </a:xfrm>
          <a:prstGeom prst="rect">
            <a:avLst/>
          </a:prstGeom>
        </p:spPr>
      </p:pic>
      <p:pic>
        <p:nvPicPr>
          <p:cNvPr id="10" name="Picture 9">
            <a:extLst>
              <a:ext uri="{FF2B5EF4-FFF2-40B4-BE49-F238E27FC236}">
                <a16:creationId xmlns:a16="http://schemas.microsoft.com/office/drawing/2014/main" id="{F0D17956-E0ED-84BC-B8E3-582BA2B16F1D}"/>
              </a:ext>
            </a:extLst>
          </p:cNvPr>
          <p:cNvPicPr>
            <a:picLocks noChangeAspect="1"/>
          </p:cNvPicPr>
          <p:nvPr/>
        </p:nvPicPr>
        <p:blipFill>
          <a:blip r:embed="rId6"/>
          <a:stretch>
            <a:fillRect/>
          </a:stretch>
        </p:blipFill>
        <p:spPr>
          <a:xfrm>
            <a:off x="3675959" y="3069520"/>
            <a:ext cx="1549400" cy="1371600"/>
          </a:xfrm>
          <a:prstGeom prst="rect">
            <a:avLst/>
          </a:prstGeom>
        </p:spPr>
      </p:pic>
      <p:sp>
        <p:nvSpPr>
          <p:cNvPr id="11" name="TextBox 10">
            <a:extLst>
              <a:ext uri="{FF2B5EF4-FFF2-40B4-BE49-F238E27FC236}">
                <a16:creationId xmlns:a16="http://schemas.microsoft.com/office/drawing/2014/main" id="{EDEE1BAF-8426-3C2A-4421-83C003DAA3C1}"/>
              </a:ext>
            </a:extLst>
          </p:cNvPr>
          <p:cNvSpPr txBox="1"/>
          <p:nvPr/>
        </p:nvSpPr>
        <p:spPr>
          <a:xfrm>
            <a:off x="3647562" y="3051048"/>
            <a:ext cx="268022" cy="230832"/>
          </a:xfrm>
          <a:prstGeom prst="rect">
            <a:avLst/>
          </a:prstGeom>
          <a:noFill/>
        </p:spPr>
        <p:txBody>
          <a:bodyPr wrap="none" rtlCol="0">
            <a:spAutoFit/>
          </a:bodyPr>
          <a:lstStyle/>
          <a:p>
            <a:r>
              <a:rPr lang="en-US" sz="900" b="1" dirty="0">
                <a:latin typeface="Helvetica" pitchFamily="2" charset="0"/>
              </a:rPr>
              <a:t>D</a:t>
            </a:r>
          </a:p>
        </p:txBody>
      </p:sp>
      <p:sp>
        <p:nvSpPr>
          <p:cNvPr id="12" name="TextBox 11">
            <a:extLst>
              <a:ext uri="{FF2B5EF4-FFF2-40B4-BE49-F238E27FC236}">
                <a16:creationId xmlns:a16="http://schemas.microsoft.com/office/drawing/2014/main" id="{601454CA-98EF-233A-CC00-3CED16141142}"/>
              </a:ext>
            </a:extLst>
          </p:cNvPr>
          <p:cNvSpPr txBox="1"/>
          <p:nvPr/>
        </p:nvSpPr>
        <p:spPr>
          <a:xfrm>
            <a:off x="5182101" y="3051048"/>
            <a:ext cx="261610" cy="230832"/>
          </a:xfrm>
          <a:prstGeom prst="rect">
            <a:avLst/>
          </a:prstGeom>
          <a:noFill/>
        </p:spPr>
        <p:txBody>
          <a:bodyPr wrap="none" rtlCol="0">
            <a:spAutoFit/>
          </a:bodyPr>
          <a:lstStyle/>
          <a:p>
            <a:r>
              <a:rPr lang="en-US" sz="900" b="1" dirty="0">
                <a:latin typeface="Helvetica" pitchFamily="2" charset="0"/>
              </a:rPr>
              <a:t>E</a:t>
            </a:r>
          </a:p>
        </p:txBody>
      </p:sp>
      <p:sp>
        <p:nvSpPr>
          <p:cNvPr id="15" name="TextBox 14">
            <a:extLst>
              <a:ext uri="{FF2B5EF4-FFF2-40B4-BE49-F238E27FC236}">
                <a16:creationId xmlns:a16="http://schemas.microsoft.com/office/drawing/2014/main" id="{0C02DB4E-C404-BD6B-5E20-D85CDDFC6EF9}"/>
              </a:ext>
            </a:extLst>
          </p:cNvPr>
          <p:cNvSpPr txBox="1"/>
          <p:nvPr/>
        </p:nvSpPr>
        <p:spPr>
          <a:xfrm>
            <a:off x="4361935" y="4360144"/>
            <a:ext cx="529312" cy="184666"/>
          </a:xfrm>
          <a:prstGeom prst="rect">
            <a:avLst/>
          </a:prstGeom>
          <a:noFill/>
        </p:spPr>
        <p:txBody>
          <a:bodyPr wrap="none" rtlCol="0">
            <a:spAutoFit/>
          </a:bodyPr>
          <a:lstStyle/>
          <a:p>
            <a:r>
              <a:rPr lang="en-US" sz="600" dirty="0">
                <a:latin typeface="Helvetica" pitchFamily="2" charset="0"/>
              </a:rPr>
              <a:t>H3K4me1</a:t>
            </a:r>
          </a:p>
        </p:txBody>
      </p:sp>
      <p:pic>
        <p:nvPicPr>
          <p:cNvPr id="25" name="Picture 24">
            <a:extLst>
              <a:ext uri="{FF2B5EF4-FFF2-40B4-BE49-F238E27FC236}">
                <a16:creationId xmlns:a16="http://schemas.microsoft.com/office/drawing/2014/main" id="{898238A0-0B84-E728-8EAC-4D8345E091C1}"/>
              </a:ext>
            </a:extLst>
          </p:cNvPr>
          <p:cNvPicPr>
            <a:picLocks noChangeAspect="1"/>
          </p:cNvPicPr>
          <p:nvPr/>
        </p:nvPicPr>
        <p:blipFill>
          <a:blip r:embed="rId7"/>
          <a:stretch>
            <a:fillRect/>
          </a:stretch>
        </p:blipFill>
        <p:spPr>
          <a:xfrm>
            <a:off x="5486400" y="136885"/>
            <a:ext cx="1371600" cy="1371600"/>
          </a:xfrm>
          <a:prstGeom prst="rect">
            <a:avLst/>
          </a:prstGeom>
        </p:spPr>
      </p:pic>
      <p:pic>
        <p:nvPicPr>
          <p:cNvPr id="26" name="Picture 25">
            <a:extLst>
              <a:ext uri="{FF2B5EF4-FFF2-40B4-BE49-F238E27FC236}">
                <a16:creationId xmlns:a16="http://schemas.microsoft.com/office/drawing/2014/main" id="{4F7A2764-2330-F82D-DC69-263744BF1BA3}"/>
              </a:ext>
            </a:extLst>
          </p:cNvPr>
          <p:cNvPicPr>
            <a:picLocks noChangeAspect="1"/>
          </p:cNvPicPr>
          <p:nvPr/>
        </p:nvPicPr>
        <p:blipFill>
          <a:blip r:embed="rId8"/>
          <a:stretch>
            <a:fillRect/>
          </a:stretch>
        </p:blipFill>
        <p:spPr>
          <a:xfrm>
            <a:off x="0" y="112258"/>
            <a:ext cx="5486400" cy="1371600"/>
          </a:xfrm>
          <a:prstGeom prst="rect">
            <a:avLst/>
          </a:prstGeom>
        </p:spPr>
      </p:pic>
      <p:sp>
        <p:nvSpPr>
          <p:cNvPr id="27" name="TextBox 26">
            <a:extLst>
              <a:ext uri="{FF2B5EF4-FFF2-40B4-BE49-F238E27FC236}">
                <a16:creationId xmlns:a16="http://schemas.microsoft.com/office/drawing/2014/main" id="{34AB8E04-723C-F1A2-4E9A-5F44F2E04920}"/>
              </a:ext>
            </a:extLst>
          </p:cNvPr>
          <p:cNvSpPr txBox="1"/>
          <p:nvPr/>
        </p:nvSpPr>
        <p:spPr>
          <a:xfrm>
            <a:off x="-103367" y="5951947"/>
            <a:ext cx="6961367" cy="1077218"/>
          </a:xfrm>
          <a:prstGeom prst="rect">
            <a:avLst/>
          </a:prstGeom>
          <a:noFill/>
        </p:spPr>
        <p:txBody>
          <a:bodyPr wrap="square" rtlCol="0">
            <a:spAutoFit/>
          </a:bodyPr>
          <a:lstStyle/>
          <a:p>
            <a:pPr algn="just"/>
            <a:r>
              <a:rPr lang="en-US" sz="800" b="1" dirty="0">
                <a:latin typeface="Helvetica" pitchFamily="2" charset="0"/>
              </a:rPr>
              <a:t>Figure 4. Spectra and distribution of germline SBS mutations in fast neutron rice. A,</a:t>
            </a:r>
            <a:r>
              <a:rPr lang="en-US" sz="800" dirty="0">
                <a:latin typeface="Helvetica" pitchFamily="2" charset="0"/>
              </a:rPr>
              <a:t> Frequency of mutations in trinucleotide contexts and correlation with </a:t>
            </a:r>
            <a:r>
              <a:rPr lang="en-US" sz="800" i="1" dirty="0">
                <a:latin typeface="Helvetica" pitchFamily="2" charset="0"/>
              </a:rPr>
              <a:t>de novo </a:t>
            </a:r>
            <a:r>
              <a:rPr lang="en-US" sz="800" dirty="0">
                <a:latin typeface="Helvetica" pitchFamily="2" charset="0"/>
              </a:rPr>
              <a:t>germline mutations in </a:t>
            </a:r>
            <a:r>
              <a:rPr lang="en-US" sz="800" i="1" dirty="0">
                <a:latin typeface="Helvetica" pitchFamily="2" charset="0"/>
              </a:rPr>
              <a:t>A. thaliana </a:t>
            </a:r>
            <a:r>
              <a:rPr lang="en-US" sz="800" dirty="0">
                <a:latin typeface="Helvetica" pitchFamily="2" charset="0"/>
              </a:rPr>
              <a:t>(r&gt;0.8, p&lt;2x10</a:t>
            </a:r>
            <a:r>
              <a:rPr lang="en-US" sz="800" baseline="30000" dirty="0">
                <a:latin typeface="Helvetica" pitchFamily="2" charset="0"/>
              </a:rPr>
              <a:t>-16</a:t>
            </a:r>
            <a:r>
              <a:rPr lang="en-US" sz="800" dirty="0">
                <a:latin typeface="Helvetica" pitchFamily="2" charset="0"/>
              </a:rPr>
              <a:t>) (Weng et al. 2019, Monroe et al. 2022). </a:t>
            </a:r>
            <a:r>
              <a:rPr lang="en-US" sz="800" b="1" dirty="0">
                <a:latin typeface="Helvetica" pitchFamily="2" charset="0"/>
              </a:rPr>
              <a:t>B, </a:t>
            </a:r>
            <a:r>
              <a:rPr lang="en-US" sz="800" dirty="0">
                <a:latin typeface="Helvetica" pitchFamily="2" charset="0"/>
              </a:rPr>
              <a:t>Results from logistic regression modeling mutation probability in 100bp windows as a function of overlap with epigenomic marks around genes in rice. </a:t>
            </a:r>
            <a:r>
              <a:rPr lang="en-US" sz="800" b="1" dirty="0">
                <a:latin typeface="Helvetica" pitchFamily="2" charset="0"/>
              </a:rPr>
              <a:t>C, </a:t>
            </a:r>
            <a:r>
              <a:rPr lang="en-US" sz="800" dirty="0">
                <a:latin typeface="Helvetica" pitchFamily="2" charset="0"/>
              </a:rPr>
              <a:t>Mutation rates in relation to gene bodies in rice. </a:t>
            </a:r>
            <a:r>
              <a:rPr lang="en-US" sz="800" b="1" dirty="0">
                <a:latin typeface="Helvetica" pitchFamily="2" charset="0"/>
              </a:rPr>
              <a:t>D, </a:t>
            </a:r>
            <a:r>
              <a:rPr lang="en-US" sz="800" dirty="0">
                <a:latin typeface="Helvetica" pitchFamily="2" charset="0"/>
              </a:rPr>
              <a:t>Mutation rates in relation to H3K4me1 peak regions in rice. </a:t>
            </a:r>
            <a:r>
              <a:rPr lang="en-US" sz="800" b="1" dirty="0">
                <a:latin typeface="Helvetica" pitchFamily="2" charset="0"/>
              </a:rPr>
              <a:t>E, </a:t>
            </a:r>
            <a:r>
              <a:rPr lang="en-US" sz="800" dirty="0">
                <a:latin typeface="Helvetica" pitchFamily="2" charset="0"/>
              </a:rPr>
              <a:t>H3K4me1 peaks regions distribution in gene bodies in rice. </a:t>
            </a:r>
            <a:r>
              <a:rPr lang="en-US" sz="800" b="1" dirty="0">
                <a:latin typeface="Helvetica" pitchFamily="2" charset="0"/>
              </a:rPr>
              <a:t>D-E, </a:t>
            </a:r>
            <a:r>
              <a:rPr lang="en-US" sz="800" dirty="0">
                <a:latin typeface="Helvetica" pitchFamily="2" charset="0"/>
              </a:rPr>
              <a:t>Black line shows null expectation (mutations around randomized peaks). </a:t>
            </a:r>
            <a:r>
              <a:rPr lang="en-US" sz="800" b="1" dirty="0">
                <a:latin typeface="Helvetica" pitchFamily="2" charset="0"/>
              </a:rPr>
              <a:t>F, </a:t>
            </a:r>
            <a:r>
              <a:rPr lang="en-US" sz="800" dirty="0">
                <a:latin typeface="Helvetica" pitchFamily="2" charset="0"/>
              </a:rPr>
              <a:t>Mutation rates in genic, intergenic, and TE regions.</a:t>
            </a:r>
            <a:r>
              <a:rPr lang="en-US" sz="800" b="1" dirty="0">
                <a:latin typeface="Helvetica" pitchFamily="2" charset="0"/>
              </a:rPr>
              <a:t> G, </a:t>
            </a:r>
            <a:r>
              <a:rPr lang="en-US" sz="800" dirty="0">
                <a:latin typeface="Helvetica" pitchFamily="2" charset="0"/>
              </a:rPr>
              <a:t>H3K4me1 enrichment and gene body mutation rates in genes annotated as expressed (Y) and non-expressed (N) in rice. </a:t>
            </a:r>
            <a:r>
              <a:rPr lang="en-US" sz="800" b="1" dirty="0">
                <a:latin typeface="Helvetica" pitchFamily="2" charset="0"/>
              </a:rPr>
              <a:t>H, </a:t>
            </a:r>
            <a:r>
              <a:rPr lang="en-US" sz="800" dirty="0">
                <a:latin typeface="Helvetica" pitchFamily="2" charset="0"/>
              </a:rPr>
              <a:t>H3K4me1 enrichment and gene body mutation rates in genes subject variable degrees of purifying selection (low vs high Pn/Ps) in 3,010 natural accessions of rice. </a:t>
            </a:r>
          </a:p>
          <a:p>
            <a:pPr algn="just"/>
            <a:endParaRPr lang="en-US" sz="800" dirty="0">
              <a:latin typeface="Helvetica" pitchFamily="2" charset="0"/>
            </a:endParaRPr>
          </a:p>
        </p:txBody>
      </p:sp>
      <p:sp>
        <p:nvSpPr>
          <p:cNvPr id="28" name="TextBox 27">
            <a:extLst>
              <a:ext uri="{FF2B5EF4-FFF2-40B4-BE49-F238E27FC236}">
                <a16:creationId xmlns:a16="http://schemas.microsoft.com/office/drawing/2014/main" id="{F7411AB4-9BA7-08FE-6755-00CC81265614}"/>
              </a:ext>
            </a:extLst>
          </p:cNvPr>
          <p:cNvSpPr txBox="1"/>
          <p:nvPr/>
        </p:nvSpPr>
        <p:spPr>
          <a:xfrm>
            <a:off x="0" y="112258"/>
            <a:ext cx="268022" cy="230832"/>
          </a:xfrm>
          <a:prstGeom prst="rect">
            <a:avLst/>
          </a:prstGeom>
          <a:noFill/>
        </p:spPr>
        <p:txBody>
          <a:bodyPr wrap="none" rtlCol="0">
            <a:spAutoFit/>
          </a:bodyPr>
          <a:lstStyle/>
          <a:p>
            <a:r>
              <a:rPr lang="en-US" sz="900" b="1" dirty="0">
                <a:latin typeface="Helvetica" pitchFamily="2" charset="0"/>
              </a:rPr>
              <a:t>A</a:t>
            </a:r>
          </a:p>
        </p:txBody>
      </p:sp>
      <p:pic>
        <p:nvPicPr>
          <p:cNvPr id="3" name="Picture 2">
            <a:extLst>
              <a:ext uri="{FF2B5EF4-FFF2-40B4-BE49-F238E27FC236}">
                <a16:creationId xmlns:a16="http://schemas.microsoft.com/office/drawing/2014/main" id="{C51271E0-2E80-7BDD-E527-1B189035A6BA}"/>
              </a:ext>
            </a:extLst>
          </p:cNvPr>
          <p:cNvPicPr>
            <a:picLocks noChangeAspect="1"/>
          </p:cNvPicPr>
          <p:nvPr/>
        </p:nvPicPr>
        <p:blipFill>
          <a:blip r:embed="rId9"/>
          <a:stretch>
            <a:fillRect/>
          </a:stretch>
        </p:blipFill>
        <p:spPr>
          <a:xfrm>
            <a:off x="1558586" y="4665043"/>
            <a:ext cx="1329772" cy="1329772"/>
          </a:xfrm>
          <a:prstGeom prst="rect">
            <a:avLst/>
          </a:prstGeom>
        </p:spPr>
      </p:pic>
      <p:pic>
        <p:nvPicPr>
          <p:cNvPr id="13" name="Picture 12">
            <a:extLst>
              <a:ext uri="{FF2B5EF4-FFF2-40B4-BE49-F238E27FC236}">
                <a16:creationId xmlns:a16="http://schemas.microsoft.com/office/drawing/2014/main" id="{D86D159A-8A09-2F30-88F0-E079ACE7683E}"/>
              </a:ext>
            </a:extLst>
          </p:cNvPr>
          <p:cNvPicPr>
            <a:picLocks noChangeAspect="1"/>
          </p:cNvPicPr>
          <p:nvPr/>
        </p:nvPicPr>
        <p:blipFill>
          <a:blip r:embed="rId10"/>
          <a:stretch>
            <a:fillRect/>
          </a:stretch>
        </p:blipFill>
        <p:spPr>
          <a:xfrm>
            <a:off x="4252120" y="4697077"/>
            <a:ext cx="1279694" cy="1279694"/>
          </a:xfrm>
          <a:prstGeom prst="rect">
            <a:avLst/>
          </a:prstGeom>
        </p:spPr>
      </p:pic>
      <p:sp>
        <p:nvSpPr>
          <p:cNvPr id="23" name="TextBox 22">
            <a:extLst>
              <a:ext uri="{FF2B5EF4-FFF2-40B4-BE49-F238E27FC236}">
                <a16:creationId xmlns:a16="http://schemas.microsoft.com/office/drawing/2014/main" id="{F27EE610-07C1-3B9F-2F11-931D0792EF65}"/>
              </a:ext>
            </a:extLst>
          </p:cNvPr>
          <p:cNvSpPr txBox="1"/>
          <p:nvPr/>
        </p:nvSpPr>
        <p:spPr>
          <a:xfrm>
            <a:off x="-43936" y="4434211"/>
            <a:ext cx="255198" cy="230832"/>
          </a:xfrm>
          <a:prstGeom prst="rect">
            <a:avLst/>
          </a:prstGeom>
          <a:noFill/>
        </p:spPr>
        <p:txBody>
          <a:bodyPr wrap="none" rtlCol="0">
            <a:spAutoFit/>
          </a:bodyPr>
          <a:lstStyle/>
          <a:p>
            <a:r>
              <a:rPr lang="en-US" sz="900" b="1" dirty="0">
                <a:latin typeface="Helvetica" pitchFamily="2" charset="0"/>
              </a:rPr>
              <a:t>F</a:t>
            </a:r>
          </a:p>
        </p:txBody>
      </p:sp>
      <p:sp>
        <p:nvSpPr>
          <p:cNvPr id="24" name="TextBox 23">
            <a:extLst>
              <a:ext uri="{FF2B5EF4-FFF2-40B4-BE49-F238E27FC236}">
                <a16:creationId xmlns:a16="http://schemas.microsoft.com/office/drawing/2014/main" id="{4A2D77B9-1BC5-AAE1-F927-CF0DDC2E4B40}"/>
              </a:ext>
            </a:extLst>
          </p:cNvPr>
          <p:cNvSpPr txBox="1"/>
          <p:nvPr/>
        </p:nvSpPr>
        <p:spPr>
          <a:xfrm>
            <a:off x="1494666" y="4435788"/>
            <a:ext cx="274434" cy="230832"/>
          </a:xfrm>
          <a:prstGeom prst="rect">
            <a:avLst/>
          </a:prstGeom>
          <a:noFill/>
        </p:spPr>
        <p:txBody>
          <a:bodyPr wrap="none" rtlCol="0">
            <a:spAutoFit/>
          </a:bodyPr>
          <a:lstStyle/>
          <a:p>
            <a:r>
              <a:rPr lang="en-US" sz="900" b="1" dirty="0">
                <a:latin typeface="Helvetica" pitchFamily="2" charset="0"/>
              </a:rPr>
              <a:t>G</a:t>
            </a:r>
          </a:p>
        </p:txBody>
      </p:sp>
      <p:sp>
        <p:nvSpPr>
          <p:cNvPr id="29" name="TextBox 28">
            <a:extLst>
              <a:ext uri="{FF2B5EF4-FFF2-40B4-BE49-F238E27FC236}">
                <a16:creationId xmlns:a16="http://schemas.microsoft.com/office/drawing/2014/main" id="{4DC24AD0-1A07-3F5F-4F4F-11DECE477ED1}"/>
              </a:ext>
            </a:extLst>
          </p:cNvPr>
          <p:cNvSpPr txBox="1"/>
          <p:nvPr/>
        </p:nvSpPr>
        <p:spPr>
          <a:xfrm>
            <a:off x="2426843" y="4676464"/>
            <a:ext cx="261610" cy="276999"/>
          </a:xfrm>
          <a:prstGeom prst="rect">
            <a:avLst/>
          </a:prstGeom>
          <a:noFill/>
        </p:spPr>
        <p:txBody>
          <a:bodyPr wrap="none" rtlCol="0">
            <a:spAutoFit/>
          </a:bodyPr>
          <a:lstStyle/>
          <a:p>
            <a:r>
              <a:rPr lang="en-US" sz="1200" dirty="0"/>
              <a:t>*</a:t>
            </a:r>
          </a:p>
        </p:txBody>
      </p:sp>
      <p:sp>
        <p:nvSpPr>
          <p:cNvPr id="37" name="TextBox 36">
            <a:extLst>
              <a:ext uri="{FF2B5EF4-FFF2-40B4-BE49-F238E27FC236}">
                <a16:creationId xmlns:a16="http://schemas.microsoft.com/office/drawing/2014/main" id="{887A6A7A-E20A-9F5D-DDB5-C7C3C4E864C1}"/>
              </a:ext>
            </a:extLst>
          </p:cNvPr>
          <p:cNvSpPr txBox="1"/>
          <p:nvPr/>
        </p:nvSpPr>
        <p:spPr>
          <a:xfrm>
            <a:off x="5090206" y="5246314"/>
            <a:ext cx="261610" cy="276999"/>
          </a:xfrm>
          <a:prstGeom prst="rect">
            <a:avLst/>
          </a:prstGeom>
          <a:noFill/>
        </p:spPr>
        <p:txBody>
          <a:bodyPr wrap="none" rtlCol="0">
            <a:spAutoFit/>
          </a:bodyPr>
          <a:lstStyle/>
          <a:p>
            <a:r>
              <a:rPr lang="en-US" sz="1200" dirty="0"/>
              <a:t>*</a:t>
            </a:r>
          </a:p>
        </p:txBody>
      </p:sp>
      <p:sp>
        <p:nvSpPr>
          <p:cNvPr id="17" name="TextBox 16">
            <a:extLst>
              <a:ext uri="{FF2B5EF4-FFF2-40B4-BE49-F238E27FC236}">
                <a16:creationId xmlns:a16="http://schemas.microsoft.com/office/drawing/2014/main" id="{4AD8D4B2-3C3B-A0C0-C301-970D02BEEAEB}"/>
              </a:ext>
            </a:extLst>
          </p:cNvPr>
          <p:cNvSpPr txBox="1"/>
          <p:nvPr/>
        </p:nvSpPr>
        <p:spPr>
          <a:xfrm>
            <a:off x="396827" y="4451177"/>
            <a:ext cx="516488" cy="200055"/>
          </a:xfrm>
          <a:prstGeom prst="rect">
            <a:avLst/>
          </a:prstGeom>
          <a:noFill/>
        </p:spPr>
        <p:txBody>
          <a:bodyPr wrap="none" rtlCol="0">
            <a:spAutoFit/>
          </a:bodyPr>
          <a:lstStyle/>
          <a:p>
            <a:r>
              <a:rPr lang="en-US" sz="700" dirty="0">
                <a:latin typeface="Helvetica" pitchFamily="2" charset="0"/>
              </a:rPr>
              <a:t>p&lt;2e-16</a:t>
            </a:r>
          </a:p>
        </p:txBody>
      </p:sp>
      <p:pic>
        <p:nvPicPr>
          <p:cNvPr id="18" name="Picture 17">
            <a:extLst>
              <a:ext uri="{FF2B5EF4-FFF2-40B4-BE49-F238E27FC236}">
                <a16:creationId xmlns:a16="http://schemas.microsoft.com/office/drawing/2014/main" id="{C5F78AB5-F2F0-4AE7-63AE-FBC0E77BE251}"/>
              </a:ext>
            </a:extLst>
          </p:cNvPr>
          <p:cNvPicPr>
            <a:picLocks noChangeAspect="1"/>
          </p:cNvPicPr>
          <p:nvPr/>
        </p:nvPicPr>
        <p:blipFill>
          <a:blip r:embed="rId11"/>
          <a:stretch>
            <a:fillRect/>
          </a:stretch>
        </p:blipFill>
        <p:spPr>
          <a:xfrm>
            <a:off x="63609" y="4633702"/>
            <a:ext cx="1371600" cy="1371600"/>
          </a:xfrm>
          <a:prstGeom prst="rect">
            <a:avLst/>
          </a:prstGeom>
        </p:spPr>
      </p:pic>
      <p:sp>
        <p:nvSpPr>
          <p:cNvPr id="31" name="TextBox 30">
            <a:extLst>
              <a:ext uri="{FF2B5EF4-FFF2-40B4-BE49-F238E27FC236}">
                <a16:creationId xmlns:a16="http://schemas.microsoft.com/office/drawing/2014/main" id="{D22F3419-B43A-E3E0-10EE-F58A04C75934}"/>
              </a:ext>
            </a:extLst>
          </p:cNvPr>
          <p:cNvSpPr txBox="1"/>
          <p:nvPr/>
        </p:nvSpPr>
        <p:spPr>
          <a:xfrm>
            <a:off x="396827" y="4736651"/>
            <a:ext cx="365806" cy="184666"/>
          </a:xfrm>
          <a:prstGeom prst="rect">
            <a:avLst/>
          </a:prstGeom>
          <a:noFill/>
        </p:spPr>
        <p:txBody>
          <a:bodyPr wrap="none" rtlCol="0">
            <a:spAutoFit/>
          </a:bodyPr>
          <a:lstStyle/>
          <a:p>
            <a:r>
              <a:rPr lang="en-US" sz="600" dirty="0">
                <a:latin typeface="Helvetica" pitchFamily="2" charset="0"/>
              </a:rPr>
              <a:t>-29%</a:t>
            </a:r>
          </a:p>
        </p:txBody>
      </p:sp>
      <p:sp>
        <p:nvSpPr>
          <p:cNvPr id="32" name="Left Bracket 31">
            <a:extLst>
              <a:ext uri="{FF2B5EF4-FFF2-40B4-BE49-F238E27FC236}">
                <a16:creationId xmlns:a16="http://schemas.microsoft.com/office/drawing/2014/main" id="{D7B72081-2413-9994-1996-804B63B6A90E}"/>
              </a:ext>
            </a:extLst>
          </p:cNvPr>
          <p:cNvSpPr/>
          <p:nvPr/>
        </p:nvSpPr>
        <p:spPr>
          <a:xfrm>
            <a:off x="687762" y="4728927"/>
            <a:ext cx="45719" cy="26092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88A67449-9668-A9AC-1E1C-387C50866D2E}"/>
              </a:ext>
            </a:extLst>
          </p:cNvPr>
          <p:cNvSpPr txBox="1"/>
          <p:nvPr/>
        </p:nvSpPr>
        <p:spPr>
          <a:xfrm>
            <a:off x="4056017" y="4473864"/>
            <a:ext cx="268022" cy="230832"/>
          </a:xfrm>
          <a:prstGeom prst="rect">
            <a:avLst/>
          </a:prstGeom>
          <a:noFill/>
        </p:spPr>
        <p:txBody>
          <a:bodyPr wrap="none" rtlCol="0">
            <a:spAutoFit/>
          </a:bodyPr>
          <a:lstStyle/>
          <a:p>
            <a:r>
              <a:rPr lang="en-US" sz="900" b="1" dirty="0">
                <a:latin typeface="Helvetica" pitchFamily="2" charset="0"/>
              </a:rPr>
              <a:t>H</a:t>
            </a:r>
          </a:p>
        </p:txBody>
      </p:sp>
      <p:grpSp>
        <p:nvGrpSpPr>
          <p:cNvPr id="16" name="Group 15">
            <a:extLst>
              <a:ext uri="{FF2B5EF4-FFF2-40B4-BE49-F238E27FC236}">
                <a16:creationId xmlns:a16="http://schemas.microsoft.com/office/drawing/2014/main" id="{79482CFD-769A-4325-3B2C-3697079E1AD4}"/>
              </a:ext>
            </a:extLst>
          </p:cNvPr>
          <p:cNvGrpSpPr/>
          <p:nvPr/>
        </p:nvGrpSpPr>
        <p:grpSpPr>
          <a:xfrm>
            <a:off x="2840739" y="4510184"/>
            <a:ext cx="1371600" cy="1496885"/>
            <a:chOff x="169825" y="106894"/>
            <a:chExt cx="1371600" cy="1496885"/>
          </a:xfrm>
        </p:grpSpPr>
        <p:pic>
          <p:nvPicPr>
            <p:cNvPr id="19" name="Picture 18">
              <a:extLst>
                <a:ext uri="{FF2B5EF4-FFF2-40B4-BE49-F238E27FC236}">
                  <a16:creationId xmlns:a16="http://schemas.microsoft.com/office/drawing/2014/main" id="{077CBDA3-40B1-20FD-6676-EBAF0337BA24}"/>
                </a:ext>
              </a:extLst>
            </p:cNvPr>
            <p:cNvPicPr>
              <a:picLocks noChangeAspect="1"/>
            </p:cNvPicPr>
            <p:nvPr/>
          </p:nvPicPr>
          <p:blipFill>
            <a:blip r:embed="rId12"/>
            <a:stretch>
              <a:fillRect/>
            </a:stretch>
          </p:blipFill>
          <p:spPr>
            <a:xfrm>
              <a:off x="169825" y="232179"/>
              <a:ext cx="1371600" cy="1371600"/>
            </a:xfrm>
            <a:prstGeom prst="rect">
              <a:avLst/>
            </a:prstGeom>
          </p:spPr>
        </p:pic>
        <p:sp>
          <p:nvSpPr>
            <p:cNvPr id="30" name="TextBox 29">
              <a:extLst>
                <a:ext uri="{FF2B5EF4-FFF2-40B4-BE49-F238E27FC236}">
                  <a16:creationId xmlns:a16="http://schemas.microsoft.com/office/drawing/2014/main" id="{24387CE1-604D-A3DC-2DF5-40D66584FACA}"/>
                </a:ext>
              </a:extLst>
            </p:cNvPr>
            <p:cNvSpPr txBox="1"/>
            <p:nvPr/>
          </p:nvSpPr>
          <p:spPr>
            <a:xfrm flipH="1">
              <a:off x="171732" y="106894"/>
              <a:ext cx="59503" cy="230832"/>
            </a:xfrm>
            <a:prstGeom prst="rect">
              <a:avLst/>
            </a:prstGeom>
            <a:noFill/>
          </p:spPr>
          <p:txBody>
            <a:bodyPr wrap="square" rtlCol="0">
              <a:spAutoFit/>
            </a:bodyPr>
            <a:lstStyle/>
            <a:p>
              <a:endParaRPr lang="en-US" sz="900" b="1" dirty="0">
                <a:latin typeface="Helvetica" pitchFamily="2" charset="0"/>
              </a:endParaRPr>
            </a:p>
          </p:txBody>
        </p:sp>
        <p:sp>
          <p:nvSpPr>
            <p:cNvPr id="38" name="TextBox 37">
              <a:extLst>
                <a:ext uri="{FF2B5EF4-FFF2-40B4-BE49-F238E27FC236}">
                  <a16:creationId xmlns:a16="http://schemas.microsoft.com/office/drawing/2014/main" id="{D2905C29-1152-012C-51FC-8F4B99E10B61}"/>
                </a:ext>
              </a:extLst>
            </p:cNvPr>
            <p:cNvSpPr txBox="1"/>
            <p:nvPr/>
          </p:nvSpPr>
          <p:spPr>
            <a:xfrm>
              <a:off x="1011910" y="379614"/>
              <a:ext cx="365806" cy="184666"/>
            </a:xfrm>
            <a:prstGeom prst="rect">
              <a:avLst/>
            </a:prstGeom>
            <a:noFill/>
          </p:spPr>
          <p:txBody>
            <a:bodyPr wrap="none" rtlCol="0">
              <a:spAutoFit/>
            </a:bodyPr>
            <a:lstStyle/>
            <a:p>
              <a:r>
                <a:rPr lang="en-US" sz="600" dirty="0">
                  <a:latin typeface="Helvetica" pitchFamily="2" charset="0"/>
                </a:rPr>
                <a:t>-22%</a:t>
              </a:r>
            </a:p>
          </p:txBody>
        </p:sp>
        <p:sp>
          <p:nvSpPr>
            <p:cNvPr id="39" name="Left Bracket 38">
              <a:extLst>
                <a:ext uri="{FF2B5EF4-FFF2-40B4-BE49-F238E27FC236}">
                  <a16:creationId xmlns:a16="http://schemas.microsoft.com/office/drawing/2014/main" id="{D899DF90-0C58-FA2F-D069-46B1AED8BA68}"/>
                </a:ext>
              </a:extLst>
            </p:cNvPr>
            <p:cNvSpPr/>
            <p:nvPr/>
          </p:nvSpPr>
          <p:spPr>
            <a:xfrm rot="10800000">
              <a:off x="1035570" y="437420"/>
              <a:ext cx="45719" cy="19270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EC1668F2-312A-8AED-758F-20DADCB82A6B}"/>
              </a:ext>
            </a:extLst>
          </p:cNvPr>
          <p:cNvGrpSpPr/>
          <p:nvPr/>
        </p:nvGrpSpPr>
        <p:grpSpPr>
          <a:xfrm>
            <a:off x="5415149" y="4454562"/>
            <a:ext cx="1409987" cy="1505187"/>
            <a:chOff x="2853047" y="95152"/>
            <a:chExt cx="1409987" cy="1505187"/>
          </a:xfrm>
        </p:grpSpPr>
        <p:pic>
          <p:nvPicPr>
            <p:cNvPr id="41" name="Picture 40">
              <a:extLst>
                <a:ext uri="{FF2B5EF4-FFF2-40B4-BE49-F238E27FC236}">
                  <a16:creationId xmlns:a16="http://schemas.microsoft.com/office/drawing/2014/main" id="{F2E02CEF-C805-C88B-72EB-7C46F2B2C948}"/>
                </a:ext>
              </a:extLst>
            </p:cNvPr>
            <p:cNvPicPr>
              <a:picLocks noChangeAspect="1"/>
            </p:cNvPicPr>
            <p:nvPr/>
          </p:nvPicPr>
          <p:blipFill>
            <a:blip r:embed="rId13"/>
            <a:stretch>
              <a:fillRect/>
            </a:stretch>
          </p:blipFill>
          <p:spPr>
            <a:xfrm>
              <a:off x="2891434" y="228739"/>
              <a:ext cx="1371600" cy="1371600"/>
            </a:xfrm>
            <a:prstGeom prst="rect">
              <a:avLst/>
            </a:prstGeom>
          </p:spPr>
        </p:pic>
        <p:sp>
          <p:nvSpPr>
            <p:cNvPr id="42" name="TextBox 41">
              <a:extLst>
                <a:ext uri="{FF2B5EF4-FFF2-40B4-BE49-F238E27FC236}">
                  <a16:creationId xmlns:a16="http://schemas.microsoft.com/office/drawing/2014/main" id="{A3706C7B-434D-B5CE-BAEE-47608959B0E6}"/>
                </a:ext>
              </a:extLst>
            </p:cNvPr>
            <p:cNvSpPr txBox="1"/>
            <p:nvPr/>
          </p:nvSpPr>
          <p:spPr>
            <a:xfrm>
              <a:off x="2853047" y="95152"/>
              <a:ext cx="184731" cy="230832"/>
            </a:xfrm>
            <a:prstGeom prst="rect">
              <a:avLst/>
            </a:prstGeom>
            <a:noFill/>
          </p:spPr>
          <p:txBody>
            <a:bodyPr wrap="none" rtlCol="0">
              <a:spAutoFit/>
            </a:bodyPr>
            <a:lstStyle/>
            <a:p>
              <a:endParaRPr lang="en-US" sz="900" b="1" dirty="0">
                <a:latin typeface="Helvetica" pitchFamily="2" charset="0"/>
              </a:endParaRPr>
            </a:p>
          </p:txBody>
        </p:sp>
        <p:sp>
          <p:nvSpPr>
            <p:cNvPr id="43" name="TextBox 42">
              <a:extLst>
                <a:ext uri="{FF2B5EF4-FFF2-40B4-BE49-F238E27FC236}">
                  <a16:creationId xmlns:a16="http://schemas.microsoft.com/office/drawing/2014/main" id="{B6E046C8-A82C-5D62-4B1D-40948B37F33A}"/>
                </a:ext>
              </a:extLst>
            </p:cNvPr>
            <p:cNvSpPr txBox="1"/>
            <p:nvPr/>
          </p:nvSpPr>
          <p:spPr>
            <a:xfrm>
              <a:off x="3412868" y="379614"/>
              <a:ext cx="365806" cy="184666"/>
            </a:xfrm>
            <a:prstGeom prst="rect">
              <a:avLst/>
            </a:prstGeom>
            <a:noFill/>
          </p:spPr>
          <p:txBody>
            <a:bodyPr wrap="none" rtlCol="0">
              <a:spAutoFit/>
            </a:bodyPr>
            <a:lstStyle/>
            <a:p>
              <a:r>
                <a:rPr lang="en-US" sz="600" dirty="0">
                  <a:latin typeface="Helvetica" pitchFamily="2" charset="0"/>
                </a:rPr>
                <a:t>-19%</a:t>
              </a:r>
            </a:p>
          </p:txBody>
        </p:sp>
        <p:sp>
          <p:nvSpPr>
            <p:cNvPr id="44" name="Left Bracket 43">
              <a:extLst>
                <a:ext uri="{FF2B5EF4-FFF2-40B4-BE49-F238E27FC236}">
                  <a16:creationId xmlns:a16="http://schemas.microsoft.com/office/drawing/2014/main" id="{4811A9F1-A0F4-AD3E-2793-F9CFC8AE1615}"/>
                </a:ext>
              </a:extLst>
            </p:cNvPr>
            <p:cNvSpPr/>
            <p:nvPr/>
          </p:nvSpPr>
          <p:spPr>
            <a:xfrm>
              <a:off x="3703334" y="424840"/>
              <a:ext cx="45719" cy="139440"/>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pic>
        <p:nvPicPr>
          <p:cNvPr id="52" name="Picture 51">
            <a:extLst>
              <a:ext uri="{FF2B5EF4-FFF2-40B4-BE49-F238E27FC236}">
                <a16:creationId xmlns:a16="http://schemas.microsoft.com/office/drawing/2014/main" id="{D7705B5D-B6C9-6722-7E08-AD29052A8464}"/>
              </a:ext>
            </a:extLst>
          </p:cNvPr>
          <p:cNvPicPr>
            <a:picLocks noChangeAspect="1"/>
          </p:cNvPicPr>
          <p:nvPr/>
        </p:nvPicPr>
        <p:blipFill>
          <a:blip r:embed="rId14"/>
          <a:stretch>
            <a:fillRect/>
          </a:stretch>
        </p:blipFill>
        <p:spPr>
          <a:xfrm>
            <a:off x="458822" y="1656135"/>
            <a:ext cx="3200400" cy="1371600"/>
          </a:xfrm>
          <a:prstGeom prst="rect">
            <a:avLst/>
          </a:prstGeom>
        </p:spPr>
      </p:pic>
      <p:pic>
        <p:nvPicPr>
          <p:cNvPr id="54" name="Picture 53">
            <a:extLst>
              <a:ext uri="{FF2B5EF4-FFF2-40B4-BE49-F238E27FC236}">
                <a16:creationId xmlns:a16="http://schemas.microsoft.com/office/drawing/2014/main" id="{5F4CB9BE-BB4E-9FE6-2F57-EF628C38A175}"/>
              </a:ext>
            </a:extLst>
          </p:cNvPr>
          <p:cNvPicPr>
            <a:picLocks noChangeAspect="1"/>
          </p:cNvPicPr>
          <p:nvPr/>
        </p:nvPicPr>
        <p:blipFill>
          <a:blip r:embed="rId15"/>
          <a:stretch>
            <a:fillRect/>
          </a:stretch>
        </p:blipFill>
        <p:spPr>
          <a:xfrm>
            <a:off x="3604352" y="1633562"/>
            <a:ext cx="3200400" cy="1371600"/>
          </a:xfrm>
          <a:prstGeom prst="rect">
            <a:avLst/>
          </a:prstGeom>
        </p:spPr>
      </p:pic>
      <p:sp>
        <p:nvSpPr>
          <p:cNvPr id="55" name="TextBox 54">
            <a:extLst>
              <a:ext uri="{FF2B5EF4-FFF2-40B4-BE49-F238E27FC236}">
                <a16:creationId xmlns:a16="http://schemas.microsoft.com/office/drawing/2014/main" id="{1FED5EE1-2D10-7A02-FB0C-F554BC82A3E2}"/>
              </a:ext>
            </a:extLst>
          </p:cNvPr>
          <p:cNvSpPr txBox="1"/>
          <p:nvPr/>
        </p:nvSpPr>
        <p:spPr>
          <a:xfrm>
            <a:off x="970845" y="1516810"/>
            <a:ext cx="1978427" cy="184666"/>
          </a:xfrm>
          <a:prstGeom prst="rect">
            <a:avLst/>
          </a:prstGeom>
          <a:noFill/>
        </p:spPr>
        <p:txBody>
          <a:bodyPr wrap="none" rtlCol="0">
            <a:spAutoFit/>
          </a:bodyPr>
          <a:lstStyle/>
          <a:p>
            <a:r>
              <a:rPr lang="en-US" sz="600" dirty="0">
                <a:latin typeface="Helvetica" pitchFamily="2" charset="0"/>
              </a:rPr>
              <a:t>Mutation observed in 200bp windows (binomial reg.) </a:t>
            </a:r>
          </a:p>
        </p:txBody>
      </p:sp>
      <p:sp>
        <p:nvSpPr>
          <p:cNvPr id="56" name="TextBox 55">
            <a:extLst>
              <a:ext uri="{FF2B5EF4-FFF2-40B4-BE49-F238E27FC236}">
                <a16:creationId xmlns:a16="http://schemas.microsoft.com/office/drawing/2014/main" id="{FE4C6066-CF29-DA4A-028C-0B95023B072E}"/>
              </a:ext>
            </a:extLst>
          </p:cNvPr>
          <p:cNvSpPr txBox="1"/>
          <p:nvPr/>
        </p:nvSpPr>
        <p:spPr>
          <a:xfrm>
            <a:off x="4159914" y="1493541"/>
            <a:ext cx="1890261" cy="184666"/>
          </a:xfrm>
          <a:prstGeom prst="rect">
            <a:avLst/>
          </a:prstGeom>
          <a:noFill/>
        </p:spPr>
        <p:txBody>
          <a:bodyPr wrap="none" rtlCol="0">
            <a:spAutoFit/>
          </a:bodyPr>
          <a:lstStyle/>
          <a:p>
            <a:r>
              <a:rPr lang="en-US" sz="600" dirty="0">
                <a:latin typeface="Helvetica" pitchFamily="2" charset="0"/>
              </a:rPr>
              <a:t>Synonymous mutation/CDS bp genes (linear reg.)</a:t>
            </a:r>
          </a:p>
        </p:txBody>
      </p:sp>
      <p:sp>
        <p:nvSpPr>
          <p:cNvPr id="57" name="TextBox 56">
            <a:extLst>
              <a:ext uri="{FF2B5EF4-FFF2-40B4-BE49-F238E27FC236}">
                <a16:creationId xmlns:a16="http://schemas.microsoft.com/office/drawing/2014/main" id="{15440AC6-BD8E-B430-4DEC-874B1B3DEFE0}"/>
              </a:ext>
            </a:extLst>
          </p:cNvPr>
          <p:cNvSpPr txBox="1"/>
          <p:nvPr/>
        </p:nvSpPr>
        <p:spPr>
          <a:xfrm>
            <a:off x="-50548" y="2011052"/>
            <a:ext cx="587373" cy="369332"/>
          </a:xfrm>
          <a:prstGeom prst="rect">
            <a:avLst/>
          </a:prstGeom>
          <a:noFill/>
        </p:spPr>
        <p:txBody>
          <a:bodyPr wrap="square" rtlCol="0">
            <a:spAutoFit/>
          </a:bodyPr>
          <a:lstStyle/>
          <a:p>
            <a:r>
              <a:rPr lang="en-US" sz="600" dirty="0">
                <a:latin typeface="Helvetica" pitchFamily="2" charset="0"/>
              </a:rPr>
              <a:t>ChIP from Lu </a:t>
            </a:r>
            <a:r>
              <a:rPr lang="en-US" sz="600" i="1" dirty="0">
                <a:latin typeface="Helvetica" pitchFamily="2" charset="0"/>
              </a:rPr>
              <a:t>et al. </a:t>
            </a:r>
            <a:r>
              <a:rPr lang="en-US" sz="600" dirty="0">
                <a:latin typeface="Helvetica" pitchFamily="2" charset="0"/>
              </a:rPr>
              <a:t>2019</a:t>
            </a:r>
          </a:p>
        </p:txBody>
      </p:sp>
      <p:sp>
        <p:nvSpPr>
          <p:cNvPr id="58" name="Left Brace 57">
            <a:extLst>
              <a:ext uri="{FF2B5EF4-FFF2-40B4-BE49-F238E27FC236}">
                <a16:creationId xmlns:a16="http://schemas.microsoft.com/office/drawing/2014/main" id="{FBB545F7-8ED7-0837-C137-F3564F01F188}"/>
              </a:ext>
            </a:extLst>
          </p:cNvPr>
          <p:cNvSpPr/>
          <p:nvPr/>
        </p:nvSpPr>
        <p:spPr>
          <a:xfrm>
            <a:off x="348811" y="1598218"/>
            <a:ext cx="164881" cy="127535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0" name="Rectangle 59">
            <a:extLst>
              <a:ext uri="{FF2B5EF4-FFF2-40B4-BE49-F238E27FC236}">
                <a16:creationId xmlns:a16="http://schemas.microsoft.com/office/drawing/2014/main" id="{FD384B61-DEF2-DF01-2D41-15B88C0FF5B7}"/>
              </a:ext>
            </a:extLst>
          </p:cNvPr>
          <p:cNvSpPr/>
          <p:nvPr/>
        </p:nvSpPr>
        <p:spPr>
          <a:xfrm>
            <a:off x="263586" y="3021994"/>
            <a:ext cx="290434" cy="1650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AD037484-D1B4-AA37-2ECB-11DA4C79A3E5}"/>
              </a:ext>
            </a:extLst>
          </p:cNvPr>
          <p:cNvSpPr txBox="1"/>
          <p:nvPr/>
        </p:nvSpPr>
        <p:spPr>
          <a:xfrm>
            <a:off x="325985" y="3069520"/>
            <a:ext cx="1131340" cy="276999"/>
          </a:xfrm>
          <a:prstGeom prst="rect">
            <a:avLst/>
          </a:prstGeom>
          <a:noFill/>
        </p:spPr>
        <p:txBody>
          <a:bodyPr wrap="square" rtlCol="0">
            <a:spAutoFit/>
          </a:bodyPr>
          <a:lstStyle/>
          <a:p>
            <a:r>
              <a:rPr lang="en-US" sz="600" dirty="0">
                <a:latin typeface="Helvetica" pitchFamily="2" charset="0"/>
              </a:rPr>
              <a:t>Peaks from </a:t>
            </a:r>
            <a:r>
              <a:rPr lang="en-US" sz="600" dirty="0" err="1">
                <a:latin typeface="Helvetica" pitchFamily="2" charset="0"/>
              </a:rPr>
              <a:t>RiceENCODE</a:t>
            </a:r>
            <a:r>
              <a:rPr lang="en-US" sz="600" dirty="0">
                <a:latin typeface="Helvetica" pitchFamily="2" charset="0"/>
              </a:rPr>
              <a:t> </a:t>
            </a:r>
          </a:p>
          <a:p>
            <a:r>
              <a:rPr lang="en-US" sz="600" dirty="0" err="1">
                <a:latin typeface="Helvetica" pitchFamily="2" charset="0"/>
              </a:rPr>
              <a:t>Xie</a:t>
            </a:r>
            <a:r>
              <a:rPr lang="en-US" sz="600" dirty="0">
                <a:latin typeface="Helvetica" pitchFamily="2" charset="0"/>
              </a:rPr>
              <a:t> </a:t>
            </a:r>
            <a:r>
              <a:rPr lang="en-US" sz="600" i="1" dirty="0">
                <a:latin typeface="Helvetica" pitchFamily="2" charset="0"/>
              </a:rPr>
              <a:t>et al. </a:t>
            </a:r>
            <a:r>
              <a:rPr lang="en-US" sz="600" dirty="0">
                <a:latin typeface="Helvetica" pitchFamily="2" charset="0"/>
              </a:rPr>
              <a:t>2021</a:t>
            </a:r>
          </a:p>
        </p:txBody>
      </p:sp>
      <p:sp>
        <p:nvSpPr>
          <p:cNvPr id="62" name="TextBox 61">
            <a:extLst>
              <a:ext uri="{FF2B5EF4-FFF2-40B4-BE49-F238E27FC236}">
                <a16:creationId xmlns:a16="http://schemas.microsoft.com/office/drawing/2014/main" id="{40D29ED3-9F55-F725-2504-E869274DBC42}"/>
              </a:ext>
            </a:extLst>
          </p:cNvPr>
          <p:cNvSpPr txBox="1"/>
          <p:nvPr/>
        </p:nvSpPr>
        <p:spPr>
          <a:xfrm rot="18900000">
            <a:off x="561101" y="2723017"/>
            <a:ext cx="374089" cy="92333"/>
          </a:xfrm>
          <a:prstGeom prst="rect">
            <a:avLst/>
          </a:prstGeom>
          <a:solidFill>
            <a:schemeClr val="bg1"/>
          </a:solidFill>
        </p:spPr>
        <p:txBody>
          <a:bodyPr wrap="square" lIns="0" tIns="0" rIns="0" bIns="0" rtlCol="0">
            <a:spAutoFit/>
          </a:bodyPr>
          <a:lstStyle/>
          <a:p>
            <a:r>
              <a:rPr lang="en-US" sz="600" b="1" dirty="0">
                <a:solidFill>
                  <a:srgbClr val="0E6951"/>
                </a:solidFill>
                <a:latin typeface="Helvetica" pitchFamily="2" charset="0"/>
              </a:rPr>
              <a:t>H3K4me1</a:t>
            </a:r>
          </a:p>
        </p:txBody>
      </p:sp>
      <p:sp>
        <p:nvSpPr>
          <p:cNvPr id="63" name="TextBox 62">
            <a:extLst>
              <a:ext uri="{FF2B5EF4-FFF2-40B4-BE49-F238E27FC236}">
                <a16:creationId xmlns:a16="http://schemas.microsoft.com/office/drawing/2014/main" id="{6D791D62-C4F0-B95F-CF98-087AFF34BCE0}"/>
              </a:ext>
            </a:extLst>
          </p:cNvPr>
          <p:cNvSpPr txBox="1"/>
          <p:nvPr/>
        </p:nvSpPr>
        <p:spPr>
          <a:xfrm rot="18900000">
            <a:off x="1773014" y="2723016"/>
            <a:ext cx="374089" cy="92333"/>
          </a:xfrm>
          <a:prstGeom prst="rect">
            <a:avLst/>
          </a:prstGeom>
          <a:solidFill>
            <a:schemeClr val="bg1"/>
          </a:solidFill>
        </p:spPr>
        <p:txBody>
          <a:bodyPr wrap="square" lIns="0" tIns="0" rIns="0" bIns="0" rtlCol="0">
            <a:spAutoFit/>
          </a:bodyPr>
          <a:lstStyle/>
          <a:p>
            <a:r>
              <a:rPr lang="en-US" sz="600" b="1" dirty="0">
                <a:solidFill>
                  <a:srgbClr val="0E6951"/>
                </a:solidFill>
                <a:latin typeface="Helvetica" pitchFamily="2" charset="0"/>
              </a:rPr>
              <a:t>H3K4me1</a:t>
            </a:r>
          </a:p>
        </p:txBody>
      </p:sp>
      <p:sp>
        <p:nvSpPr>
          <p:cNvPr id="64" name="TextBox 63">
            <a:extLst>
              <a:ext uri="{FF2B5EF4-FFF2-40B4-BE49-F238E27FC236}">
                <a16:creationId xmlns:a16="http://schemas.microsoft.com/office/drawing/2014/main" id="{B8644D3D-463A-6A10-39C4-D5DBE821532F}"/>
              </a:ext>
            </a:extLst>
          </p:cNvPr>
          <p:cNvSpPr txBox="1"/>
          <p:nvPr/>
        </p:nvSpPr>
        <p:spPr>
          <a:xfrm rot="18900000">
            <a:off x="3654362" y="2712254"/>
            <a:ext cx="374089" cy="92333"/>
          </a:xfrm>
          <a:prstGeom prst="rect">
            <a:avLst/>
          </a:prstGeom>
          <a:solidFill>
            <a:schemeClr val="bg1"/>
          </a:solidFill>
        </p:spPr>
        <p:txBody>
          <a:bodyPr wrap="square" lIns="0" tIns="0" rIns="0" bIns="0" rtlCol="0">
            <a:spAutoFit/>
          </a:bodyPr>
          <a:lstStyle/>
          <a:p>
            <a:r>
              <a:rPr lang="en-US" sz="600" b="1" dirty="0">
                <a:solidFill>
                  <a:srgbClr val="0E6951"/>
                </a:solidFill>
                <a:latin typeface="Helvetica" pitchFamily="2" charset="0"/>
              </a:rPr>
              <a:t>H3K4me1</a:t>
            </a:r>
          </a:p>
        </p:txBody>
      </p:sp>
      <p:sp>
        <p:nvSpPr>
          <p:cNvPr id="65" name="TextBox 64">
            <a:extLst>
              <a:ext uri="{FF2B5EF4-FFF2-40B4-BE49-F238E27FC236}">
                <a16:creationId xmlns:a16="http://schemas.microsoft.com/office/drawing/2014/main" id="{5E1A40AE-E2EF-7258-4672-B359BE4F315D}"/>
              </a:ext>
            </a:extLst>
          </p:cNvPr>
          <p:cNvSpPr txBox="1"/>
          <p:nvPr/>
        </p:nvSpPr>
        <p:spPr>
          <a:xfrm rot="18900000">
            <a:off x="4895801" y="2700224"/>
            <a:ext cx="374089" cy="92333"/>
          </a:xfrm>
          <a:prstGeom prst="rect">
            <a:avLst/>
          </a:prstGeom>
          <a:solidFill>
            <a:schemeClr val="bg1"/>
          </a:solidFill>
        </p:spPr>
        <p:txBody>
          <a:bodyPr wrap="square" lIns="0" tIns="0" rIns="0" bIns="0" rtlCol="0">
            <a:spAutoFit/>
          </a:bodyPr>
          <a:lstStyle/>
          <a:p>
            <a:r>
              <a:rPr lang="en-US" sz="600" b="1" dirty="0">
                <a:solidFill>
                  <a:srgbClr val="0E6951"/>
                </a:solidFill>
                <a:latin typeface="Helvetica" pitchFamily="2" charset="0"/>
              </a:rPr>
              <a:t>H3K4me1</a:t>
            </a:r>
          </a:p>
        </p:txBody>
      </p:sp>
      <p:sp>
        <p:nvSpPr>
          <p:cNvPr id="66" name="TextBox 65">
            <a:extLst>
              <a:ext uri="{FF2B5EF4-FFF2-40B4-BE49-F238E27FC236}">
                <a16:creationId xmlns:a16="http://schemas.microsoft.com/office/drawing/2014/main" id="{EDEF7EAB-77CD-C2F7-72A6-3301F6AEDD37}"/>
              </a:ext>
            </a:extLst>
          </p:cNvPr>
          <p:cNvSpPr txBox="1"/>
          <p:nvPr/>
        </p:nvSpPr>
        <p:spPr>
          <a:xfrm>
            <a:off x="4450659" y="4405010"/>
            <a:ext cx="374089" cy="92333"/>
          </a:xfrm>
          <a:prstGeom prst="rect">
            <a:avLst/>
          </a:prstGeom>
          <a:solidFill>
            <a:schemeClr val="bg1"/>
          </a:solidFill>
        </p:spPr>
        <p:txBody>
          <a:bodyPr wrap="square" lIns="0" tIns="0" rIns="0" bIns="0" rtlCol="0">
            <a:spAutoFit/>
          </a:bodyPr>
          <a:lstStyle/>
          <a:p>
            <a:r>
              <a:rPr lang="en-US" sz="600" b="1" dirty="0">
                <a:solidFill>
                  <a:srgbClr val="0E6951"/>
                </a:solidFill>
                <a:latin typeface="Helvetica" pitchFamily="2" charset="0"/>
              </a:rPr>
              <a:t>H3K4me1</a:t>
            </a:r>
          </a:p>
        </p:txBody>
      </p:sp>
      <p:sp>
        <p:nvSpPr>
          <p:cNvPr id="67" name="TextBox 66">
            <a:extLst>
              <a:ext uri="{FF2B5EF4-FFF2-40B4-BE49-F238E27FC236}">
                <a16:creationId xmlns:a16="http://schemas.microsoft.com/office/drawing/2014/main" id="{36CE706A-651A-1EBC-BD1F-872C739E8B5E}"/>
              </a:ext>
            </a:extLst>
          </p:cNvPr>
          <p:cNvSpPr txBox="1"/>
          <p:nvPr/>
        </p:nvSpPr>
        <p:spPr>
          <a:xfrm>
            <a:off x="5548101" y="3094758"/>
            <a:ext cx="502074" cy="92333"/>
          </a:xfrm>
          <a:prstGeom prst="rect">
            <a:avLst/>
          </a:prstGeom>
          <a:solidFill>
            <a:schemeClr val="bg1"/>
          </a:solidFill>
        </p:spPr>
        <p:txBody>
          <a:bodyPr wrap="square" lIns="0" tIns="0" rIns="0" bIns="0" rtlCol="0">
            <a:spAutoFit/>
          </a:bodyPr>
          <a:lstStyle/>
          <a:p>
            <a:r>
              <a:rPr lang="en-US" sz="600" b="1" dirty="0">
                <a:solidFill>
                  <a:srgbClr val="0E6951"/>
                </a:solidFill>
                <a:latin typeface="Helvetica" pitchFamily="2" charset="0"/>
              </a:rPr>
              <a:t>H3K4me1</a:t>
            </a:r>
          </a:p>
        </p:txBody>
      </p:sp>
      <p:sp>
        <p:nvSpPr>
          <p:cNvPr id="68" name="TextBox 67">
            <a:extLst>
              <a:ext uri="{FF2B5EF4-FFF2-40B4-BE49-F238E27FC236}">
                <a16:creationId xmlns:a16="http://schemas.microsoft.com/office/drawing/2014/main" id="{9709D4E6-D49E-01D5-5C15-3A9B53D4CA89}"/>
              </a:ext>
            </a:extLst>
          </p:cNvPr>
          <p:cNvSpPr txBox="1"/>
          <p:nvPr/>
        </p:nvSpPr>
        <p:spPr>
          <a:xfrm rot="18900000">
            <a:off x="71533" y="4126691"/>
            <a:ext cx="353826" cy="92682"/>
          </a:xfrm>
          <a:prstGeom prst="rect">
            <a:avLst/>
          </a:prstGeom>
          <a:solidFill>
            <a:schemeClr val="bg1"/>
          </a:solidFill>
        </p:spPr>
        <p:txBody>
          <a:bodyPr wrap="square" lIns="0" tIns="0" rIns="0" bIns="0" rtlCol="0">
            <a:spAutoFit/>
          </a:bodyPr>
          <a:lstStyle/>
          <a:p>
            <a:r>
              <a:rPr lang="en-US" sz="600" b="1" dirty="0">
                <a:solidFill>
                  <a:srgbClr val="0E6951"/>
                </a:solidFill>
                <a:latin typeface="Helvetica" pitchFamily="2" charset="0"/>
              </a:rPr>
              <a:t>H3K4me1</a:t>
            </a:r>
          </a:p>
        </p:txBody>
      </p:sp>
      <p:sp>
        <p:nvSpPr>
          <p:cNvPr id="69" name="TextBox 68">
            <a:extLst>
              <a:ext uri="{FF2B5EF4-FFF2-40B4-BE49-F238E27FC236}">
                <a16:creationId xmlns:a16="http://schemas.microsoft.com/office/drawing/2014/main" id="{1185FDDD-F0D0-F631-8A32-6F39C64187B9}"/>
              </a:ext>
            </a:extLst>
          </p:cNvPr>
          <p:cNvSpPr txBox="1"/>
          <p:nvPr/>
        </p:nvSpPr>
        <p:spPr>
          <a:xfrm rot="16200000">
            <a:off x="1454970" y="5590186"/>
            <a:ext cx="353826" cy="92682"/>
          </a:xfrm>
          <a:prstGeom prst="rect">
            <a:avLst/>
          </a:prstGeom>
          <a:solidFill>
            <a:schemeClr val="bg1"/>
          </a:solidFill>
        </p:spPr>
        <p:txBody>
          <a:bodyPr wrap="square" lIns="0" tIns="0" rIns="0" bIns="0" rtlCol="0">
            <a:spAutoFit/>
          </a:bodyPr>
          <a:lstStyle/>
          <a:p>
            <a:r>
              <a:rPr lang="en-US" sz="600" b="1" dirty="0">
                <a:solidFill>
                  <a:srgbClr val="0E6951"/>
                </a:solidFill>
                <a:latin typeface="Helvetica" pitchFamily="2" charset="0"/>
              </a:rPr>
              <a:t>H3K4me1</a:t>
            </a:r>
          </a:p>
        </p:txBody>
      </p:sp>
      <p:sp>
        <p:nvSpPr>
          <p:cNvPr id="70" name="TextBox 69">
            <a:extLst>
              <a:ext uri="{FF2B5EF4-FFF2-40B4-BE49-F238E27FC236}">
                <a16:creationId xmlns:a16="http://schemas.microsoft.com/office/drawing/2014/main" id="{FFFBA762-EC5F-5011-5076-2A04CD14807C}"/>
              </a:ext>
            </a:extLst>
          </p:cNvPr>
          <p:cNvSpPr txBox="1"/>
          <p:nvPr/>
        </p:nvSpPr>
        <p:spPr>
          <a:xfrm rot="16200000">
            <a:off x="4137146" y="5597076"/>
            <a:ext cx="353826" cy="92682"/>
          </a:xfrm>
          <a:prstGeom prst="rect">
            <a:avLst/>
          </a:prstGeom>
          <a:solidFill>
            <a:schemeClr val="bg1"/>
          </a:solidFill>
        </p:spPr>
        <p:txBody>
          <a:bodyPr wrap="square" lIns="0" tIns="0" rIns="0" bIns="0" rtlCol="0">
            <a:spAutoFit/>
          </a:bodyPr>
          <a:lstStyle/>
          <a:p>
            <a:r>
              <a:rPr lang="en-US" sz="600" b="1" dirty="0">
                <a:solidFill>
                  <a:srgbClr val="0E6951"/>
                </a:solidFill>
                <a:latin typeface="Helvetica" pitchFamily="2" charset="0"/>
              </a:rPr>
              <a:t>H3K4me1</a:t>
            </a:r>
          </a:p>
        </p:txBody>
      </p:sp>
      <p:sp>
        <p:nvSpPr>
          <p:cNvPr id="71" name="TextBox 70">
            <a:extLst>
              <a:ext uri="{FF2B5EF4-FFF2-40B4-BE49-F238E27FC236}">
                <a16:creationId xmlns:a16="http://schemas.microsoft.com/office/drawing/2014/main" id="{78FDE647-E99B-01C4-E58E-65A4DA37E305}"/>
              </a:ext>
            </a:extLst>
          </p:cNvPr>
          <p:cNvSpPr txBox="1"/>
          <p:nvPr/>
        </p:nvSpPr>
        <p:spPr>
          <a:xfrm>
            <a:off x="3841406" y="2260201"/>
            <a:ext cx="800219" cy="276999"/>
          </a:xfrm>
          <a:prstGeom prst="rect">
            <a:avLst/>
          </a:prstGeom>
          <a:noFill/>
        </p:spPr>
        <p:txBody>
          <a:bodyPr wrap="none" rtlCol="0">
            <a:spAutoFit/>
          </a:bodyPr>
          <a:lstStyle/>
          <a:p>
            <a:r>
              <a:rPr lang="en-US" sz="1200" dirty="0">
                <a:latin typeface="Helvetica" pitchFamily="2" charset="0"/>
              </a:rPr>
              <a:t>* </a:t>
            </a:r>
            <a:r>
              <a:rPr lang="en-US" sz="600" dirty="0">
                <a:latin typeface="Helvetica" pitchFamily="2" charset="0"/>
              </a:rPr>
              <a:t>(weak, p&lt;0.03)</a:t>
            </a:r>
          </a:p>
        </p:txBody>
      </p:sp>
    </p:spTree>
    <p:extLst>
      <p:ext uri="{BB962C8B-B14F-4D97-AF65-F5344CB8AC3E}">
        <p14:creationId xmlns:p14="http://schemas.microsoft.com/office/powerpoint/2010/main" val="2839068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8BA9B78-CC01-B5B2-0ED2-DBC55DBB3632}"/>
              </a:ext>
            </a:extLst>
          </p:cNvPr>
          <p:cNvSpPr txBox="1"/>
          <p:nvPr/>
        </p:nvSpPr>
        <p:spPr>
          <a:xfrm>
            <a:off x="0" y="2879819"/>
            <a:ext cx="6787299" cy="584775"/>
          </a:xfrm>
          <a:prstGeom prst="rect">
            <a:avLst/>
          </a:prstGeom>
          <a:noFill/>
        </p:spPr>
        <p:txBody>
          <a:bodyPr wrap="square" rtlCol="0">
            <a:spAutoFit/>
          </a:bodyPr>
          <a:lstStyle/>
          <a:p>
            <a:pPr algn="just"/>
            <a:r>
              <a:rPr lang="en-US" sz="800" b="1" dirty="0">
                <a:latin typeface="Helvetica" pitchFamily="2" charset="0"/>
              </a:rPr>
              <a:t>Figure 5. Emerging mechanistic model of H3K4me1-targeted DNA repair in plants. </a:t>
            </a:r>
            <a:r>
              <a:rPr lang="en-US" sz="800" dirty="0">
                <a:latin typeface="Helvetica" pitchFamily="2" charset="0"/>
              </a:rPr>
              <a:t>ATX1, ATX2, ATXR7 are responsible for the enrichment of H3K4me1 in the gene bodies of active genes (Oya et al. 2021). Tudor domain of PDS5C binds H3K4me1 and facilitates homology directed repair (HDR) (Niu et al. 2021). Other repair genes including PDS5 paralogs and MSH6 (responsible for mismatch repair – MMR) also contain functionally similar Tudor domains, with H3K4me1 targeting potential. </a:t>
            </a:r>
          </a:p>
        </p:txBody>
      </p:sp>
      <p:pic>
        <p:nvPicPr>
          <p:cNvPr id="3" name="Picture 2" descr="A diagram of a dna sequence&#10;&#10;Description automatically generated">
            <a:extLst>
              <a:ext uri="{FF2B5EF4-FFF2-40B4-BE49-F238E27FC236}">
                <a16:creationId xmlns:a16="http://schemas.microsoft.com/office/drawing/2014/main" id="{2CD63DA3-E27A-A865-2E26-8301BD0B43D0}"/>
              </a:ext>
            </a:extLst>
          </p:cNvPr>
          <p:cNvPicPr>
            <a:picLocks noChangeAspect="1"/>
          </p:cNvPicPr>
          <p:nvPr/>
        </p:nvPicPr>
        <p:blipFill>
          <a:blip r:embed="rId3"/>
          <a:stretch>
            <a:fillRect/>
          </a:stretch>
        </p:blipFill>
        <p:spPr>
          <a:xfrm>
            <a:off x="0" y="216816"/>
            <a:ext cx="6858000" cy="2644707"/>
          </a:xfrm>
          <a:prstGeom prst="rect">
            <a:avLst/>
          </a:prstGeom>
          <a:ln>
            <a:noFill/>
          </a:ln>
        </p:spPr>
      </p:pic>
      <p:sp>
        <p:nvSpPr>
          <p:cNvPr id="4" name="TextBox 3">
            <a:extLst>
              <a:ext uri="{FF2B5EF4-FFF2-40B4-BE49-F238E27FC236}">
                <a16:creationId xmlns:a16="http://schemas.microsoft.com/office/drawing/2014/main" id="{D3009540-3CA6-99AE-BB0F-19EFA0635F72}"/>
              </a:ext>
            </a:extLst>
          </p:cNvPr>
          <p:cNvSpPr txBox="1"/>
          <p:nvPr/>
        </p:nvSpPr>
        <p:spPr>
          <a:xfrm>
            <a:off x="1319753" y="61791"/>
            <a:ext cx="1266693" cy="215444"/>
          </a:xfrm>
          <a:prstGeom prst="rect">
            <a:avLst/>
          </a:prstGeom>
          <a:noFill/>
        </p:spPr>
        <p:txBody>
          <a:bodyPr wrap="none" rtlCol="0">
            <a:spAutoFit/>
          </a:bodyPr>
          <a:lstStyle/>
          <a:p>
            <a:r>
              <a:rPr lang="en-US" sz="800" b="1" dirty="0">
                <a:latin typeface="Helvetica" pitchFamily="2" charset="0"/>
              </a:rPr>
              <a:t>H3K4me1 enrichment </a:t>
            </a:r>
          </a:p>
        </p:txBody>
      </p:sp>
      <p:sp>
        <p:nvSpPr>
          <p:cNvPr id="5" name="TextBox 4">
            <a:extLst>
              <a:ext uri="{FF2B5EF4-FFF2-40B4-BE49-F238E27FC236}">
                <a16:creationId xmlns:a16="http://schemas.microsoft.com/office/drawing/2014/main" id="{E51F9473-C54B-1DDC-FE4D-E6086FEDD270}"/>
              </a:ext>
            </a:extLst>
          </p:cNvPr>
          <p:cNvSpPr txBox="1"/>
          <p:nvPr/>
        </p:nvSpPr>
        <p:spPr>
          <a:xfrm>
            <a:off x="5046479" y="13286"/>
            <a:ext cx="721672" cy="215444"/>
          </a:xfrm>
          <a:prstGeom prst="rect">
            <a:avLst/>
          </a:prstGeom>
          <a:noFill/>
        </p:spPr>
        <p:txBody>
          <a:bodyPr wrap="none" rtlCol="0">
            <a:spAutoFit/>
          </a:bodyPr>
          <a:lstStyle/>
          <a:p>
            <a:r>
              <a:rPr lang="en-US" sz="800" b="1" dirty="0">
                <a:latin typeface="Helvetica" pitchFamily="2" charset="0"/>
              </a:rPr>
              <a:t>DNA repair</a:t>
            </a:r>
          </a:p>
        </p:txBody>
      </p:sp>
      <p:sp>
        <p:nvSpPr>
          <p:cNvPr id="6" name="Left Brace 5">
            <a:extLst>
              <a:ext uri="{FF2B5EF4-FFF2-40B4-BE49-F238E27FC236}">
                <a16:creationId xmlns:a16="http://schemas.microsoft.com/office/drawing/2014/main" id="{7FD8E9FB-C3D6-A939-1D89-87F9040F1F63}"/>
              </a:ext>
            </a:extLst>
          </p:cNvPr>
          <p:cNvSpPr/>
          <p:nvPr/>
        </p:nvSpPr>
        <p:spPr>
          <a:xfrm rot="5400000">
            <a:off x="5324403" y="-889987"/>
            <a:ext cx="165825" cy="2342840"/>
          </a:xfrm>
          <a:prstGeom prst="leftBrace">
            <a:avLst>
              <a:gd name="adj1" fmla="val 23626"/>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B7594481-D49A-D775-674A-FB8484C21208}"/>
              </a:ext>
            </a:extLst>
          </p:cNvPr>
          <p:cNvSpPr/>
          <p:nvPr/>
        </p:nvSpPr>
        <p:spPr>
          <a:xfrm rot="5400000">
            <a:off x="1864421" y="-1513771"/>
            <a:ext cx="165825" cy="3650829"/>
          </a:xfrm>
          <a:prstGeom prst="leftBrace">
            <a:avLst>
              <a:gd name="adj1" fmla="val 23626"/>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79800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4CCC953-C8C0-7D56-C91A-395B90CC2F68}"/>
              </a:ext>
            </a:extLst>
          </p:cNvPr>
          <p:cNvPicPr>
            <a:picLocks noChangeAspect="1"/>
          </p:cNvPicPr>
          <p:nvPr/>
        </p:nvPicPr>
        <p:blipFill>
          <a:blip r:embed="rId3"/>
          <a:stretch>
            <a:fillRect/>
          </a:stretch>
        </p:blipFill>
        <p:spPr>
          <a:xfrm>
            <a:off x="3819633" y="171587"/>
            <a:ext cx="1092200" cy="1828800"/>
          </a:xfrm>
          <a:prstGeom prst="rect">
            <a:avLst/>
          </a:prstGeom>
        </p:spPr>
      </p:pic>
      <p:pic>
        <p:nvPicPr>
          <p:cNvPr id="5" name="Picture 4">
            <a:extLst>
              <a:ext uri="{FF2B5EF4-FFF2-40B4-BE49-F238E27FC236}">
                <a16:creationId xmlns:a16="http://schemas.microsoft.com/office/drawing/2014/main" id="{EB190595-B427-5BBD-18D0-BC7619B79808}"/>
              </a:ext>
            </a:extLst>
          </p:cNvPr>
          <p:cNvPicPr>
            <a:picLocks noChangeAspect="1"/>
          </p:cNvPicPr>
          <p:nvPr/>
        </p:nvPicPr>
        <p:blipFill>
          <a:blip r:embed="rId4"/>
          <a:stretch>
            <a:fillRect/>
          </a:stretch>
        </p:blipFill>
        <p:spPr>
          <a:xfrm>
            <a:off x="5264203" y="1986841"/>
            <a:ext cx="1371600" cy="1828800"/>
          </a:xfrm>
          <a:prstGeom prst="rect">
            <a:avLst/>
          </a:prstGeom>
        </p:spPr>
      </p:pic>
      <p:pic>
        <p:nvPicPr>
          <p:cNvPr id="4" name="Picture 3" descr="Chart, bar chart, histogram&#10;&#10;Description automatically generated">
            <a:extLst>
              <a:ext uri="{FF2B5EF4-FFF2-40B4-BE49-F238E27FC236}">
                <a16:creationId xmlns:a16="http://schemas.microsoft.com/office/drawing/2014/main" id="{7553ECF5-1828-54C9-F99D-6A1A16602199}"/>
              </a:ext>
            </a:extLst>
          </p:cNvPr>
          <p:cNvPicPr>
            <a:picLocks noChangeAspect="1"/>
          </p:cNvPicPr>
          <p:nvPr/>
        </p:nvPicPr>
        <p:blipFill rotWithShape="1">
          <a:blip r:embed="rId5"/>
          <a:srcRect r="486"/>
          <a:stretch/>
        </p:blipFill>
        <p:spPr>
          <a:xfrm>
            <a:off x="65050" y="1988147"/>
            <a:ext cx="3136703" cy="1823114"/>
          </a:xfrm>
          <a:prstGeom prst="rect">
            <a:avLst/>
          </a:prstGeom>
        </p:spPr>
      </p:pic>
      <p:sp>
        <p:nvSpPr>
          <p:cNvPr id="19" name="TextBox 18">
            <a:extLst>
              <a:ext uri="{FF2B5EF4-FFF2-40B4-BE49-F238E27FC236}">
                <a16:creationId xmlns:a16="http://schemas.microsoft.com/office/drawing/2014/main" id="{2FB7D62A-AC76-CF55-47E5-2035E04C7851}"/>
              </a:ext>
            </a:extLst>
          </p:cNvPr>
          <p:cNvSpPr txBox="1"/>
          <p:nvPr/>
        </p:nvSpPr>
        <p:spPr>
          <a:xfrm>
            <a:off x="2220" y="766197"/>
            <a:ext cx="1950225" cy="1107996"/>
          </a:xfrm>
          <a:prstGeom prst="rect">
            <a:avLst/>
          </a:prstGeom>
          <a:noFill/>
        </p:spPr>
        <p:txBody>
          <a:bodyPr wrap="square" rtlCol="0">
            <a:spAutoFit/>
          </a:bodyPr>
          <a:lstStyle/>
          <a:p>
            <a:pPr algn="ctr"/>
            <a:r>
              <a:rPr lang="en-US" sz="600" b="1" dirty="0">
                <a:latin typeface="Helvetica" pitchFamily="2" charset="0"/>
              </a:rPr>
              <a:t>8 </a:t>
            </a:r>
            <a:r>
              <a:rPr lang="en-US" sz="600" b="1" i="1" dirty="0">
                <a:latin typeface="Helvetica" pitchFamily="2" charset="0"/>
              </a:rPr>
              <a:t>msh6/msh6,  2 </a:t>
            </a:r>
            <a:r>
              <a:rPr lang="en-US" sz="600" b="1" dirty="0">
                <a:latin typeface="Helvetica" pitchFamily="2" charset="0"/>
              </a:rPr>
              <a:t>wt</a:t>
            </a:r>
            <a:r>
              <a:rPr lang="en-US" sz="600" b="1" i="1" dirty="0">
                <a:latin typeface="Helvetica" pitchFamily="2" charset="0"/>
              </a:rPr>
              <a:t>/msh6, </a:t>
            </a:r>
            <a:r>
              <a:rPr lang="en-US" sz="600" b="1" dirty="0">
                <a:latin typeface="Helvetica" pitchFamily="2" charset="0"/>
              </a:rPr>
              <a:t> 7 wt/wt </a:t>
            </a:r>
          </a:p>
          <a:p>
            <a:pPr algn="ctr"/>
            <a:r>
              <a:rPr lang="en-US" sz="600" b="1" dirty="0">
                <a:latin typeface="Helvetica" pitchFamily="2" charset="0"/>
              </a:rPr>
              <a:t>Individual, whole, 3 week old rosettes</a:t>
            </a:r>
          </a:p>
          <a:p>
            <a:pPr algn="ctr"/>
            <a:r>
              <a:rPr lang="en-US" sz="600" b="1" dirty="0">
                <a:latin typeface="Helvetica" pitchFamily="2" charset="0"/>
              </a:rPr>
              <a:t>Whole genome sequencing ~ 250X depth</a:t>
            </a:r>
          </a:p>
          <a:p>
            <a:pPr algn="ctr"/>
            <a:endParaRPr lang="en-US" sz="600" dirty="0">
              <a:latin typeface="Helvetica" pitchFamily="2" charset="0"/>
            </a:endParaRPr>
          </a:p>
          <a:p>
            <a:pPr algn="ctr"/>
            <a:r>
              <a:rPr lang="en-US" sz="600" u="sng" dirty="0">
                <a:latin typeface="Helvetica" pitchFamily="2" charset="0"/>
              </a:rPr>
              <a:t>Strelka2: Tumor vs Normal (all vs. all)</a:t>
            </a:r>
          </a:p>
          <a:p>
            <a:pPr algn="ctr"/>
            <a:r>
              <a:rPr lang="en-US" sz="600" dirty="0">
                <a:latin typeface="Helvetica" pitchFamily="2" charset="0"/>
              </a:rPr>
              <a:t>Variants called in only 1 sample </a:t>
            </a:r>
            <a:r>
              <a:rPr lang="en-US" sz="600" b="1" dirty="0">
                <a:latin typeface="Helvetica" pitchFamily="2" charset="0"/>
              </a:rPr>
              <a:t>&amp;</a:t>
            </a:r>
            <a:endParaRPr lang="en-US" sz="600" dirty="0">
              <a:latin typeface="Helvetica" pitchFamily="2" charset="0"/>
            </a:endParaRPr>
          </a:p>
          <a:p>
            <a:pPr algn="ctr"/>
            <a:r>
              <a:rPr lang="en-US" sz="600" dirty="0">
                <a:latin typeface="Helvetica" pitchFamily="2" charset="0"/>
              </a:rPr>
              <a:t>PASS for all 16 ”NORMAL” comparisons </a:t>
            </a:r>
            <a:r>
              <a:rPr lang="en-US" sz="600" b="1" dirty="0">
                <a:latin typeface="Helvetica" pitchFamily="2" charset="0"/>
              </a:rPr>
              <a:t>&amp;</a:t>
            </a:r>
            <a:r>
              <a:rPr lang="en-US" sz="600" dirty="0">
                <a:latin typeface="Helvetica" pitchFamily="2" charset="0"/>
              </a:rPr>
              <a:t> </a:t>
            </a:r>
          </a:p>
          <a:p>
            <a:pPr algn="ctr"/>
            <a:r>
              <a:rPr lang="en-US" sz="600" dirty="0">
                <a:latin typeface="Helvetica" pitchFamily="2" charset="0"/>
              </a:rPr>
              <a:t>Distance to nearest mutation &gt;1000 bp </a:t>
            </a:r>
            <a:r>
              <a:rPr lang="en-US" sz="600" b="1" dirty="0">
                <a:latin typeface="Helvetica" pitchFamily="2" charset="0"/>
              </a:rPr>
              <a:t>&amp;</a:t>
            </a:r>
            <a:r>
              <a:rPr lang="en-US" sz="600" dirty="0">
                <a:latin typeface="Helvetica" pitchFamily="2" charset="0"/>
              </a:rPr>
              <a:t> </a:t>
            </a:r>
          </a:p>
          <a:p>
            <a:pPr algn="ctr"/>
            <a:r>
              <a:rPr lang="en-US" sz="600" dirty="0">
                <a:latin typeface="Helvetica" pitchFamily="2" charset="0"/>
              </a:rPr>
              <a:t>Total read depth &gt;150 </a:t>
            </a:r>
            <a:r>
              <a:rPr lang="en-US" sz="600" b="1" dirty="0">
                <a:latin typeface="Helvetica" pitchFamily="2" charset="0"/>
              </a:rPr>
              <a:t>&amp;</a:t>
            </a:r>
          </a:p>
          <a:p>
            <a:pPr algn="ctr"/>
            <a:r>
              <a:rPr lang="en-US" sz="600" dirty="0">
                <a:latin typeface="Helvetica" pitchFamily="2" charset="0"/>
              </a:rPr>
              <a:t>Alt read support &gt; 5 </a:t>
            </a:r>
            <a:r>
              <a:rPr lang="en-US" sz="600" b="1" dirty="0">
                <a:latin typeface="Helvetica" pitchFamily="2" charset="0"/>
              </a:rPr>
              <a:t> </a:t>
            </a:r>
          </a:p>
          <a:p>
            <a:pPr algn="ctr"/>
            <a:r>
              <a:rPr lang="en-US" sz="600" i="1" dirty="0">
                <a:latin typeface="Helvetica" pitchFamily="2" charset="0"/>
              </a:rPr>
              <a:t>Somatic (X</a:t>
            </a:r>
            <a:r>
              <a:rPr lang="en-US" sz="600" i="1" baseline="30000" dirty="0">
                <a:latin typeface="Helvetica" pitchFamily="2" charset="0"/>
              </a:rPr>
              <a:t>2</a:t>
            </a:r>
            <a:r>
              <a:rPr lang="en-US" sz="600" i="1" dirty="0">
                <a:latin typeface="Helvetica" pitchFamily="2" charset="0"/>
              </a:rPr>
              <a:t> p&lt;0.001, alt reads &lt; 50%)</a:t>
            </a:r>
          </a:p>
        </p:txBody>
      </p:sp>
      <p:sp>
        <p:nvSpPr>
          <p:cNvPr id="20" name="Triangle 19">
            <a:extLst>
              <a:ext uri="{FF2B5EF4-FFF2-40B4-BE49-F238E27FC236}">
                <a16:creationId xmlns:a16="http://schemas.microsoft.com/office/drawing/2014/main" id="{3F66AC0C-9022-1672-494E-172A6A2F4DF7}"/>
              </a:ext>
            </a:extLst>
          </p:cNvPr>
          <p:cNvSpPr/>
          <p:nvPr/>
        </p:nvSpPr>
        <p:spPr>
          <a:xfrm rot="10800000">
            <a:off x="1719785" y="1215153"/>
            <a:ext cx="306376" cy="457201"/>
          </a:xfrm>
          <a:prstGeom prst="triangl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5ADF543-CB34-E21E-BE39-6990238CB39B}"/>
              </a:ext>
            </a:extLst>
          </p:cNvPr>
          <p:cNvSpPr txBox="1"/>
          <p:nvPr/>
        </p:nvSpPr>
        <p:spPr>
          <a:xfrm rot="16200000">
            <a:off x="1665224" y="1320184"/>
            <a:ext cx="415498" cy="184666"/>
          </a:xfrm>
          <a:prstGeom prst="rect">
            <a:avLst/>
          </a:prstGeom>
          <a:noFill/>
        </p:spPr>
        <p:txBody>
          <a:bodyPr wrap="none" rtlCol="0">
            <a:spAutoFit/>
          </a:bodyPr>
          <a:lstStyle/>
          <a:p>
            <a:pPr algn="ctr"/>
            <a:r>
              <a:rPr lang="en-US" sz="600" b="1" dirty="0">
                <a:latin typeface="Helvetica" pitchFamily="2" charset="0"/>
              </a:rPr>
              <a:t>Filters</a:t>
            </a:r>
          </a:p>
        </p:txBody>
      </p:sp>
      <p:pic>
        <p:nvPicPr>
          <p:cNvPr id="28" name="Picture 27">
            <a:extLst>
              <a:ext uri="{FF2B5EF4-FFF2-40B4-BE49-F238E27FC236}">
                <a16:creationId xmlns:a16="http://schemas.microsoft.com/office/drawing/2014/main" id="{5AA86678-24BD-E4BC-FD97-031590655948}"/>
              </a:ext>
            </a:extLst>
          </p:cNvPr>
          <p:cNvPicPr>
            <a:picLocks noChangeAspect="1"/>
          </p:cNvPicPr>
          <p:nvPr/>
        </p:nvPicPr>
        <p:blipFill>
          <a:blip r:embed="rId6"/>
          <a:stretch>
            <a:fillRect/>
          </a:stretch>
        </p:blipFill>
        <p:spPr>
          <a:xfrm>
            <a:off x="199595" y="409004"/>
            <a:ext cx="1764396" cy="329107"/>
          </a:xfrm>
          <a:prstGeom prst="rect">
            <a:avLst/>
          </a:prstGeom>
        </p:spPr>
      </p:pic>
      <p:sp>
        <p:nvSpPr>
          <p:cNvPr id="29" name="TextBox 28">
            <a:extLst>
              <a:ext uri="{FF2B5EF4-FFF2-40B4-BE49-F238E27FC236}">
                <a16:creationId xmlns:a16="http://schemas.microsoft.com/office/drawing/2014/main" id="{E73DAB91-7E31-9FDF-6D2E-D96D1A5817AC}"/>
              </a:ext>
            </a:extLst>
          </p:cNvPr>
          <p:cNvSpPr txBox="1"/>
          <p:nvPr/>
        </p:nvSpPr>
        <p:spPr>
          <a:xfrm>
            <a:off x="363397" y="405754"/>
            <a:ext cx="1181734" cy="215444"/>
          </a:xfrm>
          <a:prstGeom prst="rect">
            <a:avLst/>
          </a:prstGeom>
          <a:noFill/>
        </p:spPr>
        <p:txBody>
          <a:bodyPr wrap="none" rtlCol="0">
            <a:spAutoFit/>
          </a:bodyPr>
          <a:lstStyle/>
          <a:p>
            <a:r>
              <a:rPr lang="en-US" sz="800" b="1" dirty="0">
                <a:solidFill>
                  <a:srgbClr val="0070C0"/>
                </a:solidFill>
                <a:latin typeface="Helvetica" pitchFamily="2" charset="0"/>
              </a:rPr>
              <a:t>MSH6</a:t>
            </a:r>
            <a:r>
              <a:rPr lang="en-US" sz="800" dirty="0">
                <a:solidFill>
                  <a:srgbClr val="0070C0"/>
                </a:solidFill>
                <a:latin typeface="Helvetica" pitchFamily="2" charset="0"/>
              </a:rPr>
              <a:t> (AT4G020270)</a:t>
            </a:r>
          </a:p>
        </p:txBody>
      </p:sp>
      <p:sp>
        <p:nvSpPr>
          <p:cNvPr id="30" name="TextBox 29">
            <a:extLst>
              <a:ext uri="{FF2B5EF4-FFF2-40B4-BE49-F238E27FC236}">
                <a16:creationId xmlns:a16="http://schemas.microsoft.com/office/drawing/2014/main" id="{47C6D1F7-026D-A3E4-DEB4-DC5CA36292EE}"/>
              </a:ext>
            </a:extLst>
          </p:cNvPr>
          <p:cNvSpPr txBox="1"/>
          <p:nvPr/>
        </p:nvSpPr>
        <p:spPr>
          <a:xfrm>
            <a:off x="1333552" y="234872"/>
            <a:ext cx="697627" cy="184666"/>
          </a:xfrm>
          <a:prstGeom prst="rect">
            <a:avLst/>
          </a:prstGeom>
          <a:noFill/>
        </p:spPr>
        <p:txBody>
          <a:bodyPr wrap="none" rtlCol="0">
            <a:spAutoFit/>
          </a:bodyPr>
          <a:lstStyle/>
          <a:p>
            <a:r>
              <a:rPr lang="en-US" sz="600" b="1" i="0" dirty="0">
                <a:solidFill>
                  <a:schemeClr val="accent2">
                    <a:lumMod val="75000"/>
                  </a:schemeClr>
                </a:solidFill>
                <a:effectLst/>
                <a:latin typeface="Helvetica" pitchFamily="2" charset="0"/>
              </a:rPr>
              <a:t>SALK_089638</a:t>
            </a:r>
            <a:endParaRPr lang="en-US" sz="600" dirty="0">
              <a:solidFill>
                <a:schemeClr val="accent2">
                  <a:lumMod val="75000"/>
                </a:schemeClr>
              </a:solidFill>
              <a:latin typeface="Helvetica" pitchFamily="2" charset="0"/>
            </a:endParaRPr>
          </a:p>
        </p:txBody>
      </p:sp>
      <p:cxnSp>
        <p:nvCxnSpPr>
          <p:cNvPr id="33" name="Straight Arrow Connector 32">
            <a:extLst>
              <a:ext uri="{FF2B5EF4-FFF2-40B4-BE49-F238E27FC236}">
                <a16:creationId xmlns:a16="http://schemas.microsoft.com/office/drawing/2014/main" id="{B338AC6F-B69F-93DD-B2DA-23412949B370}"/>
              </a:ext>
            </a:extLst>
          </p:cNvPr>
          <p:cNvCxnSpPr>
            <a:cxnSpLocks/>
          </p:cNvCxnSpPr>
          <p:nvPr/>
        </p:nvCxnSpPr>
        <p:spPr>
          <a:xfrm>
            <a:off x="438672" y="596949"/>
            <a:ext cx="295180" cy="0"/>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FB6F779D-73DF-FD8C-47AB-DE61E29F45F4}"/>
              </a:ext>
            </a:extLst>
          </p:cNvPr>
          <p:cNvSpPr txBox="1"/>
          <p:nvPr/>
        </p:nvSpPr>
        <p:spPr>
          <a:xfrm>
            <a:off x="0" y="3891561"/>
            <a:ext cx="6733661" cy="830997"/>
          </a:xfrm>
          <a:prstGeom prst="rect">
            <a:avLst/>
          </a:prstGeom>
          <a:noFill/>
        </p:spPr>
        <p:txBody>
          <a:bodyPr wrap="square" rtlCol="0">
            <a:spAutoFit/>
          </a:bodyPr>
          <a:lstStyle/>
          <a:p>
            <a:pPr algn="just"/>
            <a:r>
              <a:rPr lang="en-US" sz="800" b="1" dirty="0">
                <a:latin typeface="Helvetica" pitchFamily="2" charset="0"/>
              </a:rPr>
              <a:t>Figure 3. Somatic mutations in MSH6 knockout lines. A, </a:t>
            </a:r>
            <a:r>
              <a:rPr lang="en-US" sz="800" dirty="0">
                <a:latin typeface="Helvetica" pitchFamily="2" charset="0"/>
              </a:rPr>
              <a:t>Diagram representing MSH6 mutant SALK insertions used to phenotype mutation rates in MSH deficient lines. General pipeline for Somatic mutation experimental design and strict variant calling using Strelka2. </a:t>
            </a:r>
            <a:r>
              <a:rPr lang="en-US" sz="800" b="1" dirty="0">
                <a:latin typeface="Helvetica" pitchFamily="2" charset="0"/>
              </a:rPr>
              <a:t>B, </a:t>
            </a:r>
            <a:r>
              <a:rPr lang="en-US" sz="800" dirty="0">
                <a:latin typeface="Helvetica" pitchFamily="2" charset="0"/>
              </a:rPr>
              <a:t>Alternative allele frequency of mutations found in wt/wt+wt/msh6 and msh6/msh6 lines. Total number of mutations (n) are 127 and 322 respectively. </a:t>
            </a:r>
            <a:r>
              <a:rPr lang="en-US" sz="800" b="1" dirty="0">
                <a:latin typeface="Helvetica" pitchFamily="2" charset="0"/>
              </a:rPr>
              <a:t>C, </a:t>
            </a:r>
            <a:r>
              <a:rPr lang="en-US" sz="800" dirty="0">
                <a:latin typeface="Helvetica" pitchFamily="2" charset="0"/>
              </a:rPr>
              <a:t>mutation signature of wt/wt+wt/msh6 and msh6/msh6 with msh6/msh6 showing </a:t>
            </a:r>
            <a:r>
              <a:rPr lang="en-US" sz="800" b="1" dirty="0">
                <a:latin typeface="Helvetica" pitchFamily="2" charset="0"/>
              </a:rPr>
              <a:t>D, </a:t>
            </a:r>
            <a:r>
              <a:rPr lang="en-US" sz="800" dirty="0">
                <a:latin typeface="Helvetica" pitchFamily="2" charset="0"/>
              </a:rPr>
              <a:t>expected effects of unrepaired mismatches between adenine and oxidized guanine. </a:t>
            </a:r>
            <a:r>
              <a:rPr lang="en-US" sz="800" b="1" dirty="0">
                <a:latin typeface="Helvetica" pitchFamily="2" charset="0"/>
              </a:rPr>
              <a:t>E, </a:t>
            </a:r>
            <a:r>
              <a:rPr lang="en-US" sz="800" dirty="0">
                <a:latin typeface="Helvetica" pitchFamily="2" charset="0"/>
              </a:rPr>
              <a:t>Proportion of mutations distribution in gene bodies in wt/wt+wt/msh6 and msh6/msh6 lines. </a:t>
            </a:r>
            <a:r>
              <a:rPr lang="en-US" sz="800" b="1" dirty="0">
                <a:latin typeface="Helvetica" pitchFamily="2" charset="0"/>
              </a:rPr>
              <a:t>F, </a:t>
            </a:r>
            <a:r>
              <a:rPr lang="en-US" sz="800" dirty="0">
                <a:latin typeface="Helvetica" pitchFamily="2" charset="0"/>
              </a:rPr>
              <a:t>msh6/msh6 to wt/wt+wt/msh6 mutation ratio in different genomic features and </a:t>
            </a:r>
            <a:r>
              <a:rPr lang="en-US" sz="800" b="1" dirty="0">
                <a:latin typeface="Helvetica" pitchFamily="2" charset="0"/>
              </a:rPr>
              <a:t>G, </a:t>
            </a:r>
            <a:r>
              <a:rPr lang="en-US" sz="800" dirty="0">
                <a:latin typeface="Helvetica" pitchFamily="2" charset="0"/>
              </a:rPr>
              <a:t>in genome regions grouped by H3K4me1 ChIP-seq.</a:t>
            </a:r>
            <a:endParaRPr lang="en-US" sz="800" b="1" dirty="0">
              <a:latin typeface="Helvetica" pitchFamily="2" charset="0"/>
            </a:endParaRPr>
          </a:p>
        </p:txBody>
      </p:sp>
      <p:pic>
        <p:nvPicPr>
          <p:cNvPr id="77" name="Picture 76">
            <a:extLst>
              <a:ext uri="{FF2B5EF4-FFF2-40B4-BE49-F238E27FC236}">
                <a16:creationId xmlns:a16="http://schemas.microsoft.com/office/drawing/2014/main" id="{9BDABF28-CADD-8A3D-04A9-F396B680654C}"/>
              </a:ext>
            </a:extLst>
          </p:cNvPr>
          <p:cNvPicPr>
            <a:picLocks noChangeAspect="1"/>
          </p:cNvPicPr>
          <p:nvPr/>
        </p:nvPicPr>
        <p:blipFill>
          <a:blip r:embed="rId7"/>
          <a:stretch>
            <a:fillRect/>
          </a:stretch>
        </p:blipFill>
        <p:spPr>
          <a:xfrm>
            <a:off x="2037857" y="181454"/>
            <a:ext cx="1828800" cy="1828800"/>
          </a:xfrm>
          <a:prstGeom prst="rect">
            <a:avLst/>
          </a:prstGeom>
        </p:spPr>
      </p:pic>
      <p:sp>
        <p:nvSpPr>
          <p:cNvPr id="87" name="TextBox 86">
            <a:extLst>
              <a:ext uri="{FF2B5EF4-FFF2-40B4-BE49-F238E27FC236}">
                <a16:creationId xmlns:a16="http://schemas.microsoft.com/office/drawing/2014/main" id="{246FC86C-27D6-0FBB-A803-58A215E15553}"/>
              </a:ext>
            </a:extLst>
          </p:cNvPr>
          <p:cNvSpPr txBox="1"/>
          <p:nvPr/>
        </p:nvSpPr>
        <p:spPr>
          <a:xfrm>
            <a:off x="2073929" y="124019"/>
            <a:ext cx="83356" cy="138499"/>
          </a:xfrm>
          <a:prstGeom prst="rect">
            <a:avLst/>
          </a:prstGeom>
          <a:solidFill>
            <a:schemeClr val="bg1"/>
          </a:solidFill>
        </p:spPr>
        <p:txBody>
          <a:bodyPr wrap="none" lIns="0" tIns="0" rIns="0" bIns="0" rtlCol="0">
            <a:spAutoFit/>
          </a:bodyPr>
          <a:lstStyle/>
          <a:p>
            <a:r>
              <a:rPr lang="en-US" sz="900" b="1" dirty="0">
                <a:latin typeface="Helvetica" pitchFamily="2" charset="0"/>
              </a:rPr>
              <a:t>B</a:t>
            </a:r>
          </a:p>
        </p:txBody>
      </p:sp>
      <p:sp>
        <p:nvSpPr>
          <p:cNvPr id="88" name="TextBox 87">
            <a:extLst>
              <a:ext uri="{FF2B5EF4-FFF2-40B4-BE49-F238E27FC236}">
                <a16:creationId xmlns:a16="http://schemas.microsoft.com/office/drawing/2014/main" id="{6A25B1C0-3B17-F234-79B3-804E51870EAC}"/>
              </a:ext>
            </a:extLst>
          </p:cNvPr>
          <p:cNvSpPr txBox="1"/>
          <p:nvPr/>
        </p:nvSpPr>
        <p:spPr>
          <a:xfrm>
            <a:off x="-23637" y="84659"/>
            <a:ext cx="268022" cy="230832"/>
          </a:xfrm>
          <a:prstGeom prst="rect">
            <a:avLst/>
          </a:prstGeom>
          <a:solidFill>
            <a:schemeClr val="bg1"/>
          </a:solidFill>
        </p:spPr>
        <p:txBody>
          <a:bodyPr wrap="none" rtlCol="0">
            <a:spAutoFit/>
          </a:bodyPr>
          <a:lstStyle/>
          <a:p>
            <a:r>
              <a:rPr lang="en-US" sz="900" b="1" dirty="0">
                <a:latin typeface="Helvetica" pitchFamily="2" charset="0"/>
              </a:rPr>
              <a:t>A</a:t>
            </a:r>
          </a:p>
        </p:txBody>
      </p:sp>
      <p:sp>
        <p:nvSpPr>
          <p:cNvPr id="89" name="TextBox 88">
            <a:extLst>
              <a:ext uri="{FF2B5EF4-FFF2-40B4-BE49-F238E27FC236}">
                <a16:creationId xmlns:a16="http://schemas.microsoft.com/office/drawing/2014/main" id="{40235F29-7BAC-990C-B4BF-E1877E1C5874}"/>
              </a:ext>
            </a:extLst>
          </p:cNvPr>
          <p:cNvSpPr txBox="1"/>
          <p:nvPr/>
        </p:nvSpPr>
        <p:spPr>
          <a:xfrm>
            <a:off x="3896812" y="139917"/>
            <a:ext cx="115416" cy="138499"/>
          </a:xfrm>
          <a:prstGeom prst="rect">
            <a:avLst/>
          </a:prstGeom>
          <a:solidFill>
            <a:schemeClr val="bg1"/>
          </a:solidFill>
        </p:spPr>
        <p:txBody>
          <a:bodyPr wrap="none" lIns="0" tIns="0" rIns="0" bIns="0" rtlCol="0">
            <a:spAutoFit/>
          </a:bodyPr>
          <a:lstStyle/>
          <a:p>
            <a:r>
              <a:rPr lang="en-US" sz="900" b="1" dirty="0">
                <a:latin typeface="Helvetica" pitchFamily="2" charset="0"/>
              </a:rPr>
              <a:t>C </a:t>
            </a:r>
          </a:p>
        </p:txBody>
      </p:sp>
      <p:sp>
        <p:nvSpPr>
          <p:cNvPr id="90" name="TextBox 89">
            <a:extLst>
              <a:ext uri="{FF2B5EF4-FFF2-40B4-BE49-F238E27FC236}">
                <a16:creationId xmlns:a16="http://schemas.microsoft.com/office/drawing/2014/main" id="{C6315958-27E1-654C-A2CF-676AD4381823}"/>
              </a:ext>
            </a:extLst>
          </p:cNvPr>
          <p:cNvSpPr txBox="1"/>
          <p:nvPr/>
        </p:nvSpPr>
        <p:spPr>
          <a:xfrm>
            <a:off x="65050" y="1964475"/>
            <a:ext cx="109004" cy="138499"/>
          </a:xfrm>
          <a:prstGeom prst="rect">
            <a:avLst/>
          </a:prstGeom>
          <a:solidFill>
            <a:schemeClr val="bg1"/>
          </a:solidFill>
        </p:spPr>
        <p:txBody>
          <a:bodyPr wrap="none" lIns="0" tIns="0" rIns="0" bIns="0" rtlCol="0">
            <a:spAutoFit/>
          </a:bodyPr>
          <a:lstStyle/>
          <a:p>
            <a:r>
              <a:rPr lang="en-US" sz="900" b="1" dirty="0">
                <a:latin typeface="Helvetica" pitchFamily="2" charset="0"/>
              </a:rPr>
              <a:t>E </a:t>
            </a:r>
          </a:p>
        </p:txBody>
      </p:sp>
      <p:sp>
        <p:nvSpPr>
          <p:cNvPr id="91" name="TextBox 90">
            <a:extLst>
              <a:ext uri="{FF2B5EF4-FFF2-40B4-BE49-F238E27FC236}">
                <a16:creationId xmlns:a16="http://schemas.microsoft.com/office/drawing/2014/main" id="{0AC06B50-C44D-7AC3-6975-A12EEC7A5210}"/>
              </a:ext>
            </a:extLst>
          </p:cNvPr>
          <p:cNvSpPr txBox="1"/>
          <p:nvPr/>
        </p:nvSpPr>
        <p:spPr>
          <a:xfrm>
            <a:off x="3312328" y="1964475"/>
            <a:ext cx="102592" cy="138499"/>
          </a:xfrm>
          <a:prstGeom prst="rect">
            <a:avLst/>
          </a:prstGeom>
          <a:solidFill>
            <a:schemeClr val="bg1"/>
          </a:solidFill>
        </p:spPr>
        <p:txBody>
          <a:bodyPr wrap="none" lIns="0" tIns="0" rIns="0" bIns="0" rtlCol="0">
            <a:spAutoFit/>
          </a:bodyPr>
          <a:lstStyle/>
          <a:p>
            <a:r>
              <a:rPr lang="en-US" sz="900" b="1" dirty="0">
                <a:latin typeface="Helvetica" pitchFamily="2" charset="0"/>
              </a:rPr>
              <a:t>F </a:t>
            </a:r>
          </a:p>
        </p:txBody>
      </p:sp>
      <p:sp>
        <p:nvSpPr>
          <p:cNvPr id="92" name="TextBox 91">
            <a:extLst>
              <a:ext uri="{FF2B5EF4-FFF2-40B4-BE49-F238E27FC236}">
                <a16:creationId xmlns:a16="http://schemas.microsoft.com/office/drawing/2014/main" id="{A3FD8D27-D2A1-0559-63C9-F14096AF7F24}"/>
              </a:ext>
            </a:extLst>
          </p:cNvPr>
          <p:cNvSpPr txBox="1"/>
          <p:nvPr/>
        </p:nvSpPr>
        <p:spPr>
          <a:xfrm>
            <a:off x="5171457" y="1964475"/>
            <a:ext cx="121828" cy="138499"/>
          </a:xfrm>
          <a:prstGeom prst="rect">
            <a:avLst/>
          </a:prstGeom>
          <a:solidFill>
            <a:schemeClr val="bg1"/>
          </a:solidFill>
        </p:spPr>
        <p:txBody>
          <a:bodyPr wrap="none" lIns="0" tIns="0" rIns="0" bIns="0" rtlCol="0">
            <a:spAutoFit/>
          </a:bodyPr>
          <a:lstStyle/>
          <a:p>
            <a:r>
              <a:rPr lang="en-US" sz="900" b="1" dirty="0">
                <a:latin typeface="Helvetica" pitchFamily="2" charset="0"/>
              </a:rPr>
              <a:t>G </a:t>
            </a:r>
          </a:p>
        </p:txBody>
      </p:sp>
      <p:sp>
        <p:nvSpPr>
          <p:cNvPr id="31" name="TextBox 30">
            <a:extLst>
              <a:ext uri="{FF2B5EF4-FFF2-40B4-BE49-F238E27FC236}">
                <a16:creationId xmlns:a16="http://schemas.microsoft.com/office/drawing/2014/main" id="{F230082B-0273-F4D1-8866-CC5FFAE8FE00}"/>
              </a:ext>
            </a:extLst>
          </p:cNvPr>
          <p:cNvSpPr txBox="1"/>
          <p:nvPr/>
        </p:nvSpPr>
        <p:spPr>
          <a:xfrm>
            <a:off x="-32770" y="237421"/>
            <a:ext cx="697627" cy="184666"/>
          </a:xfrm>
          <a:prstGeom prst="rect">
            <a:avLst/>
          </a:prstGeom>
          <a:noFill/>
        </p:spPr>
        <p:txBody>
          <a:bodyPr wrap="none" rtlCol="0">
            <a:spAutoFit/>
          </a:bodyPr>
          <a:lstStyle/>
          <a:p>
            <a:r>
              <a:rPr lang="en-US" sz="600" b="1" i="0" dirty="0">
                <a:solidFill>
                  <a:schemeClr val="accent2">
                    <a:lumMod val="75000"/>
                  </a:schemeClr>
                </a:solidFill>
                <a:effectLst/>
                <a:latin typeface="Helvetica" pitchFamily="2" charset="0"/>
              </a:rPr>
              <a:t>SALK_037557</a:t>
            </a:r>
            <a:endParaRPr lang="en-US" sz="600" dirty="0">
              <a:solidFill>
                <a:schemeClr val="accent2">
                  <a:lumMod val="75000"/>
                </a:schemeClr>
              </a:solidFill>
              <a:latin typeface="Helvetica" pitchFamily="2" charset="0"/>
            </a:endParaRPr>
          </a:p>
        </p:txBody>
      </p:sp>
      <p:cxnSp>
        <p:nvCxnSpPr>
          <p:cNvPr id="94" name="Straight Connector 93">
            <a:extLst>
              <a:ext uri="{FF2B5EF4-FFF2-40B4-BE49-F238E27FC236}">
                <a16:creationId xmlns:a16="http://schemas.microsoft.com/office/drawing/2014/main" id="{FD38A3EC-DD80-B6F9-A8C8-20DFF6FA48FA}"/>
              </a:ext>
            </a:extLst>
          </p:cNvPr>
          <p:cNvCxnSpPr>
            <a:cxnSpLocks/>
          </p:cNvCxnSpPr>
          <p:nvPr/>
        </p:nvCxnSpPr>
        <p:spPr>
          <a:xfrm flipV="1">
            <a:off x="296361" y="396876"/>
            <a:ext cx="0" cy="400413"/>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99" name="Straight Connector 98">
            <a:extLst>
              <a:ext uri="{FF2B5EF4-FFF2-40B4-BE49-F238E27FC236}">
                <a16:creationId xmlns:a16="http://schemas.microsoft.com/office/drawing/2014/main" id="{83081223-97BB-7EBA-BD59-15A08CC5A966}"/>
              </a:ext>
            </a:extLst>
          </p:cNvPr>
          <p:cNvCxnSpPr>
            <a:cxnSpLocks/>
          </p:cNvCxnSpPr>
          <p:nvPr/>
        </p:nvCxnSpPr>
        <p:spPr>
          <a:xfrm flipV="1">
            <a:off x="1654410" y="385920"/>
            <a:ext cx="0" cy="400413"/>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02" name="TextBox 101">
            <a:extLst>
              <a:ext uri="{FF2B5EF4-FFF2-40B4-BE49-F238E27FC236}">
                <a16:creationId xmlns:a16="http://schemas.microsoft.com/office/drawing/2014/main" id="{D3301B5A-4057-61C3-7E8E-6807A9CDCE2F}"/>
              </a:ext>
            </a:extLst>
          </p:cNvPr>
          <p:cNvSpPr txBox="1"/>
          <p:nvPr/>
        </p:nvSpPr>
        <p:spPr>
          <a:xfrm>
            <a:off x="3286008" y="528865"/>
            <a:ext cx="402674" cy="184666"/>
          </a:xfrm>
          <a:prstGeom prst="rect">
            <a:avLst/>
          </a:prstGeom>
          <a:noFill/>
        </p:spPr>
        <p:txBody>
          <a:bodyPr wrap="none" rtlCol="0">
            <a:spAutoFit/>
          </a:bodyPr>
          <a:lstStyle/>
          <a:p>
            <a:r>
              <a:rPr lang="en-US" sz="600" dirty="0">
                <a:latin typeface="Helvetica" pitchFamily="2" charset="0"/>
              </a:rPr>
              <a:t>n=322</a:t>
            </a:r>
          </a:p>
        </p:txBody>
      </p:sp>
      <p:sp>
        <p:nvSpPr>
          <p:cNvPr id="103" name="TextBox 102">
            <a:extLst>
              <a:ext uri="{FF2B5EF4-FFF2-40B4-BE49-F238E27FC236}">
                <a16:creationId xmlns:a16="http://schemas.microsoft.com/office/drawing/2014/main" id="{3BC50841-70FB-9668-6087-734CE737E5AC}"/>
              </a:ext>
            </a:extLst>
          </p:cNvPr>
          <p:cNvSpPr txBox="1"/>
          <p:nvPr/>
        </p:nvSpPr>
        <p:spPr>
          <a:xfrm>
            <a:off x="2408288" y="535598"/>
            <a:ext cx="402674" cy="184666"/>
          </a:xfrm>
          <a:prstGeom prst="rect">
            <a:avLst/>
          </a:prstGeom>
          <a:noFill/>
        </p:spPr>
        <p:txBody>
          <a:bodyPr wrap="none" rtlCol="0">
            <a:spAutoFit/>
          </a:bodyPr>
          <a:lstStyle/>
          <a:p>
            <a:r>
              <a:rPr lang="en-US" sz="600" dirty="0">
                <a:latin typeface="Helvetica" pitchFamily="2" charset="0"/>
              </a:rPr>
              <a:t>n=127</a:t>
            </a:r>
          </a:p>
        </p:txBody>
      </p:sp>
      <p:pic>
        <p:nvPicPr>
          <p:cNvPr id="3" name="Picture 2">
            <a:extLst>
              <a:ext uri="{FF2B5EF4-FFF2-40B4-BE49-F238E27FC236}">
                <a16:creationId xmlns:a16="http://schemas.microsoft.com/office/drawing/2014/main" id="{8E3651BB-7C0F-D93F-B132-D8311A0F7636}"/>
              </a:ext>
            </a:extLst>
          </p:cNvPr>
          <p:cNvPicPr>
            <a:picLocks noChangeAspect="1"/>
          </p:cNvPicPr>
          <p:nvPr/>
        </p:nvPicPr>
        <p:blipFill>
          <a:blip r:embed="rId8"/>
          <a:stretch>
            <a:fillRect/>
          </a:stretch>
        </p:blipFill>
        <p:spPr>
          <a:xfrm>
            <a:off x="3327488" y="2082402"/>
            <a:ext cx="1371600" cy="1828800"/>
          </a:xfrm>
          <a:prstGeom prst="rect">
            <a:avLst/>
          </a:prstGeom>
        </p:spPr>
      </p:pic>
      <p:sp>
        <p:nvSpPr>
          <p:cNvPr id="38" name="TextBox 37">
            <a:extLst>
              <a:ext uri="{FF2B5EF4-FFF2-40B4-BE49-F238E27FC236}">
                <a16:creationId xmlns:a16="http://schemas.microsoft.com/office/drawing/2014/main" id="{2C711D17-A18E-140F-6479-4E58161F797D}"/>
              </a:ext>
            </a:extLst>
          </p:cNvPr>
          <p:cNvSpPr txBox="1"/>
          <p:nvPr/>
        </p:nvSpPr>
        <p:spPr>
          <a:xfrm>
            <a:off x="3706689" y="2032291"/>
            <a:ext cx="1118134" cy="276999"/>
          </a:xfrm>
          <a:prstGeom prst="rect">
            <a:avLst/>
          </a:prstGeom>
          <a:noFill/>
        </p:spPr>
        <p:txBody>
          <a:bodyPr wrap="square">
            <a:spAutoFit/>
          </a:bodyPr>
          <a:lstStyle/>
          <a:p>
            <a:r>
              <a:rPr lang="en-US" sz="600" dirty="0">
                <a:latin typeface="Helvetica" pitchFamily="2" charset="0"/>
              </a:rPr>
              <a:t>X</a:t>
            </a:r>
            <a:r>
              <a:rPr lang="en-US" sz="600" baseline="30000" dirty="0">
                <a:latin typeface="Helvetica" pitchFamily="2" charset="0"/>
              </a:rPr>
              <a:t>2</a:t>
            </a:r>
            <a:r>
              <a:rPr lang="en-US" sz="600" dirty="0">
                <a:latin typeface="Helvetica" pitchFamily="2" charset="0"/>
              </a:rPr>
              <a:t> = 15.824, df = 2</a:t>
            </a:r>
          </a:p>
          <a:p>
            <a:r>
              <a:rPr lang="en-US" sz="600" dirty="0">
                <a:latin typeface="Helvetica" pitchFamily="2" charset="0"/>
              </a:rPr>
              <a:t>p-value = 0.0003663</a:t>
            </a:r>
          </a:p>
        </p:txBody>
      </p:sp>
      <p:sp>
        <p:nvSpPr>
          <p:cNvPr id="6" name="TextBox 5">
            <a:extLst>
              <a:ext uri="{FF2B5EF4-FFF2-40B4-BE49-F238E27FC236}">
                <a16:creationId xmlns:a16="http://schemas.microsoft.com/office/drawing/2014/main" id="{345EB6F7-171A-8DE9-4BEB-A9C9C6961E78}"/>
              </a:ext>
            </a:extLst>
          </p:cNvPr>
          <p:cNvSpPr txBox="1"/>
          <p:nvPr/>
        </p:nvSpPr>
        <p:spPr>
          <a:xfrm>
            <a:off x="5425073" y="1988146"/>
            <a:ext cx="780983" cy="276999"/>
          </a:xfrm>
          <a:prstGeom prst="rect">
            <a:avLst/>
          </a:prstGeom>
          <a:noFill/>
        </p:spPr>
        <p:txBody>
          <a:bodyPr wrap="none" rtlCol="0">
            <a:spAutoFit/>
          </a:bodyPr>
          <a:lstStyle/>
          <a:p>
            <a:r>
              <a:rPr lang="en-US" sz="600" dirty="0">
                <a:latin typeface="Helvetica" pitchFamily="2" charset="0"/>
              </a:rPr>
              <a:t>X</a:t>
            </a:r>
            <a:r>
              <a:rPr lang="en-US" sz="600" baseline="30000" dirty="0">
                <a:latin typeface="Helvetica" pitchFamily="2" charset="0"/>
              </a:rPr>
              <a:t>2</a:t>
            </a:r>
            <a:r>
              <a:rPr lang="en-US" sz="600" dirty="0">
                <a:latin typeface="Helvetica" pitchFamily="2" charset="0"/>
              </a:rPr>
              <a:t> = 24.82, df = 2</a:t>
            </a:r>
          </a:p>
          <a:p>
            <a:r>
              <a:rPr lang="en-US" sz="600" dirty="0">
                <a:latin typeface="Helvetica" pitchFamily="2" charset="0"/>
              </a:rPr>
              <a:t>p-value = 4e-06</a:t>
            </a:r>
          </a:p>
        </p:txBody>
      </p:sp>
      <p:pic>
        <p:nvPicPr>
          <p:cNvPr id="86" name="Picture 85">
            <a:extLst>
              <a:ext uri="{FF2B5EF4-FFF2-40B4-BE49-F238E27FC236}">
                <a16:creationId xmlns:a16="http://schemas.microsoft.com/office/drawing/2014/main" id="{1ABD3634-0BA2-A3A5-856C-4E1C6CFFA4EB}"/>
              </a:ext>
            </a:extLst>
          </p:cNvPr>
          <p:cNvPicPr>
            <a:picLocks noChangeAspect="1"/>
          </p:cNvPicPr>
          <p:nvPr/>
        </p:nvPicPr>
        <p:blipFill rotWithShape="1">
          <a:blip r:embed="rId9"/>
          <a:srcRect t="31005" r="67140" b="44576"/>
          <a:stretch/>
        </p:blipFill>
        <p:spPr>
          <a:xfrm>
            <a:off x="4669305" y="2532992"/>
            <a:ext cx="600952" cy="446568"/>
          </a:xfrm>
          <a:prstGeom prst="rect">
            <a:avLst/>
          </a:prstGeom>
        </p:spPr>
      </p:pic>
      <p:pic>
        <p:nvPicPr>
          <p:cNvPr id="10" name="Picture 9">
            <a:extLst>
              <a:ext uri="{FF2B5EF4-FFF2-40B4-BE49-F238E27FC236}">
                <a16:creationId xmlns:a16="http://schemas.microsoft.com/office/drawing/2014/main" id="{97B5B816-99E7-58B1-C36B-7DC152BFAD33}"/>
              </a:ext>
            </a:extLst>
          </p:cNvPr>
          <p:cNvPicPr>
            <a:picLocks noChangeAspect="1"/>
          </p:cNvPicPr>
          <p:nvPr/>
        </p:nvPicPr>
        <p:blipFill>
          <a:blip r:embed="rId10"/>
          <a:stretch>
            <a:fillRect/>
          </a:stretch>
        </p:blipFill>
        <p:spPr>
          <a:xfrm>
            <a:off x="4852544" y="135675"/>
            <a:ext cx="1092200" cy="1828800"/>
          </a:xfrm>
          <a:prstGeom prst="rect">
            <a:avLst/>
          </a:prstGeom>
        </p:spPr>
      </p:pic>
      <p:sp>
        <p:nvSpPr>
          <p:cNvPr id="7" name="TextBox 6">
            <a:extLst>
              <a:ext uri="{FF2B5EF4-FFF2-40B4-BE49-F238E27FC236}">
                <a16:creationId xmlns:a16="http://schemas.microsoft.com/office/drawing/2014/main" id="{B10FFBB5-FD42-337C-7C87-E8CE6A114A7D}"/>
              </a:ext>
            </a:extLst>
          </p:cNvPr>
          <p:cNvSpPr txBox="1"/>
          <p:nvPr/>
        </p:nvSpPr>
        <p:spPr>
          <a:xfrm>
            <a:off x="5920504" y="141700"/>
            <a:ext cx="115416" cy="138499"/>
          </a:xfrm>
          <a:prstGeom prst="rect">
            <a:avLst/>
          </a:prstGeom>
          <a:solidFill>
            <a:schemeClr val="bg1"/>
          </a:solidFill>
        </p:spPr>
        <p:txBody>
          <a:bodyPr wrap="none" lIns="0" tIns="0" rIns="0" bIns="0" rtlCol="0">
            <a:spAutoFit/>
          </a:bodyPr>
          <a:lstStyle/>
          <a:p>
            <a:r>
              <a:rPr lang="en-US" sz="900" b="1" dirty="0">
                <a:latin typeface="Helvetica" pitchFamily="2" charset="0"/>
              </a:rPr>
              <a:t>D </a:t>
            </a:r>
          </a:p>
        </p:txBody>
      </p:sp>
      <p:pic>
        <p:nvPicPr>
          <p:cNvPr id="9" name="Picture 8" descr="Diagram&#10;&#10;Description automatically generated">
            <a:extLst>
              <a:ext uri="{FF2B5EF4-FFF2-40B4-BE49-F238E27FC236}">
                <a16:creationId xmlns:a16="http://schemas.microsoft.com/office/drawing/2014/main" id="{B874962A-C11B-C450-E8E4-1D1992F9F6CB}"/>
              </a:ext>
            </a:extLst>
          </p:cNvPr>
          <p:cNvPicPr>
            <a:picLocks noChangeAspect="1"/>
          </p:cNvPicPr>
          <p:nvPr/>
        </p:nvPicPr>
        <p:blipFill rotWithShape="1">
          <a:blip r:embed="rId11"/>
          <a:srcRect l="57475"/>
          <a:stretch/>
        </p:blipFill>
        <p:spPr>
          <a:xfrm>
            <a:off x="6035920" y="919172"/>
            <a:ext cx="607707" cy="749903"/>
          </a:xfrm>
          <a:prstGeom prst="rect">
            <a:avLst/>
          </a:prstGeom>
        </p:spPr>
      </p:pic>
      <p:pic>
        <p:nvPicPr>
          <p:cNvPr id="12" name="Picture 11" descr="Diagram&#10;&#10;Description automatically generated">
            <a:extLst>
              <a:ext uri="{FF2B5EF4-FFF2-40B4-BE49-F238E27FC236}">
                <a16:creationId xmlns:a16="http://schemas.microsoft.com/office/drawing/2014/main" id="{1E84461F-F47E-9F99-A18D-707D3A43EB08}"/>
              </a:ext>
            </a:extLst>
          </p:cNvPr>
          <p:cNvPicPr>
            <a:picLocks noChangeAspect="1"/>
          </p:cNvPicPr>
          <p:nvPr/>
        </p:nvPicPr>
        <p:blipFill rotWithShape="1">
          <a:blip r:embed="rId11"/>
          <a:srcRect r="55393"/>
          <a:stretch/>
        </p:blipFill>
        <p:spPr>
          <a:xfrm>
            <a:off x="6048085" y="219193"/>
            <a:ext cx="628353" cy="739185"/>
          </a:xfrm>
          <a:prstGeom prst="rect">
            <a:avLst/>
          </a:prstGeom>
        </p:spPr>
      </p:pic>
    </p:spTree>
    <p:extLst>
      <p:ext uri="{BB962C8B-B14F-4D97-AF65-F5344CB8AC3E}">
        <p14:creationId xmlns:p14="http://schemas.microsoft.com/office/powerpoint/2010/main" val="1648019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Picture 205">
            <a:extLst>
              <a:ext uri="{FF2B5EF4-FFF2-40B4-BE49-F238E27FC236}">
                <a16:creationId xmlns:a16="http://schemas.microsoft.com/office/drawing/2014/main" id="{2D795D80-261A-C18E-A953-D53A72D9A386}"/>
              </a:ext>
            </a:extLst>
          </p:cNvPr>
          <p:cNvPicPr>
            <a:picLocks noChangeAspect="1"/>
          </p:cNvPicPr>
          <p:nvPr/>
        </p:nvPicPr>
        <p:blipFill>
          <a:blip r:embed="rId3"/>
          <a:stretch>
            <a:fillRect/>
          </a:stretch>
        </p:blipFill>
        <p:spPr>
          <a:xfrm>
            <a:off x="1640316" y="3083238"/>
            <a:ext cx="1371600" cy="1371600"/>
          </a:xfrm>
          <a:prstGeom prst="rect">
            <a:avLst/>
          </a:prstGeom>
        </p:spPr>
      </p:pic>
      <p:pic>
        <p:nvPicPr>
          <p:cNvPr id="7" name="Picture 6">
            <a:extLst>
              <a:ext uri="{FF2B5EF4-FFF2-40B4-BE49-F238E27FC236}">
                <a16:creationId xmlns:a16="http://schemas.microsoft.com/office/drawing/2014/main" id="{B5E85708-79C4-FF3A-86B1-9F94A1E3B5ED}"/>
              </a:ext>
            </a:extLst>
          </p:cNvPr>
          <p:cNvPicPr>
            <a:picLocks noChangeAspect="1"/>
          </p:cNvPicPr>
          <p:nvPr/>
        </p:nvPicPr>
        <p:blipFill>
          <a:blip r:embed="rId4"/>
          <a:stretch>
            <a:fillRect/>
          </a:stretch>
        </p:blipFill>
        <p:spPr>
          <a:xfrm>
            <a:off x="5292114" y="2518111"/>
            <a:ext cx="1371600" cy="1371600"/>
          </a:xfrm>
          <a:prstGeom prst="rect">
            <a:avLst/>
          </a:prstGeom>
        </p:spPr>
      </p:pic>
      <p:pic>
        <p:nvPicPr>
          <p:cNvPr id="208" name="Picture 207">
            <a:extLst>
              <a:ext uri="{FF2B5EF4-FFF2-40B4-BE49-F238E27FC236}">
                <a16:creationId xmlns:a16="http://schemas.microsoft.com/office/drawing/2014/main" id="{4236F6EB-6ECE-9F1D-9800-0CC8C1F6C49F}"/>
              </a:ext>
            </a:extLst>
          </p:cNvPr>
          <p:cNvPicPr>
            <a:picLocks noChangeAspect="1"/>
          </p:cNvPicPr>
          <p:nvPr/>
        </p:nvPicPr>
        <p:blipFill>
          <a:blip r:embed="rId5"/>
          <a:stretch>
            <a:fillRect/>
          </a:stretch>
        </p:blipFill>
        <p:spPr>
          <a:xfrm>
            <a:off x="1660117" y="1672328"/>
            <a:ext cx="1371600" cy="1371600"/>
          </a:xfrm>
          <a:prstGeom prst="rect">
            <a:avLst/>
          </a:prstGeom>
        </p:spPr>
      </p:pic>
      <p:pic>
        <p:nvPicPr>
          <p:cNvPr id="205" name="Picture 204">
            <a:extLst>
              <a:ext uri="{FF2B5EF4-FFF2-40B4-BE49-F238E27FC236}">
                <a16:creationId xmlns:a16="http://schemas.microsoft.com/office/drawing/2014/main" id="{68AF18BC-6454-D1EC-4625-A9786B90AA51}"/>
              </a:ext>
            </a:extLst>
          </p:cNvPr>
          <p:cNvPicPr>
            <a:picLocks noChangeAspect="1"/>
          </p:cNvPicPr>
          <p:nvPr/>
        </p:nvPicPr>
        <p:blipFill>
          <a:blip r:embed="rId6"/>
          <a:stretch>
            <a:fillRect/>
          </a:stretch>
        </p:blipFill>
        <p:spPr>
          <a:xfrm>
            <a:off x="200175" y="284564"/>
            <a:ext cx="1236047" cy="1236047"/>
          </a:xfrm>
          <a:prstGeom prst="rect">
            <a:avLst/>
          </a:prstGeom>
        </p:spPr>
      </p:pic>
      <p:pic>
        <p:nvPicPr>
          <p:cNvPr id="204" name="Picture 203">
            <a:extLst>
              <a:ext uri="{FF2B5EF4-FFF2-40B4-BE49-F238E27FC236}">
                <a16:creationId xmlns:a16="http://schemas.microsoft.com/office/drawing/2014/main" id="{825462F1-A55C-5988-0F38-778F29938A29}"/>
              </a:ext>
            </a:extLst>
          </p:cNvPr>
          <p:cNvPicPr>
            <a:picLocks noChangeAspect="1"/>
          </p:cNvPicPr>
          <p:nvPr/>
        </p:nvPicPr>
        <p:blipFill>
          <a:blip r:embed="rId7"/>
          <a:stretch>
            <a:fillRect/>
          </a:stretch>
        </p:blipFill>
        <p:spPr>
          <a:xfrm>
            <a:off x="38628" y="1642630"/>
            <a:ext cx="1371600" cy="1371600"/>
          </a:xfrm>
          <a:prstGeom prst="rect">
            <a:avLst/>
          </a:prstGeom>
        </p:spPr>
      </p:pic>
      <p:pic>
        <p:nvPicPr>
          <p:cNvPr id="192" name="Picture 191">
            <a:extLst>
              <a:ext uri="{FF2B5EF4-FFF2-40B4-BE49-F238E27FC236}">
                <a16:creationId xmlns:a16="http://schemas.microsoft.com/office/drawing/2014/main" id="{2AB6B674-260B-A54D-5BE4-687FDD1D4D5E}"/>
              </a:ext>
            </a:extLst>
          </p:cNvPr>
          <p:cNvPicPr>
            <a:picLocks noChangeAspect="1"/>
          </p:cNvPicPr>
          <p:nvPr/>
        </p:nvPicPr>
        <p:blipFill>
          <a:blip r:embed="rId8"/>
          <a:stretch>
            <a:fillRect/>
          </a:stretch>
        </p:blipFill>
        <p:spPr>
          <a:xfrm>
            <a:off x="137558" y="3221767"/>
            <a:ext cx="1371600" cy="1371600"/>
          </a:xfrm>
          <a:prstGeom prst="rect">
            <a:avLst/>
          </a:prstGeom>
        </p:spPr>
      </p:pic>
      <p:sp>
        <p:nvSpPr>
          <p:cNvPr id="31" name="Rectangle 30">
            <a:extLst>
              <a:ext uri="{FF2B5EF4-FFF2-40B4-BE49-F238E27FC236}">
                <a16:creationId xmlns:a16="http://schemas.microsoft.com/office/drawing/2014/main" id="{FD4E95B6-18C3-D0CA-083D-50AAFD035CE3}"/>
              </a:ext>
            </a:extLst>
          </p:cNvPr>
          <p:cNvSpPr/>
          <p:nvPr/>
        </p:nvSpPr>
        <p:spPr>
          <a:xfrm>
            <a:off x="7590896" y="7540283"/>
            <a:ext cx="46434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53DBE2F4-D90F-83DE-C93F-FDDC7DC489FB}"/>
              </a:ext>
            </a:extLst>
          </p:cNvPr>
          <p:cNvSpPr txBox="1"/>
          <p:nvPr/>
        </p:nvSpPr>
        <p:spPr>
          <a:xfrm>
            <a:off x="3064" y="106553"/>
            <a:ext cx="268022" cy="230832"/>
          </a:xfrm>
          <a:prstGeom prst="rect">
            <a:avLst/>
          </a:prstGeom>
          <a:noFill/>
        </p:spPr>
        <p:txBody>
          <a:bodyPr wrap="none" rtlCol="0">
            <a:spAutoFit/>
          </a:bodyPr>
          <a:lstStyle/>
          <a:p>
            <a:r>
              <a:rPr lang="en-US" sz="900" b="1" dirty="0">
                <a:latin typeface="Helvetica" pitchFamily="2" charset="0"/>
              </a:rPr>
              <a:t>A</a:t>
            </a:r>
          </a:p>
        </p:txBody>
      </p:sp>
      <p:sp>
        <p:nvSpPr>
          <p:cNvPr id="142" name="TextBox 141">
            <a:extLst>
              <a:ext uri="{FF2B5EF4-FFF2-40B4-BE49-F238E27FC236}">
                <a16:creationId xmlns:a16="http://schemas.microsoft.com/office/drawing/2014/main" id="{E0C5AC39-B770-95C2-AEC5-2D94DC67A569}"/>
              </a:ext>
            </a:extLst>
          </p:cNvPr>
          <p:cNvSpPr txBox="1"/>
          <p:nvPr/>
        </p:nvSpPr>
        <p:spPr>
          <a:xfrm>
            <a:off x="-41564" y="4586363"/>
            <a:ext cx="3073281" cy="1585049"/>
          </a:xfrm>
          <a:prstGeom prst="rect">
            <a:avLst/>
          </a:prstGeom>
          <a:noFill/>
        </p:spPr>
        <p:txBody>
          <a:bodyPr wrap="square" rtlCol="0">
            <a:spAutoFit/>
          </a:bodyPr>
          <a:lstStyle/>
          <a:p>
            <a:pPr algn="just"/>
            <a:r>
              <a:rPr lang="en-US" sz="800" b="1" dirty="0">
                <a:latin typeface="Helvetica" pitchFamily="2" charset="0"/>
              </a:rPr>
              <a:t>Figure 2. PDS5C targets H3K4me1 and is associated with lower mutation rates. A, </a:t>
            </a:r>
            <a:r>
              <a:rPr lang="en-US" sz="800" dirty="0">
                <a:latin typeface="Helvetica" pitchFamily="2" charset="0"/>
              </a:rPr>
              <a:t>ChIP-seq analysis of PDS5C in </a:t>
            </a:r>
            <a:r>
              <a:rPr lang="en-US" sz="800" i="1" dirty="0">
                <a:latin typeface="Helvetica" pitchFamily="2" charset="0"/>
              </a:rPr>
              <a:t>A thaliana</a:t>
            </a:r>
            <a:r>
              <a:rPr lang="en-US" sz="800" dirty="0">
                <a:latin typeface="Helvetica" pitchFamily="2" charset="0"/>
              </a:rPr>
              <a:t>, cohesion cofactor involved in HDR (Niu et al. 2021). Letters represent </a:t>
            </a:r>
            <a:r>
              <a:rPr lang="en-US" sz="800" dirty="0" err="1">
                <a:latin typeface="Helvetica" pitchFamily="2" charset="0"/>
              </a:rPr>
              <a:t>TukeyHSD</a:t>
            </a:r>
            <a:r>
              <a:rPr lang="en-US" sz="800" dirty="0">
                <a:latin typeface="Helvetica" pitchFamily="2" charset="0"/>
              </a:rPr>
              <a:t> contrast at p=0</a:t>
            </a:r>
            <a:r>
              <a:rPr lang="en-US" sz="800" i="1" dirty="0">
                <a:latin typeface="Helvetica" pitchFamily="2" charset="0"/>
              </a:rPr>
              <a:t>. </a:t>
            </a:r>
            <a:r>
              <a:rPr lang="en-US" sz="800" dirty="0">
                <a:latin typeface="Helvetica" pitchFamily="2" charset="0"/>
              </a:rPr>
              <a:t>Upstream/downstream = 1000bp</a:t>
            </a:r>
            <a:r>
              <a:rPr lang="en-US" sz="800" i="1" dirty="0">
                <a:latin typeface="Helvetica" pitchFamily="2" charset="0"/>
              </a:rPr>
              <a:t>. </a:t>
            </a:r>
            <a:r>
              <a:rPr lang="en-US" sz="800" b="1" dirty="0">
                <a:latin typeface="Helvetica" pitchFamily="2" charset="0"/>
              </a:rPr>
              <a:t>B, </a:t>
            </a:r>
            <a:r>
              <a:rPr lang="en-US" sz="800" dirty="0">
                <a:latin typeface="Helvetica" pitchFamily="2" charset="0"/>
              </a:rPr>
              <a:t>Features marked by PDS5C experience reduced germline mutation rates in </a:t>
            </a:r>
            <a:r>
              <a:rPr lang="en-US" sz="800" i="1" dirty="0">
                <a:latin typeface="Helvetica" pitchFamily="2" charset="0"/>
              </a:rPr>
              <a:t>A. thaliana</a:t>
            </a:r>
            <a:r>
              <a:rPr lang="en-US" sz="800" dirty="0">
                <a:latin typeface="Helvetica" pitchFamily="2" charset="0"/>
              </a:rPr>
              <a:t>. </a:t>
            </a:r>
            <a:r>
              <a:rPr lang="en-US" sz="800" b="1" dirty="0">
                <a:latin typeface="Helvetica" pitchFamily="2" charset="0"/>
              </a:rPr>
              <a:t>C</a:t>
            </a:r>
            <a:r>
              <a:rPr lang="en-US" sz="800" dirty="0">
                <a:latin typeface="Helvetica" pitchFamily="2" charset="0"/>
              </a:rPr>
              <a:t>, Gene bodies of genes with elevated H3K4me1 have greater levels of PDS5C, as do </a:t>
            </a:r>
            <a:r>
              <a:rPr lang="en-US" sz="800" b="1" dirty="0">
                <a:latin typeface="Helvetica" pitchFamily="2" charset="0"/>
              </a:rPr>
              <a:t>D</a:t>
            </a:r>
            <a:r>
              <a:rPr lang="en-US" sz="800" dirty="0">
                <a:latin typeface="Helvetica" pitchFamily="2" charset="0"/>
              </a:rPr>
              <a:t>, essential genes, and </a:t>
            </a:r>
            <a:r>
              <a:rPr lang="en-US" sz="800" b="1" dirty="0">
                <a:latin typeface="Helvetica" pitchFamily="2" charset="0"/>
              </a:rPr>
              <a:t>E</a:t>
            </a:r>
            <a:r>
              <a:rPr lang="en-US" sz="800" dirty="0">
                <a:latin typeface="Helvetica" pitchFamily="2" charset="0"/>
              </a:rPr>
              <a:t>, genes under stronger purifying selection. </a:t>
            </a:r>
            <a:r>
              <a:rPr lang="en-US" sz="800" dirty="0" err="1">
                <a:latin typeface="Helvetica" pitchFamily="2" charset="0"/>
              </a:rPr>
              <a:t>Pn</a:t>
            </a:r>
            <a:r>
              <a:rPr lang="en-US" sz="800" dirty="0">
                <a:latin typeface="Helvetica" pitchFamily="2" charset="0"/>
              </a:rPr>
              <a:t>/Ps = Non-synonymous /synonymous polymorphisms in </a:t>
            </a:r>
            <a:r>
              <a:rPr lang="en-US" sz="800" i="1" dirty="0">
                <a:latin typeface="Helvetica" pitchFamily="2" charset="0"/>
              </a:rPr>
              <a:t>A. thaliana </a:t>
            </a:r>
            <a:r>
              <a:rPr lang="en-US" sz="800" dirty="0">
                <a:latin typeface="Helvetica" pitchFamily="2" charset="0"/>
              </a:rPr>
              <a:t>populations. Mean +- SE for percentiles shown. Pearson correlation (r) reflects entire dataset. P&lt;2x10</a:t>
            </a:r>
            <a:r>
              <a:rPr lang="en-US" sz="900" baseline="30000" dirty="0">
                <a:latin typeface="Helvetica" pitchFamily="2" charset="0"/>
              </a:rPr>
              <a:t>-16</a:t>
            </a:r>
            <a:r>
              <a:rPr lang="en-US" sz="900" dirty="0">
                <a:latin typeface="Helvetica" pitchFamily="2" charset="0"/>
              </a:rPr>
              <a:t> for all.</a:t>
            </a:r>
            <a:r>
              <a:rPr lang="en-US" sz="800" dirty="0">
                <a:latin typeface="Helvetica" pitchFamily="2" charset="0"/>
              </a:rPr>
              <a:t> </a:t>
            </a:r>
          </a:p>
        </p:txBody>
      </p:sp>
      <p:sp>
        <p:nvSpPr>
          <p:cNvPr id="162" name="TextBox 161">
            <a:extLst>
              <a:ext uri="{FF2B5EF4-FFF2-40B4-BE49-F238E27FC236}">
                <a16:creationId xmlns:a16="http://schemas.microsoft.com/office/drawing/2014/main" id="{5F0212D6-3C87-189F-C346-7CDC2644380E}"/>
              </a:ext>
            </a:extLst>
          </p:cNvPr>
          <p:cNvSpPr txBox="1"/>
          <p:nvPr/>
        </p:nvSpPr>
        <p:spPr>
          <a:xfrm>
            <a:off x="0" y="1502160"/>
            <a:ext cx="268022" cy="230832"/>
          </a:xfrm>
          <a:prstGeom prst="rect">
            <a:avLst/>
          </a:prstGeom>
          <a:noFill/>
        </p:spPr>
        <p:txBody>
          <a:bodyPr wrap="none" rtlCol="0">
            <a:spAutoFit/>
          </a:bodyPr>
          <a:lstStyle/>
          <a:p>
            <a:r>
              <a:rPr lang="en-US" sz="900" b="1" dirty="0">
                <a:latin typeface="Helvetica" pitchFamily="2" charset="0"/>
              </a:rPr>
              <a:t>B</a:t>
            </a:r>
          </a:p>
        </p:txBody>
      </p:sp>
      <p:sp>
        <p:nvSpPr>
          <p:cNvPr id="163" name="TextBox 162">
            <a:extLst>
              <a:ext uri="{FF2B5EF4-FFF2-40B4-BE49-F238E27FC236}">
                <a16:creationId xmlns:a16="http://schemas.microsoft.com/office/drawing/2014/main" id="{4B39CEC0-2365-F0EC-8D96-F54F7E4888AD}"/>
              </a:ext>
            </a:extLst>
          </p:cNvPr>
          <p:cNvSpPr txBox="1"/>
          <p:nvPr/>
        </p:nvSpPr>
        <p:spPr>
          <a:xfrm>
            <a:off x="1577043" y="1520611"/>
            <a:ext cx="268022" cy="230832"/>
          </a:xfrm>
          <a:prstGeom prst="rect">
            <a:avLst/>
          </a:prstGeom>
          <a:noFill/>
        </p:spPr>
        <p:txBody>
          <a:bodyPr wrap="none" rtlCol="0">
            <a:spAutoFit/>
          </a:bodyPr>
          <a:lstStyle/>
          <a:p>
            <a:r>
              <a:rPr lang="en-US" sz="900" b="1" dirty="0">
                <a:latin typeface="Helvetica" pitchFamily="2" charset="0"/>
              </a:rPr>
              <a:t>C</a:t>
            </a:r>
          </a:p>
        </p:txBody>
      </p:sp>
      <p:sp>
        <p:nvSpPr>
          <p:cNvPr id="164" name="TextBox 163">
            <a:extLst>
              <a:ext uri="{FF2B5EF4-FFF2-40B4-BE49-F238E27FC236}">
                <a16:creationId xmlns:a16="http://schemas.microsoft.com/office/drawing/2014/main" id="{909D2D3D-F9C8-E0E3-2FBB-CE7459DAD3EF}"/>
              </a:ext>
            </a:extLst>
          </p:cNvPr>
          <p:cNvSpPr txBox="1"/>
          <p:nvPr/>
        </p:nvSpPr>
        <p:spPr>
          <a:xfrm>
            <a:off x="0" y="2977328"/>
            <a:ext cx="268022" cy="230832"/>
          </a:xfrm>
          <a:prstGeom prst="rect">
            <a:avLst/>
          </a:prstGeom>
          <a:noFill/>
        </p:spPr>
        <p:txBody>
          <a:bodyPr wrap="none" rtlCol="0">
            <a:spAutoFit/>
          </a:bodyPr>
          <a:lstStyle/>
          <a:p>
            <a:r>
              <a:rPr lang="en-US" sz="900" b="1" dirty="0">
                <a:latin typeface="Helvetica" pitchFamily="2" charset="0"/>
              </a:rPr>
              <a:t>D</a:t>
            </a:r>
          </a:p>
        </p:txBody>
      </p:sp>
      <p:sp>
        <p:nvSpPr>
          <p:cNvPr id="165" name="TextBox 164">
            <a:extLst>
              <a:ext uri="{FF2B5EF4-FFF2-40B4-BE49-F238E27FC236}">
                <a16:creationId xmlns:a16="http://schemas.microsoft.com/office/drawing/2014/main" id="{AE8AD01B-DB2D-65E6-820E-23065169A413}"/>
              </a:ext>
            </a:extLst>
          </p:cNvPr>
          <p:cNvSpPr txBox="1"/>
          <p:nvPr/>
        </p:nvSpPr>
        <p:spPr>
          <a:xfrm>
            <a:off x="1580249" y="2973115"/>
            <a:ext cx="261610" cy="230832"/>
          </a:xfrm>
          <a:prstGeom prst="rect">
            <a:avLst/>
          </a:prstGeom>
          <a:noFill/>
        </p:spPr>
        <p:txBody>
          <a:bodyPr wrap="none" rtlCol="0">
            <a:spAutoFit/>
          </a:bodyPr>
          <a:lstStyle/>
          <a:p>
            <a:r>
              <a:rPr lang="en-US" sz="900" b="1" dirty="0">
                <a:latin typeface="Helvetica" pitchFamily="2" charset="0"/>
              </a:rPr>
              <a:t>E</a:t>
            </a:r>
          </a:p>
        </p:txBody>
      </p:sp>
      <p:sp>
        <p:nvSpPr>
          <p:cNvPr id="179" name="TextBox 178">
            <a:extLst>
              <a:ext uri="{FF2B5EF4-FFF2-40B4-BE49-F238E27FC236}">
                <a16:creationId xmlns:a16="http://schemas.microsoft.com/office/drawing/2014/main" id="{198247C8-018B-C575-BFFD-0B542D905400}"/>
              </a:ext>
            </a:extLst>
          </p:cNvPr>
          <p:cNvSpPr txBox="1"/>
          <p:nvPr/>
        </p:nvSpPr>
        <p:spPr>
          <a:xfrm>
            <a:off x="468826" y="816544"/>
            <a:ext cx="227948" cy="184666"/>
          </a:xfrm>
          <a:prstGeom prst="rect">
            <a:avLst/>
          </a:prstGeom>
          <a:noFill/>
        </p:spPr>
        <p:txBody>
          <a:bodyPr wrap="none" rtlCol="0">
            <a:spAutoFit/>
          </a:bodyPr>
          <a:lstStyle/>
          <a:p>
            <a:r>
              <a:rPr lang="en-US" sz="600" dirty="0">
                <a:latin typeface="Helvetica" pitchFamily="2" charset="0"/>
              </a:rPr>
              <a:t>a</a:t>
            </a:r>
          </a:p>
        </p:txBody>
      </p:sp>
      <p:sp>
        <p:nvSpPr>
          <p:cNvPr id="180" name="TextBox 179">
            <a:extLst>
              <a:ext uri="{FF2B5EF4-FFF2-40B4-BE49-F238E27FC236}">
                <a16:creationId xmlns:a16="http://schemas.microsoft.com/office/drawing/2014/main" id="{4A685079-A029-CFD3-886D-3331D5E61ACD}"/>
              </a:ext>
            </a:extLst>
          </p:cNvPr>
          <p:cNvSpPr txBox="1"/>
          <p:nvPr/>
        </p:nvSpPr>
        <p:spPr>
          <a:xfrm>
            <a:off x="623543" y="714949"/>
            <a:ext cx="227948" cy="184666"/>
          </a:xfrm>
          <a:prstGeom prst="rect">
            <a:avLst/>
          </a:prstGeom>
          <a:noFill/>
        </p:spPr>
        <p:txBody>
          <a:bodyPr wrap="none" rtlCol="0">
            <a:spAutoFit/>
          </a:bodyPr>
          <a:lstStyle/>
          <a:p>
            <a:r>
              <a:rPr lang="en-US" sz="600" dirty="0">
                <a:latin typeface="Helvetica" pitchFamily="2" charset="0"/>
              </a:rPr>
              <a:t>b</a:t>
            </a:r>
          </a:p>
        </p:txBody>
      </p:sp>
      <p:sp>
        <p:nvSpPr>
          <p:cNvPr id="181" name="TextBox 180">
            <a:extLst>
              <a:ext uri="{FF2B5EF4-FFF2-40B4-BE49-F238E27FC236}">
                <a16:creationId xmlns:a16="http://schemas.microsoft.com/office/drawing/2014/main" id="{8498E44E-CFD4-93DB-0089-7DD99197FFFC}"/>
              </a:ext>
            </a:extLst>
          </p:cNvPr>
          <p:cNvSpPr txBox="1"/>
          <p:nvPr/>
        </p:nvSpPr>
        <p:spPr>
          <a:xfrm>
            <a:off x="762531" y="233296"/>
            <a:ext cx="223138" cy="184666"/>
          </a:xfrm>
          <a:prstGeom prst="rect">
            <a:avLst/>
          </a:prstGeom>
          <a:noFill/>
        </p:spPr>
        <p:txBody>
          <a:bodyPr wrap="none" rtlCol="0">
            <a:spAutoFit/>
          </a:bodyPr>
          <a:lstStyle/>
          <a:p>
            <a:r>
              <a:rPr lang="en-US" sz="600" dirty="0">
                <a:latin typeface="Helvetica" pitchFamily="2" charset="0"/>
              </a:rPr>
              <a:t>c</a:t>
            </a:r>
          </a:p>
        </p:txBody>
      </p:sp>
      <p:sp>
        <p:nvSpPr>
          <p:cNvPr id="182" name="TextBox 181">
            <a:extLst>
              <a:ext uri="{FF2B5EF4-FFF2-40B4-BE49-F238E27FC236}">
                <a16:creationId xmlns:a16="http://schemas.microsoft.com/office/drawing/2014/main" id="{4574AA16-9A4B-7526-DD9E-9AC6212F25C9}"/>
              </a:ext>
            </a:extLst>
          </p:cNvPr>
          <p:cNvSpPr txBox="1"/>
          <p:nvPr/>
        </p:nvSpPr>
        <p:spPr>
          <a:xfrm>
            <a:off x="897650" y="191207"/>
            <a:ext cx="227948" cy="184666"/>
          </a:xfrm>
          <a:prstGeom prst="rect">
            <a:avLst/>
          </a:prstGeom>
          <a:noFill/>
        </p:spPr>
        <p:txBody>
          <a:bodyPr wrap="none" rtlCol="0">
            <a:spAutoFit/>
          </a:bodyPr>
          <a:lstStyle/>
          <a:p>
            <a:r>
              <a:rPr lang="en-US" sz="600" dirty="0">
                <a:latin typeface="Helvetica" pitchFamily="2" charset="0"/>
              </a:rPr>
              <a:t>d</a:t>
            </a:r>
          </a:p>
        </p:txBody>
      </p:sp>
      <p:sp>
        <p:nvSpPr>
          <p:cNvPr id="183" name="TextBox 182">
            <a:extLst>
              <a:ext uri="{FF2B5EF4-FFF2-40B4-BE49-F238E27FC236}">
                <a16:creationId xmlns:a16="http://schemas.microsoft.com/office/drawing/2014/main" id="{3EFDE9DC-B0CE-2B71-0999-CACA7E9F5B89}"/>
              </a:ext>
            </a:extLst>
          </p:cNvPr>
          <p:cNvSpPr txBox="1"/>
          <p:nvPr/>
        </p:nvSpPr>
        <p:spPr>
          <a:xfrm>
            <a:off x="1044084" y="498739"/>
            <a:ext cx="227948" cy="184666"/>
          </a:xfrm>
          <a:prstGeom prst="rect">
            <a:avLst/>
          </a:prstGeom>
          <a:noFill/>
        </p:spPr>
        <p:txBody>
          <a:bodyPr wrap="none" rtlCol="0">
            <a:spAutoFit/>
          </a:bodyPr>
          <a:lstStyle/>
          <a:p>
            <a:r>
              <a:rPr lang="en-US" sz="600" dirty="0">
                <a:latin typeface="Helvetica" pitchFamily="2" charset="0"/>
              </a:rPr>
              <a:t>e</a:t>
            </a:r>
          </a:p>
        </p:txBody>
      </p:sp>
      <p:sp>
        <p:nvSpPr>
          <p:cNvPr id="184" name="TextBox 183">
            <a:extLst>
              <a:ext uri="{FF2B5EF4-FFF2-40B4-BE49-F238E27FC236}">
                <a16:creationId xmlns:a16="http://schemas.microsoft.com/office/drawing/2014/main" id="{14ED1462-F041-3EAF-C94A-DBA8477C6AAE}"/>
              </a:ext>
            </a:extLst>
          </p:cNvPr>
          <p:cNvSpPr txBox="1"/>
          <p:nvPr/>
        </p:nvSpPr>
        <p:spPr>
          <a:xfrm>
            <a:off x="1204723" y="635472"/>
            <a:ext cx="205505" cy="184666"/>
          </a:xfrm>
          <a:prstGeom prst="rect">
            <a:avLst/>
          </a:prstGeom>
          <a:noFill/>
        </p:spPr>
        <p:txBody>
          <a:bodyPr wrap="none" rtlCol="0">
            <a:spAutoFit/>
          </a:bodyPr>
          <a:lstStyle/>
          <a:p>
            <a:r>
              <a:rPr lang="en-US" sz="600" dirty="0">
                <a:latin typeface="Helvetica" pitchFamily="2" charset="0"/>
              </a:rPr>
              <a:t>f</a:t>
            </a:r>
          </a:p>
        </p:txBody>
      </p:sp>
      <p:sp>
        <p:nvSpPr>
          <p:cNvPr id="190" name="Rectangle 189">
            <a:extLst>
              <a:ext uri="{FF2B5EF4-FFF2-40B4-BE49-F238E27FC236}">
                <a16:creationId xmlns:a16="http://schemas.microsoft.com/office/drawing/2014/main" id="{DFDCF651-1F2E-617E-7079-D6AE1FCB79C3}"/>
              </a:ext>
            </a:extLst>
          </p:cNvPr>
          <p:cNvSpPr/>
          <p:nvPr/>
        </p:nvSpPr>
        <p:spPr>
          <a:xfrm>
            <a:off x="793354" y="3040963"/>
            <a:ext cx="579005" cy="184666"/>
          </a:xfrm>
          <a:prstGeom prst="rect">
            <a:avLst/>
          </a:prstGeom>
        </p:spPr>
        <p:txBody>
          <a:bodyPr wrap="none">
            <a:spAutoFit/>
          </a:bodyPr>
          <a:lstStyle/>
          <a:p>
            <a:r>
              <a:rPr lang="en-US" sz="600" dirty="0">
                <a:latin typeface="Helvetica" pitchFamily="2" charset="0"/>
              </a:rPr>
              <a:t>. p&lt;2x10</a:t>
            </a:r>
            <a:r>
              <a:rPr lang="en-US" sz="600" baseline="30000" dirty="0">
                <a:latin typeface="Helvetica" pitchFamily="2" charset="0"/>
              </a:rPr>
              <a:t>-16</a:t>
            </a:r>
            <a:r>
              <a:rPr lang="en-US" sz="600" dirty="0">
                <a:latin typeface="Helvetica" pitchFamily="2" charset="0"/>
              </a:rPr>
              <a:t> </a:t>
            </a:r>
            <a:endParaRPr lang="en-US" sz="600" dirty="0"/>
          </a:p>
        </p:txBody>
      </p:sp>
      <p:cxnSp>
        <p:nvCxnSpPr>
          <p:cNvPr id="194" name="Straight Connector 193">
            <a:extLst>
              <a:ext uri="{FF2B5EF4-FFF2-40B4-BE49-F238E27FC236}">
                <a16:creationId xmlns:a16="http://schemas.microsoft.com/office/drawing/2014/main" id="{5A5776DD-34EE-0139-2328-E3C397E697E7}"/>
              </a:ext>
            </a:extLst>
          </p:cNvPr>
          <p:cNvCxnSpPr>
            <a:cxnSpLocks/>
          </p:cNvCxnSpPr>
          <p:nvPr/>
        </p:nvCxnSpPr>
        <p:spPr>
          <a:xfrm flipH="1">
            <a:off x="827266" y="3207246"/>
            <a:ext cx="478562"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F89BEE0F-77F7-BC0F-5D0E-4B72E0BF31EF}"/>
              </a:ext>
            </a:extLst>
          </p:cNvPr>
          <p:cNvCxnSpPr>
            <a:cxnSpLocks/>
          </p:cNvCxnSpPr>
          <p:nvPr/>
        </p:nvCxnSpPr>
        <p:spPr>
          <a:xfrm flipV="1">
            <a:off x="831767" y="3209859"/>
            <a:ext cx="0" cy="314616"/>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01" name="Right Bracket 200">
            <a:extLst>
              <a:ext uri="{FF2B5EF4-FFF2-40B4-BE49-F238E27FC236}">
                <a16:creationId xmlns:a16="http://schemas.microsoft.com/office/drawing/2014/main" id="{8CC4040D-A97D-4D39-F973-6B4F0CB33214}"/>
              </a:ext>
            </a:extLst>
          </p:cNvPr>
          <p:cNvSpPr/>
          <p:nvPr/>
        </p:nvSpPr>
        <p:spPr>
          <a:xfrm rot="16200000">
            <a:off x="811803" y="3329991"/>
            <a:ext cx="84372" cy="478562"/>
          </a:xfrm>
          <a:prstGeom prst="rightBracket">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08FDA6DA-5BE0-EFE9-6761-B88F9E42E4DF}"/>
              </a:ext>
            </a:extLst>
          </p:cNvPr>
          <p:cNvPicPr>
            <a:picLocks noChangeAspect="1"/>
          </p:cNvPicPr>
          <p:nvPr/>
        </p:nvPicPr>
        <p:blipFill>
          <a:blip r:embed="rId9"/>
          <a:stretch>
            <a:fillRect/>
          </a:stretch>
        </p:blipFill>
        <p:spPr>
          <a:xfrm>
            <a:off x="1557710" y="362756"/>
            <a:ext cx="1143000" cy="1143000"/>
          </a:xfrm>
          <a:prstGeom prst="rect">
            <a:avLst/>
          </a:prstGeom>
        </p:spPr>
      </p:pic>
      <p:sp>
        <p:nvSpPr>
          <p:cNvPr id="6" name="Rectangle 5">
            <a:extLst>
              <a:ext uri="{FF2B5EF4-FFF2-40B4-BE49-F238E27FC236}">
                <a16:creationId xmlns:a16="http://schemas.microsoft.com/office/drawing/2014/main" id="{8899D5DC-BF66-1FD1-9AF5-6431ECC789BD}"/>
              </a:ext>
            </a:extLst>
          </p:cNvPr>
          <p:cNvSpPr/>
          <p:nvPr/>
        </p:nvSpPr>
        <p:spPr>
          <a:xfrm>
            <a:off x="2059433" y="187362"/>
            <a:ext cx="617208" cy="276999"/>
          </a:xfrm>
          <a:prstGeom prst="rect">
            <a:avLst/>
          </a:prstGeom>
        </p:spPr>
        <p:txBody>
          <a:bodyPr wrap="square">
            <a:spAutoFit/>
          </a:bodyPr>
          <a:lstStyle/>
          <a:p>
            <a:r>
              <a:rPr lang="en-US" sz="600" dirty="0">
                <a:latin typeface="Helvetica" pitchFamily="2" charset="0"/>
              </a:rPr>
              <a:t>X</a:t>
            </a:r>
            <a:r>
              <a:rPr lang="en-US" sz="600" baseline="30000" dirty="0">
                <a:latin typeface="Helvetica" pitchFamily="2" charset="0"/>
              </a:rPr>
              <a:t>2</a:t>
            </a:r>
            <a:r>
              <a:rPr lang="en-US" sz="600" dirty="0">
                <a:latin typeface="Helvetica" pitchFamily="2" charset="0"/>
              </a:rPr>
              <a:t> = 126.9, p &lt; 2.2x10</a:t>
            </a:r>
            <a:r>
              <a:rPr lang="en-US" sz="600" baseline="30000" dirty="0">
                <a:latin typeface="Helvetica" pitchFamily="2" charset="0"/>
              </a:rPr>
              <a:t>16</a:t>
            </a:r>
          </a:p>
        </p:txBody>
      </p:sp>
      <p:sp>
        <p:nvSpPr>
          <p:cNvPr id="59" name="TextBox 58">
            <a:extLst>
              <a:ext uri="{FF2B5EF4-FFF2-40B4-BE49-F238E27FC236}">
                <a16:creationId xmlns:a16="http://schemas.microsoft.com/office/drawing/2014/main" id="{7033F95F-39BB-D5B9-6E24-1DA9EB9B55FC}"/>
              </a:ext>
            </a:extLst>
          </p:cNvPr>
          <p:cNvSpPr txBox="1"/>
          <p:nvPr/>
        </p:nvSpPr>
        <p:spPr>
          <a:xfrm>
            <a:off x="4016823" y="130723"/>
            <a:ext cx="2290046" cy="2031325"/>
          </a:xfrm>
          <a:prstGeom prst="rect">
            <a:avLst/>
          </a:prstGeom>
          <a:noFill/>
        </p:spPr>
        <p:txBody>
          <a:bodyPr wrap="square" rtlCol="0">
            <a:spAutoFit/>
          </a:bodyPr>
          <a:lstStyle/>
          <a:p>
            <a:r>
              <a:rPr lang="en-US" dirty="0"/>
              <a:t>I think the one that I left out is the less relevant to the analysis, but I don’t know… I just took it out to make it symmetrical.</a:t>
            </a:r>
          </a:p>
        </p:txBody>
      </p:sp>
    </p:spTree>
    <p:extLst>
      <p:ext uri="{BB962C8B-B14F-4D97-AF65-F5344CB8AC3E}">
        <p14:creationId xmlns:p14="http://schemas.microsoft.com/office/powerpoint/2010/main" val="1153111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8BA9B78-CC01-B5B2-0ED2-DBC55DBB3632}"/>
              </a:ext>
            </a:extLst>
          </p:cNvPr>
          <p:cNvSpPr txBox="1"/>
          <p:nvPr/>
        </p:nvSpPr>
        <p:spPr>
          <a:xfrm>
            <a:off x="0" y="2550778"/>
            <a:ext cx="3304309" cy="1077218"/>
          </a:xfrm>
          <a:prstGeom prst="rect">
            <a:avLst/>
          </a:prstGeom>
          <a:noFill/>
        </p:spPr>
        <p:txBody>
          <a:bodyPr wrap="square" rtlCol="0">
            <a:spAutoFit/>
          </a:bodyPr>
          <a:lstStyle/>
          <a:p>
            <a:pPr algn="just"/>
            <a:r>
              <a:rPr lang="en-US" sz="800" b="1" dirty="0">
                <a:latin typeface="Helvetica" pitchFamily="2" charset="0"/>
              </a:rPr>
              <a:t>Figure 5. Emerging mechanistic model of H3K4me1-targeted DNA repair in plants. </a:t>
            </a:r>
            <a:r>
              <a:rPr lang="en-US" sz="800" dirty="0">
                <a:latin typeface="Helvetica" pitchFamily="2" charset="0"/>
              </a:rPr>
              <a:t>ATX1, ATX2, ATXR7 are responsible for the enrichment of H3K4me1 in the gene bodies of active genes (Oya et al. 2021). Tudor domain of PDS5C binds H3K4me1 and facilitates homology directed repair (HDR) (Niu et al. 2021). Other repair genes including PDS5 paralogs and MSH6 (responsible for mismatch repair – MMR) also contain functionally similar Tudor domains, with H3K4me1 targeting potential. </a:t>
            </a:r>
          </a:p>
        </p:txBody>
      </p:sp>
      <p:pic>
        <p:nvPicPr>
          <p:cNvPr id="12" name="Picture 11">
            <a:extLst>
              <a:ext uri="{FF2B5EF4-FFF2-40B4-BE49-F238E27FC236}">
                <a16:creationId xmlns:a16="http://schemas.microsoft.com/office/drawing/2014/main" id="{744CB912-A66D-FC71-8C43-F440101EF708}"/>
              </a:ext>
            </a:extLst>
          </p:cNvPr>
          <p:cNvPicPr>
            <a:picLocks noChangeAspect="1"/>
          </p:cNvPicPr>
          <p:nvPr/>
        </p:nvPicPr>
        <p:blipFill>
          <a:blip r:embed="rId3"/>
          <a:stretch>
            <a:fillRect/>
          </a:stretch>
        </p:blipFill>
        <p:spPr>
          <a:xfrm>
            <a:off x="71436" y="142029"/>
            <a:ext cx="3018559" cy="2408749"/>
          </a:xfrm>
          <a:prstGeom prst="rect">
            <a:avLst/>
          </a:prstGeom>
        </p:spPr>
      </p:pic>
    </p:spTree>
    <p:extLst>
      <p:ext uri="{BB962C8B-B14F-4D97-AF65-F5344CB8AC3E}">
        <p14:creationId xmlns:p14="http://schemas.microsoft.com/office/powerpoint/2010/main" val="417268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BE9345E8-8C09-3322-5BF3-5771F25B680B}"/>
              </a:ext>
            </a:extLst>
          </p:cNvPr>
          <p:cNvSpPr txBox="1"/>
          <p:nvPr/>
        </p:nvSpPr>
        <p:spPr>
          <a:xfrm>
            <a:off x="-7402833" y="6076672"/>
            <a:ext cx="3907631" cy="707886"/>
          </a:xfrm>
          <a:prstGeom prst="rect">
            <a:avLst/>
          </a:prstGeom>
          <a:noFill/>
        </p:spPr>
        <p:txBody>
          <a:bodyPr wrap="square" rtlCol="0">
            <a:spAutoFit/>
          </a:bodyPr>
          <a:lstStyle/>
          <a:p>
            <a:pPr algn="just"/>
            <a:r>
              <a:rPr lang="en-US" sz="800" b="1" dirty="0">
                <a:latin typeface="Helvetica" pitchFamily="2" charset="0"/>
              </a:rPr>
              <a:t>Figure S1. Non-synonymous to synonymous ratios. </a:t>
            </a:r>
            <a:r>
              <a:rPr lang="en-US" sz="800" dirty="0">
                <a:latin typeface="Helvetica" pitchFamily="2" charset="0"/>
              </a:rPr>
              <a:t>The non-synonymous to synonymous ratio was significantly lower (p&lt;2.x10</a:t>
            </a:r>
            <a:r>
              <a:rPr lang="en-US" sz="800" baseline="30000" dirty="0">
                <a:latin typeface="Helvetica" pitchFamily="2" charset="0"/>
              </a:rPr>
              <a:t>-16</a:t>
            </a:r>
            <a:r>
              <a:rPr lang="en-US" sz="800" dirty="0">
                <a:latin typeface="Helvetica" pitchFamily="2" charset="0"/>
              </a:rPr>
              <a:t>) in natural populations compared to mutation accumulation lines and neutral expectation. The non-synonymous to synonymous ratio was similar in mutation accumulation lines to neutral expectation.</a:t>
            </a:r>
          </a:p>
        </p:txBody>
      </p:sp>
      <p:grpSp>
        <p:nvGrpSpPr>
          <p:cNvPr id="20" name="Group 19">
            <a:extLst>
              <a:ext uri="{FF2B5EF4-FFF2-40B4-BE49-F238E27FC236}">
                <a16:creationId xmlns:a16="http://schemas.microsoft.com/office/drawing/2014/main" id="{ACEE1D2A-119A-C2E5-8D75-479F868B0BBF}"/>
              </a:ext>
            </a:extLst>
          </p:cNvPr>
          <p:cNvGrpSpPr/>
          <p:nvPr/>
        </p:nvGrpSpPr>
        <p:grpSpPr>
          <a:xfrm>
            <a:off x="29089" y="-1"/>
            <a:ext cx="4068152" cy="2820709"/>
            <a:chOff x="0" y="614100"/>
            <a:chExt cx="3200400" cy="2251484"/>
          </a:xfrm>
        </p:grpSpPr>
        <p:pic>
          <p:nvPicPr>
            <p:cNvPr id="21" name="Picture 20">
              <a:extLst>
                <a:ext uri="{FF2B5EF4-FFF2-40B4-BE49-F238E27FC236}">
                  <a16:creationId xmlns:a16="http://schemas.microsoft.com/office/drawing/2014/main" id="{3614B121-CA82-36C6-457D-452EFA7556BC}"/>
                </a:ext>
              </a:extLst>
            </p:cNvPr>
            <p:cNvPicPr>
              <a:picLocks noChangeAspect="1"/>
            </p:cNvPicPr>
            <p:nvPr/>
          </p:nvPicPr>
          <p:blipFill>
            <a:blip r:embed="rId3"/>
            <a:stretch>
              <a:fillRect/>
            </a:stretch>
          </p:blipFill>
          <p:spPr>
            <a:xfrm>
              <a:off x="0" y="1036784"/>
              <a:ext cx="3200400" cy="1828800"/>
            </a:xfrm>
            <a:prstGeom prst="rect">
              <a:avLst/>
            </a:prstGeom>
          </p:spPr>
        </p:pic>
        <p:sp>
          <p:nvSpPr>
            <p:cNvPr id="33" name="Right Bracket 32">
              <a:extLst>
                <a:ext uri="{FF2B5EF4-FFF2-40B4-BE49-F238E27FC236}">
                  <a16:creationId xmlns:a16="http://schemas.microsoft.com/office/drawing/2014/main" id="{6E6F5474-2A0F-ABA0-A678-110114186B31}"/>
                </a:ext>
              </a:extLst>
            </p:cNvPr>
            <p:cNvSpPr/>
            <p:nvPr/>
          </p:nvSpPr>
          <p:spPr>
            <a:xfrm rot="16200000">
              <a:off x="1519796" y="592196"/>
              <a:ext cx="71134" cy="889176"/>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757F1D76-3AD4-E378-7261-302D9821859D}"/>
                </a:ext>
              </a:extLst>
            </p:cNvPr>
            <p:cNvSpPr txBox="1"/>
            <p:nvPr/>
          </p:nvSpPr>
          <p:spPr>
            <a:xfrm>
              <a:off x="1409329" y="844954"/>
              <a:ext cx="292068" cy="184666"/>
            </a:xfrm>
            <a:prstGeom prst="rect">
              <a:avLst/>
            </a:prstGeom>
            <a:noFill/>
          </p:spPr>
          <p:txBody>
            <a:bodyPr wrap="none" rtlCol="0">
              <a:spAutoFit/>
            </a:bodyPr>
            <a:lstStyle/>
            <a:p>
              <a:r>
                <a:rPr lang="en-US" sz="600" dirty="0">
                  <a:latin typeface="Helvetica" pitchFamily="2" charset="0"/>
                </a:rPr>
                <a:t>NS</a:t>
              </a:r>
            </a:p>
          </p:txBody>
        </p:sp>
        <p:sp>
          <p:nvSpPr>
            <p:cNvPr id="35" name="Right Bracket 34">
              <a:extLst>
                <a:ext uri="{FF2B5EF4-FFF2-40B4-BE49-F238E27FC236}">
                  <a16:creationId xmlns:a16="http://schemas.microsoft.com/office/drawing/2014/main" id="{AB6E033D-9491-930B-C3F0-52E68F3B7F33}"/>
                </a:ext>
              </a:extLst>
            </p:cNvPr>
            <p:cNvSpPr/>
            <p:nvPr/>
          </p:nvSpPr>
          <p:spPr>
            <a:xfrm rot="16200000">
              <a:off x="1064587" y="382582"/>
              <a:ext cx="92375" cy="889176"/>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30D8756E-D7F6-B7CC-ED8F-1716B2ECB228}"/>
                </a:ext>
              </a:extLst>
            </p:cNvPr>
            <p:cNvSpPr txBox="1"/>
            <p:nvPr/>
          </p:nvSpPr>
          <p:spPr>
            <a:xfrm>
              <a:off x="779771" y="614100"/>
              <a:ext cx="591829" cy="184666"/>
            </a:xfrm>
            <a:prstGeom prst="rect">
              <a:avLst/>
            </a:prstGeom>
            <a:noFill/>
          </p:spPr>
          <p:txBody>
            <a:bodyPr wrap="none" rtlCol="0">
              <a:spAutoFit/>
            </a:bodyPr>
            <a:lstStyle/>
            <a:p>
              <a:r>
                <a:rPr lang="en-US" sz="600" dirty="0">
                  <a:latin typeface="Helvetica" pitchFamily="2" charset="0"/>
                </a:rPr>
                <a:t>*** P&lt;2e-16</a:t>
              </a:r>
            </a:p>
          </p:txBody>
        </p:sp>
        <p:sp>
          <p:nvSpPr>
            <p:cNvPr id="40" name="Right Bracket 39">
              <a:extLst>
                <a:ext uri="{FF2B5EF4-FFF2-40B4-BE49-F238E27FC236}">
                  <a16:creationId xmlns:a16="http://schemas.microsoft.com/office/drawing/2014/main" id="{675B1FFC-DD6F-2852-946C-01845CF87819}"/>
                </a:ext>
              </a:extLst>
            </p:cNvPr>
            <p:cNvSpPr/>
            <p:nvPr/>
          </p:nvSpPr>
          <p:spPr>
            <a:xfrm rot="16200000">
              <a:off x="612975" y="1054406"/>
              <a:ext cx="106644" cy="672786"/>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AABA8B1D-BF50-4DF0-6EB8-C4A14AEEDC84}"/>
                </a:ext>
              </a:extLst>
            </p:cNvPr>
            <p:cNvCxnSpPr>
              <a:endCxn id="40" idx="2"/>
            </p:cNvCxnSpPr>
            <p:nvPr/>
          </p:nvCxnSpPr>
          <p:spPr>
            <a:xfrm>
              <a:off x="666187" y="873358"/>
              <a:ext cx="110" cy="464119"/>
            </a:xfrm>
            <a:prstGeom prst="line">
              <a:avLst/>
            </a:prstGeom>
          </p:spPr>
          <p:style>
            <a:lnRef idx="1">
              <a:schemeClr val="dk1"/>
            </a:lnRef>
            <a:fillRef idx="0">
              <a:schemeClr val="dk1"/>
            </a:fillRef>
            <a:effectRef idx="0">
              <a:schemeClr val="dk1"/>
            </a:effectRef>
            <a:fontRef idx="minor">
              <a:schemeClr val="tx1"/>
            </a:fontRef>
          </p:style>
        </p:cxnSp>
      </p:grpSp>
      <p:sp>
        <p:nvSpPr>
          <p:cNvPr id="55" name="TextBox 54">
            <a:extLst>
              <a:ext uri="{FF2B5EF4-FFF2-40B4-BE49-F238E27FC236}">
                <a16:creationId xmlns:a16="http://schemas.microsoft.com/office/drawing/2014/main" id="{BC934141-2D55-FDE9-D476-8D3F72AEFB96}"/>
              </a:ext>
            </a:extLst>
          </p:cNvPr>
          <p:cNvSpPr txBox="1"/>
          <p:nvPr/>
        </p:nvSpPr>
        <p:spPr>
          <a:xfrm>
            <a:off x="174213" y="73399"/>
            <a:ext cx="268022" cy="230832"/>
          </a:xfrm>
          <a:prstGeom prst="rect">
            <a:avLst/>
          </a:prstGeom>
          <a:noFill/>
        </p:spPr>
        <p:txBody>
          <a:bodyPr wrap="square" rtlCol="0">
            <a:spAutoFit/>
          </a:bodyPr>
          <a:lstStyle/>
          <a:p>
            <a:r>
              <a:rPr lang="en-US" sz="900" b="1" dirty="0">
                <a:latin typeface="Helvetica" pitchFamily="2" charset="0"/>
              </a:rPr>
              <a:t>A</a:t>
            </a:r>
          </a:p>
        </p:txBody>
      </p:sp>
      <p:sp>
        <p:nvSpPr>
          <p:cNvPr id="2" name="TextBox 1">
            <a:extLst>
              <a:ext uri="{FF2B5EF4-FFF2-40B4-BE49-F238E27FC236}">
                <a16:creationId xmlns:a16="http://schemas.microsoft.com/office/drawing/2014/main" id="{16F56E14-C309-1EF5-089E-F2914CF73B09}"/>
              </a:ext>
            </a:extLst>
          </p:cNvPr>
          <p:cNvSpPr txBox="1"/>
          <p:nvPr/>
        </p:nvSpPr>
        <p:spPr>
          <a:xfrm>
            <a:off x="-1" y="2940176"/>
            <a:ext cx="3907631" cy="707886"/>
          </a:xfrm>
          <a:prstGeom prst="rect">
            <a:avLst/>
          </a:prstGeom>
          <a:noFill/>
        </p:spPr>
        <p:txBody>
          <a:bodyPr wrap="square" rtlCol="0">
            <a:spAutoFit/>
          </a:bodyPr>
          <a:lstStyle/>
          <a:p>
            <a:pPr algn="just"/>
            <a:r>
              <a:rPr lang="en-US" sz="800" b="1" dirty="0">
                <a:latin typeface="Helvetica" pitchFamily="2" charset="0"/>
              </a:rPr>
              <a:t>Figure S1. Non-synonymous to synonymous ratios. </a:t>
            </a:r>
            <a:r>
              <a:rPr lang="en-US" sz="800" dirty="0">
                <a:latin typeface="Helvetica" pitchFamily="2" charset="0"/>
              </a:rPr>
              <a:t>The non-synonymous to synonymous ratio was significantly lower (p&lt;2.x10</a:t>
            </a:r>
            <a:r>
              <a:rPr lang="en-US" sz="800" baseline="30000" dirty="0">
                <a:latin typeface="Helvetica" pitchFamily="2" charset="0"/>
              </a:rPr>
              <a:t>-16</a:t>
            </a:r>
            <a:r>
              <a:rPr lang="en-US" sz="800" dirty="0">
                <a:latin typeface="Helvetica" pitchFamily="2" charset="0"/>
              </a:rPr>
              <a:t>) in natural populations compared to mutation accumulation lines and neutral expectation. The non-synonymous to synonymous ratio was similar in mutation accumulation lines to neutral expectation.</a:t>
            </a:r>
          </a:p>
        </p:txBody>
      </p:sp>
    </p:spTree>
    <p:extLst>
      <p:ext uri="{BB962C8B-B14F-4D97-AF65-F5344CB8AC3E}">
        <p14:creationId xmlns:p14="http://schemas.microsoft.com/office/powerpoint/2010/main" val="27725525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44019</TotalTime>
  <Words>4671</Words>
  <Application>Microsoft Macintosh PowerPoint</Application>
  <PresentationFormat>On-screen Show (4:3)</PresentationFormat>
  <Paragraphs>762</Paragraphs>
  <Slides>24</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Helvetica</vt:lpstr>
      <vt:lpstr>Lato</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Grey Monroe</dc:creator>
  <cp:lastModifiedBy>Grey Monroe</cp:lastModifiedBy>
  <cp:revision>54</cp:revision>
  <dcterms:created xsi:type="dcterms:W3CDTF">2022-05-16T08:32:45Z</dcterms:created>
  <dcterms:modified xsi:type="dcterms:W3CDTF">2023-09-06T03:06:43Z</dcterms:modified>
</cp:coreProperties>
</file>